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2" r:id="rId3"/>
    <p:sldMasterId id="2147483709" r:id="rId4"/>
    <p:sldMasterId id="2147483723" r:id="rId5"/>
    <p:sldMasterId id="2147483747" r:id="rId6"/>
    <p:sldMasterId id="2147483768" r:id="rId7"/>
  </p:sldMasterIdLst>
  <p:notesMasterIdLst>
    <p:notesMasterId r:id="rId82"/>
  </p:notesMasterIdLst>
  <p:sldIdLst>
    <p:sldId id="2195" r:id="rId8"/>
    <p:sldId id="2203" r:id="rId9"/>
    <p:sldId id="2202" r:id="rId10"/>
    <p:sldId id="2204" r:id="rId11"/>
    <p:sldId id="257" r:id="rId12"/>
    <p:sldId id="259" r:id="rId13"/>
    <p:sldId id="298" r:id="rId14"/>
    <p:sldId id="299" r:id="rId15"/>
    <p:sldId id="297" r:id="rId16"/>
    <p:sldId id="838" r:id="rId17"/>
    <p:sldId id="286" r:id="rId18"/>
    <p:sldId id="831" r:id="rId19"/>
    <p:sldId id="844" r:id="rId20"/>
    <p:sldId id="828" r:id="rId21"/>
    <p:sldId id="260" r:id="rId22"/>
    <p:sldId id="815" r:id="rId23"/>
    <p:sldId id="845" r:id="rId24"/>
    <p:sldId id="814" r:id="rId25"/>
    <p:sldId id="276" r:id="rId26"/>
    <p:sldId id="824" r:id="rId27"/>
    <p:sldId id="829" r:id="rId28"/>
    <p:sldId id="827" r:id="rId29"/>
    <p:sldId id="843" r:id="rId30"/>
    <p:sldId id="304" r:id="rId31"/>
    <p:sldId id="2201" r:id="rId32"/>
    <p:sldId id="278" r:id="rId33"/>
    <p:sldId id="332" r:id="rId34"/>
    <p:sldId id="2207" r:id="rId35"/>
    <p:sldId id="2208" r:id="rId36"/>
    <p:sldId id="832" r:id="rId37"/>
    <p:sldId id="835" r:id="rId38"/>
    <p:sldId id="833" r:id="rId39"/>
    <p:sldId id="2206" r:id="rId40"/>
    <p:sldId id="2205" r:id="rId41"/>
    <p:sldId id="830" r:id="rId42"/>
    <p:sldId id="321" r:id="rId43"/>
    <p:sldId id="2209" r:id="rId44"/>
    <p:sldId id="2210" r:id="rId45"/>
    <p:sldId id="2211" r:id="rId46"/>
    <p:sldId id="2212" r:id="rId47"/>
    <p:sldId id="2213" r:id="rId48"/>
    <p:sldId id="313" r:id="rId49"/>
    <p:sldId id="265" r:id="rId50"/>
    <p:sldId id="2219" r:id="rId51"/>
    <p:sldId id="2220" r:id="rId52"/>
    <p:sldId id="2215" r:id="rId53"/>
    <p:sldId id="2214" r:id="rId54"/>
    <p:sldId id="2216" r:id="rId55"/>
    <p:sldId id="2217" r:id="rId56"/>
    <p:sldId id="2218" r:id="rId57"/>
    <p:sldId id="2222" r:id="rId58"/>
    <p:sldId id="2221" r:id="rId59"/>
    <p:sldId id="2223" r:id="rId60"/>
    <p:sldId id="2225" r:id="rId61"/>
    <p:sldId id="2226" r:id="rId62"/>
    <p:sldId id="2228" r:id="rId63"/>
    <p:sldId id="305" r:id="rId64"/>
    <p:sldId id="267" r:id="rId65"/>
    <p:sldId id="846" r:id="rId66"/>
    <p:sldId id="2230" r:id="rId67"/>
    <p:sldId id="295" r:id="rId68"/>
    <p:sldId id="302" r:id="rId69"/>
    <p:sldId id="301" r:id="rId70"/>
    <p:sldId id="2229" r:id="rId71"/>
    <p:sldId id="303" r:id="rId72"/>
    <p:sldId id="261" r:id="rId73"/>
    <p:sldId id="306" r:id="rId74"/>
    <p:sldId id="2231" r:id="rId75"/>
    <p:sldId id="2232" r:id="rId76"/>
    <p:sldId id="307" r:id="rId77"/>
    <p:sldId id="2233" r:id="rId78"/>
    <p:sldId id="2234" r:id="rId79"/>
    <p:sldId id="2235" r:id="rId80"/>
    <p:sldId id="28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BBE45-D050-4A5D-8CBC-16B22A3CEFC2}" v="383" dt="2025-11-13T23:41:46.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711" autoAdjust="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5/10/relationships/revisionInfo" Target="revisionInfo.xml"/><Relationship Id="rId61" Type="http://schemas.openxmlformats.org/officeDocument/2006/relationships/slide" Target="slides/slide54.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6" Type="http://schemas.openxmlformats.org/officeDocument/2006/relationships/image" Target="../media/image55.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_rels/data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image" Target="../media/image109.jp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6" Type="http://schemas.openxmlformats.org/officeDocument/2006/relationships/image" Target="../media/image55.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image" Target="../media/image109.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F00A2-F5A9-4E06-8327-D00EA90A0474}" type="doc">
      <dgm:prSet loTypeId="urn:microsoft.com/office/officeart/2018/2/layout/IconLabelList" loCatId="icon" qsTypeId="urn:microsoft.com/office/officeart/2005/8/quickstyle/simple3" qsCatId="simple" csTypeId="urn:microsoft.com/office/officeart/2005/8/colors/accent0_1" csCatId="mainScheme" phldr="1"/>
      <dgm:spPr/>
      <dgm:t>
        <a:bodyPr/>
        <a:lstStyle/>
        <a:p>
          <a:endParaRPr lang="en-US"/>
        </a:p>
      </dgm:t>
    </dgm:pt>
    <dgm:pt modelId="{4358652F-B0E6-4904-8E3D-824B7A515631}">
      <dgm:prSet/>
      <dgm:spPr/>
      <dgm:t>
        <a:bodyPr/>
        <a:lstStyle/>
        <a:p>
          <a:pPr>
            <a:lnSpc>
              <a:spcPct val="100000"/>
            </a:lnSpc>
          </a:pPr>
          <a:r>
            <a:rPr lang="en-US" b="1" dirty="0">
              <a:solidFill>
                <a:schemeClr val="bg1"/>
              </a:solidFill>
              <a:latin typeface="Oxygen" panose="02000503000000000000" pitchFamily="2" charset="0"/>
            </a:rPr>
            <a:t>33 Standing Committees </a:t>
          </a:r>
          <a:endParaRPr lang="en-US" dirty="0">
            <a:solidFill>
              <a:schemeClr val="bg1"/>
            </a:solidFill>
            <a:latin typeface="Oxygen" panose="02000503000000000000" pitchFamily="2" charset="0"/>
          </a:endParaRPr>
        </a:p>
      </dgm:t>
    </dgm:pt>
    <dgm:pt modelId="{9FDA95B3-50A5-4E1E-A4F9-A4E4FC43C5E5}" type="parTrans" cxnId="{FCF8597F-80A0-4E9C-AA0D-F3092461600D}">
      <dgm:prSet/>
      <dgm:spPr/>
      <dgm:t>
        <a:bodyPr/>
        <a:lstStyle/>
        <a:p>
          <a:endParaRPr lang="en-US"/>
        </a:p>
      </dgm:t>
    </dgm:pt>
    <dgm:pt modelId="{D2FD2981-3CF2-4439-BBBD-21EE3E491C4C}" type="sibTrans" cxnId="{FCF8597F-80A0-4E9C-AA0D-F3092461600D}">
      <dgm:prSet/>
      <dgm:spPr/>
      <dgm:t>
        <a:bodyPr/>
        <a:lstStyle/>
        <a:p>
          <a:endParaRPr lang="en-US"/>
        </a:p>
      </dgm:t>
    </dgm:pt>
    <dgm:pt modelId="{951B62E2-AD12-482A-921E-28F9913139CA}">
      <dgm:prSet/>
      <dgm:spPr/>
      <dgm:t>
        <a:bodyPr/>
        <a:lstStyle/>
        <a:p>
          <a:pPr>
            <a:lnSpc>
              <a:spcPct val="100000"/>
            </a:lnSpc>
          </a:pPr>
          <a:r>
            <a:rPr lang="en-US" b="1" dirty="0">
              <a:solidFill>
                <a:schemeClr val="bg1"/>
              </a:solidFill>
              <a:latin typeface="Oxygen" panose="02000503000000000000" pitchFamily="2" charset="0"/>
            </a:rPr>
            <a:t>130+ Standards and </a:t>
          </a:r>
          <a:br>
            <a:rPr lang="en-US" b="1" dirty="0">
              <a:solidFill>
                <a:schemeClr val="bg1"/>
              </a:solidFill>
              <a:latin typeface="Oxygen" panose="02000503000000000000" pitchFamily="2" charset="0"/>
            </a:rPr>
          </a:br>
          <a:r>
            <a:rPr lang="en-US" b="1" dirty="0">
              <a:solidFill>
                <a:schemeClr val="bg1"/>
              </a:solidFill>
              <a:latin typeface="Oxygen" panose="02000503000000000000" pitchFamily="2" charset="0"/>
            </a:rPr>
            <a:t>Guidelines Committees</a:t>
          </a:r>
          <a:endParaRPr lang="en-US" dirty="0">
            <a:solidFill>
              <a:schemeClr val="bg1"/>
            </a:solidFill>
            <a:latin typeface="Oxygen" panose="02000503000000000000" pitchFamily="2" charset="0"/>
          </a:endParaRPr>
        </a:p>
      </dgm:t>
    </dgm:pt>
    <dgm:pt modelId="{9A93A9E7-9C2D-4F43-8447-69C2699449CE}" type="parTrans" cxnId="{4E10B01B-080B-487A-A882-08294F1F53BA}">
      <dgm:prSet/>
      <dgm:spPr/>
      <dgm:t>
        <a:bodyPr/>
        <a:lstStyle/>
        <a:p>
          <a:endParaRPr lang="en-US"/>
        </a:p>
      </dgm:t>
    </dgm:pt>
    <dgm:pt modelId="{F2580E63-A4CD-4B95-904C-80E04B335B86}" type="sibTrans" cxnId="{4E10B01B-080B-487A-A882-08294F1F53BA}">
      <dgm:prSet/>
      <dgm:spPr/>
      <dgm:t>
        <a:bodyPr/>
        <a:lstStyle/>
        <a:p>
          <a:endParaRPr lang="en-US"/>
        </a:p>
      </dgm:t>
    </dgm:pt>
    <dgm:pt modelId="{AC227095-4290-4B8D-8D7A-3824934C71EC}">
      <dgm:prSet/>
      <dgm:spPr/>
      <dgm:t>
        <a:bodyPr/>
        <a:lstStyle/>
        <a:p>
          <a:pPr>
            <a:lnSpc>
              <a:spcPct val="100000"/>
            </a:lnSpc>
          </a:pPr>
          <a:r>
            <a:rPr lang="en-US" b="1" dirty="0">
              <a:solidFill>
                <a:schemeClr val="bg1"/>
              </a:solidFill>
              <a:latin typeface="Oxygen" panose="02000503000000000000" pitchFamily="2" charset="0"/>
            </a:rPr>
            <a:t>100+ Technical Committees</a:t>
          </a:r>
          <a:endParaRPr lang="en-US" dirty="0">
            <a:solidFill>
              <a:schemeClr val="bg1"/>
            </a:solidFill>
            <a:latin typeface="Oxygen" panose="02000503000000000000" pitchFamily="2" charset="0"/>
          </a:endParaRPr>
        </a:p>
      </dgm:t>
    </dgm:pt>
    <dgm:pt modelId="{C82823C5-8C2A-4034-9956-7AB25C58AFE2}" type="parTrans" cxnId="{091C0ABF-45E3-4B9A-8F23-20A9C892E938}">
      <dgm:prSet/>
      <dgm:spPr/>
      <dgm:t>
        <a:bodyPr/>
        <a:lstStyle/>
        <a:p>
          <a:endParaRPr lang="en-US"/>
        </a:p>
      </dgm:t>
    </dgm:pt>
    <dgm:pt modelId="{4959A4CB-C98F-4302-A36B-0F46455AE42F}" type="sibTrans" cxnId="{091C0ABF-45E3-4B9A-8F23-20A9C892E938}">
      <dgm:prSet/>
      <dgm:spPr/>
      <dgm:t>
        <a:bodyPr/>
        <a:lstStyle/>
        <a:p>
          <a:endParaRPr lang="en-US"/>
        </a:p>
      </dgm:t>
    </dgm:pt>
    <dgm:pt modelId="{F9306FF4-19FC-4620-B0E0-4D2A812E6D78}">
      <dgm:prSet/>
      <dgm:spPr/>
      <dgm:t>
        <a:bodyPr/>
        <a:lstStyle/>
        <a:p>
          <a:pPr>
            <a:lnSpc>
              <a:spcPct val="100000"/>
            </a:lnSpc>
          </a:pPr>
          <a:r>
            <a:rPr lang="en-US" b="1" dirty="0">
              <a:solidFill>
                <a:schemeClr val="bg1"/>
              </a:solidFill>
              <a:latin typeface="Oxygen" panose="02000503000000000000" pitchFamily="2" charset="0"/>
            </a:rPr>
            <a:t>300+ Publications</a:t>
          </a:r>
          <a:endParaRPr lang="en-US" dirty="0">
            <a:solidFill>
              <a:schemeClr val="bg1"/>
            </a:solidFill>
            <a:latin typeface="Oxygen" panose="02000503000000000000" pitchFamily="2" charset="0"/>
          </a:endParaRPr>
        </a:p>
      </dgm:t>
    </dgm:pt>
    <dgm:pt modelId="{7683426F-8268-4EC0-9FC3-41AE18856E2E}" type="parTrans" cxnId="{FA681E18-5BCD-4FF3-AAD8-6D5D34CC04E8}">
      <dgm:prSet/>
      <dgm:spPr/>
      <dgm:t>
        <a:bodyPr/>
        <a:lstStyle/>
        <a:p>
          <a:endParaRPr lang="en-US"/>
        </a:p>
      </dgm:t>
    </dgm:pt>
    <dgm:pt modelId="{BF7F5786-71BC-47F7-B8E7-CCFD80EDC42F}" type="sibTrans" cxnId="{FA681E18-5BCD-4FF3-AAD8-6D5D34CC04E8}">
      <dgm:prSet/>
      <dgm:spPr/>
      <dgm:t>
        <a:bodyPr/>
        <a:lstStyle/>
        <a:p>
          <a:endParaRPr lang="en-US"/>
        </a:p>
      </dgm:t>
    </dgm:pt>
    <dgm:pt modelId="{6C2341A0-8799-413F-A65E-B9BBFAB440AA}">
      <dgm:prSet/>
      <dgm:spPr/>
      <dgm:t>
        <a:bodyPr/>
        <a:lstStyle/>
        <a:p>
          <a:pPr>
            <a:lnSpc>
              <a:spcPct val="100000"/>
            </a:lnSpc>
          </a:pPr>
          <a:r>
            <a:rPr lang="en-US" b="1" dirty="0">
              <a:solidFill>
                <a:schemeClr val="bg1"/>
              </a:solidFill>
              <a:latin typeface="Oxygen" panose="02000503000000000000" pitchFamily="2" charset="0"/>
            </a:rPr>
            <a:t>7 Certification Programs</a:t>
          </a:r>
          <a:endParaRPr lang="en-US" dirty="0">
            <a:solidFill>
              <a:schemeClr val="bg1"/>
            </a:solidFill>
            <a:latin typeface="Oxygen" panose="02000503000000000000" pitchFamily="2" charset="0"/>
          </a:endParaRPr>
        </a:p>
      </dgm:t>
    </dgm:pt>
    <dgm:pt modelId="{F7C1B3A4-338B-411D-833A-68A340CF3CE2}" type="parTrans" cxnId="{4FA499A5-B6A8-4936-95DF-976985641C92}">
      <dgm:prSet/>
      <dgm:spPr/>
      <dgm:t>
        <a:bodyPr/>
        <a:lstStyle/>
        <a:p>
          <a:endParaRPr lang="en-US"/>
        </a:p>
      </dgm:t>
    </dgm:pt>
    <dgm:pt modelId="{B65679DD-47B1-4BB2-899D-47108642A4CA}" type="sibTrans" cxnId="{4FA499A5-B6A8-4936-95DF-976985641C92}">
      <dgm:prSet/>
      <dgm:spPr/>
      <dgm:t>
        <a:bodyPr/>
        <a:lstStyle/>
        <a:p>
          <a:endParaRPr lang="en-US"/>
        </a:p>
      </dgm:t>
    </dgm:pt>
    <dgm:pt modelId="{B8E4C643-5346-4284-B5CF-5DC2ED20EA57}">
      <dgm:prSet/>
      <dgm:spPr/>
      <dgm:t>
        <a:bodyPr/>
        <a:lstStyle/>
        <a:p>
          <a:pPr>
            <a:lnSpc>
              <a:spcPct val="100000"/>
            </a:lnSpc>
          </a:pPr>
          <a:r>
            <a:rPr lang="en-US" b="1" dirty="0">
              <a:solidFill>
                <a:schemeClr val="bg1"/>
              </a:solidFill>
              <a:latin typeface="Oxygen" panose="02000503000000000000" pitchFamily="2" charset="0"/>
            </a:rPr>
            <a:t>200+ Educational Courses</a:t>
          </a:r>
          <a:endParaRPr lang="en-US" dirty="0">
            <a:solidFill>
              <a:schemeClr val="bg1"/>
            </a:solidFill>
            <a:latin typeface="Oxygen" panose="02000503000000000000" pitchFamily="2" charset="0"/>
          </a:endParaRPr>
        </a:p>
      </dgm:t>
    </dgm:pt>
    <dgm:pt modelId="{6E4CCDB3-8D07-4A04-AAA8-489EED171136}" type="parTrans" cxnId="{1AC39FE3-2BA2-48D8-9D95-327EC35AF68E}">
      <dgm:prSet/>
      <dgm:spPr/>
      <dgm:t>
        <a:bodyPr/>
        <a:lstStyle/>
        <a:p>
          <a:endParaRPr lang="en-US"/>
        </a:p>
      </dgm:t>
    </dgm:pt>
    <dgm:pt modelId="{35F60A8B-FC0B-4889-AA6B-1747C2D8F153}" type="sibTrans" cxnId="{1AC39FE3-2BA2-48D8-9D95-327EC35AF68E}">
      <dgm:prSet/>
      <dgm:spPr/>
      <dgm:t>
        <a:bodyPr/>
        <a:lstStyle/>
        <a:p>
          <a:endParaRPr lang="en-US"/>
        </a:p>
      </dgm:t>
    </dgm:pt>
    <dgm:pt modelId="{FF3A0C28-60C7-4ACF-B697-2FFECBB3DE5E}">
      <dgm:prSet/>
      <dgm:spPr/>
      <dgm:t>
        <a:bodyPr/>
        <a:lstStyle/>
        <a:p>
          <a:pPr>
            <a:lnSpc>
              <a:spcPct val="100000"/>
            </a:lnSpc>
          </a:pPr>
          <a:r>
            <a:rPr lang="en-US" b="1" dirty="0">
              <a:solidFill>
                <a:schemeClr val="bg1"/>
              </a:solidFill>
              <a:latin typeface="Oxygen" panose="02000503000000000000" pitchFamily="2" charset="0"/>
            </a:rPr>
            <a:t>Research</a:t>
          </a:r>
          <a:endParaRPr lang="en-US" dirty="0">
            <a:solidFill>
              <a:schemeClr val="bg1"/>
            </a:solidFill>
            <a:latin typeface="Oxygen" panose="02000503000000000000" pitchFamily="2" charset="0"/>
          </a:endParaRPr>
        </a:p>
      </dgm:t>
    </dgm:pt>
    <dgm:pt modelId="{40FC8684-7605-4903-8508-3DD36AE00184}" type="parTrans" cxnId="{AEF1A3AC-C643-491B-AA57-B0BAFA279718}">
      <dgm:prSet/>
      <dgm:spPr/>
      <dgm:t>
        <a:bodyPr/>
        <a:lstStyle/>
        <a:p>
          <a:endParaRPr lang="en-US"/>
        </a:p>
      </dgm:t>
    </dgm:pt>
    <dgm:pt modelId="{80B9666D-7725-41B6-BAD4-5B7D24422364}" type="sibTrans" cxnId="{AEF1A3AC-C643-491B-AA57-B0BAFA279718}">
      <dgm:prSet/>
      <dgm:spPr/>
      <dgm:t>
        <a:bodyPr/>
        <a:lstStyle/>
        <a:p>
          <a:endParaRPr lang="en-US"/>
        </a:p>
      </dgm:t>
    </dgm:pt>
    <dgm:pt modelId="{DF2FBAD4-194C-4EC6-9990-DCDD5357BA22}">
      <dgm:prSet/>
      <dgm:spPr/>
      <dgm:t>
        <a:bodyPr/>
        <a:lstStyle/>
        <a:p>
          <a:pPr>
            <a:lnSpc>
              <a:spcPct val="100000"/>
            </a:lnSpc>
          </a:pPr>
          <a:r>
            <a:rPr lang="en-US" b="1" dirty="0">
              <a:solidFill>
                <a:schemeClr val="bg1"/>
              </a:solidFill>
              <a:latin typeface="Oxygen" panose="02000503000000000000" pitchFamily="2" charset="0"/>
            </a:rPr>
            <a:t>Scholarships</a:t>
          </a:r>
          <a:endParaRPr lang="en-US" dirty="0">
            <a:solidFill>
              <a:schemeClr val="bg1"/>
            </a:solidFill>
            <a:latin typeface="Oxygen" panose="02000503000000000000" pitchFamily="2" charset="0"/>
          </a:endParaRPr>
        </a:p>
      </dgm:t>
    </dgm:pt>
    <dgm:pt modelId="{93699193-6018-47E6-983F-7E2E44EA9BC9}" type="parTrans" cxnId="{BB97AE72-1826-4E47-8CFB-3C53B010845C}">
      <dgm:prSet/>
      <dgm:spPr/>
      <dgm:t>
        <a:bodyPr/>
        <a:lstStyle/>
        <a:p>
          <a:endParaRPr lang="en-US"/>
        </a:p>
      </dgm:t>
    </dgm:pt>
    <dgm:pt modelId="{3BAC6FCC-8018-4A17-8AE1-A20F5A362238}" type="sibTrans" cxnId="{BB97AE72-1826-4E47-8CFB-3C53B010845C}">
      <dgm:prSet/>
      <dgm:spPr/>
      <dgm:t>
        <a:bodyPr/>
        <a:lstStyle/>
        <a:p>
          <a:endParaRPr lang="en-US"/>
        </a:p>
      </dgm:t>
    </dgm:pt>
    <dgm:pt modelId="{EAEE33CA-2E47-4B82-B80C-D2D79444109F}" type="pres">
      <dgm:prSet presAssocID="{720F00A2-F5A9-4E06-8327-D00EA90A0474}" presName="root" presStyleCnt="0">
        <dgm:presLayoutVars>
          <dgm:dir/>
          <dgm:resizeHandles val="exact"/>
        </dgm:presLayoutVars>
      </dgm:prSet>
      <dgm:spPr/>
    </dgm:pt>
    <dgm:pt modelId="{D88FDE8D-6355-4EAE-BDBF-EF04A64FE3DF}" type="pres">
      <dgm:prSet presAssocID="{4358652F-B0E6-4904-8E3D-824B7A515631}" presName="compNode" presStyleCnt="0"/>
      <dgm:spPr/>
    </dgm:pt>
    <dgm:pt modelId="{5A568455-1EB2-4C4C-96B1-185EDB0ED02B}" type="pres">
      <dgm:prSet presAssocID="{4358652F-B0E6-4904-8E3D-824B7A515631}"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B57C73FA-D776-45D3-80EA-25DEDB5C27E4}" type="pres">
      <dgm:prSet presAssocID="{4358652F-B0E6-4904-8E3D-824B7A515631}" presName="spaceRect" presStyleCnt="0"/>
      <dgm:spPr/>
    </dgm:pt>
    <dgm:pt modelId="{6B54C925-EB28-4B55-A1A9-50639C49C11C}" type="pres">
      <dgm:prSet presAssocID="{4358652F-B0E6-4904-8E3D-824B7A515631}" presName="textRect" presStyleLbl="revTx" presStyleIdx="0" presStyleCnt="8">
        <dgm:presLayoutVars>
          <dgm:chMax val="1"/>
          <dgm:chPref val="1"/>
        </dgm:presLayoutVars>
      </dgm:prSet>
      <dgm:spPr/>
    </dgm:pt>
    <dgm:pt modelId="{E55BC32F-04FF-4E74-A58D-289B2C1BD2E7}" type="pres">
      <dgm:prSet presAssocID="{D2FD2981-3CF2-4439-BBBD-21EE3E491C4C}" presName="sibTrans" presStyleCnt="0"/>
      <dgm:spPr/>
    </dgm:pt>
    <dgm:pt modelId="{22C9F38D-79F3-485E-9C26-13CC4EA418FB}" type="pres">
      <dgm:prSet presAssocID="{951B62E2-AD12-482A-921E-28F9913139CA}" presName="compNode" presStyleCnt="0"/>
      <dgm:spPr/>
    </dgm:pt>
    <dgm:pt modelId="{8A2BED3D-CF1C-408A-B634-0F7A57D9F7FB}" type="pres">
      <dgm:prSet presAssocID="{951B62E2-AD12-482A-921E-28F9913139C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47F3F251-3387-4CE6-B8A6-E4467E6328D4}" type="pres">
      <dgm:prSet presAssocID="{951B62E2-AD12-482A-921E-28F9913139CA}" presName="spaceRect" presStyleCnt="0"/>
      <dgm:spPr/>
    </dgm:pt>
    <dgm:pt modelId="{3C56E6FD-A6D5-4E03-A0E6-50836AF7D45B}" type="pres">
      <dgm:prSet presAssocID="{951B62E2-AD12-482A-921E-28F9913139CA}" presName="textRect" presStyleLbl="revTx" presStyleIdx="1" presStyleCnt="8">
        <dgm:presLayoutVars>
          <dgm:chMax val="1"/>
          <dgm:chPref val="1"/>
        </dgm:presLayoutVars>
      </dgm:prSet>
      <dgm:spPr/>
    </dgm:pt>
    <dgm:pt modelId="{00B7B986-815F-4CFE-8DFC-F3BBB7980CC3}" type="pres">
      <dgm:prSet presAssocID="{F2580E63-A4CD-4B95-904C-80E04B335B86}" presName="sibTrans" presStyleCnt="0"/>
      <dgm:spPr/>
    </dgm:pt>
    <dgm:pt modelId="{17CD0162-09FE-41A4-B816-AC07D56FA546}" type="pres">
      <dgm:prSet presAssocID="{AC227095-4290-4B8D-8D7A-3824934C71EC}" presName="compNode" presStyleCnt="0"/>
      <dgm:spPr/>
    </dgm:pt>
    <dgm:pt modelId="{96C9E679-683C-4AE2-A2FB-30F8A356B49E}" type="pres">
      <dgm:prSet presAssocID="{AC227095-4290-4B8D-8D7A-3824934C71E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E15E9537-EABE-4142-9197-741C39788C46}" type="pres">
      <dgm:prSet presAssocID="{AC227095-4290-4B8D-8D7A-3824934C71EC}" presName="spaceRect" presStyleCnt="0"/>
      <dgm:spPr/>
    </dgm:pt>
    <dgm:pt modelId="{C1CF4229-6372-47FE-ADA1-694CD385FE81}" type="pres">
      <dgm:prSet presAssocID="{AC227095-4290-4B8D-8D7A-3824934C71EC}" presName="textRect" presStyleLbl="revTx" presStyleIdx="2" presStyleCnt="8">
        <dgm:presLayoutVars>
          <dgm:chMax val="1"/>
          <dgm:chPref val="1"/>
        </dgm:presLayoutVars>
      </dgm:prSet>
      <dgm:spPr/>
    </dgm:pt>
    <dgm:pt modelId="{E401C19D-85A6-4F8A-90E6-5311F7CC5899}" type="pres">
      <dgm:prSet presAssocID="{4959A4CB-C98F-4302-A36B-0F46455AE42F}" presName="sibTrans" presStyleCnt="0"/>
      <dgm:spPr/>
    </dgm:pt>
    <dgm:pt modelId="{B4456D4E-4310-4DC9-8797-34439F7A6E51}" type="pres">
      <dgm:prSet presAssocID="{F9306FF4-19FC-4620-B0E0-4D2A812E6D78}" presName="compNode" presStyleCnt="0"/>
      <dgm:spPr/>
    </dgm:pt>
    <dgm:pt modelId="{1AA36AB6-36FE-445D-805D-E449794EB638}" type="pres">
      <dgm:prSet presAssocID="{F9306FF4-19FC-4620-B0E0-4D2A812E6D7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2C39F952-D3E0-435A-8C56-0890E11A7E2D}" type="pres">
      <dgm:prSet presAssocID="{F9306FF4-19FC-4620-B0E0-4D2A812E6D78}" presName="spaceRect" presStyleCnt="0"/>
      <dgm:spPr/>
    </dgm:pt>
    <dgm:pt modelId="{EA532A36-EDA8-47A5-B5CF-63AA7D5935FB}" type="pres">
      <dgm:prSet presAssocID="{F9306FF4-19FC-4620-B0E0-4D2A812E6D78}" presName="textRect" presStyleLbl="revTx" presStyleIdx="3" presStyleCnt="8">
        <dgm:presLayoutVars>
          <dgm:chMax val="1"/>
          <dgm:chPref val="1"/>
        </dgm:presLayoutVars>
      </dgm:prSet>
      <dgm:spPr/>
    </dgm:pt>
    <dgm:pt modelId="{192306AF-6B0C-4635-96DD-6A6722A68459}" type="pres">
      <dgm:prSet presAssocID="{BF7F5786-71BC-47F7-B8E7-CCFD80EDC42F}" presName="sibTrans" presStyleCnt="0"/>
      <dgm:spPr/>
    </dgm:pt>
    <dgm:pt modelId="{C406B08B-E7C4-4710-87A4-687F9E5EF9F7}" type="pres">
      <dgm:prSet presAssocID="{6C2341A0-8799-413F-A65E-B9BBFAB440AA}" presName="compNode" presStyleCnt="0"/>
      <dgm:spPr/>
    </dgm:pt>
    <dgm:pt modelId="{429A3FDA-FC80-4823-BB32-C3A2D19E51AD}" type="pres">
      <dgm:prSet presAssocID="{6C2341A0-8799-413F-A65E-B9BBFAB440A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bbon"/>
        </a:ext>
      </dgm:extLst>
    </dgm:pt>
    <dgm:pt modelId="{FBA419F2-FBDD-4D5A-8810-32141B17E431}" type="pres">
      <dgm:prSet presAssocID="{6C2341A0-8799-413F-A65E-B9BBFAB440AA}" presName="spaceRect" presStyleCnt="0"/>
      <dgm:spPr/>
    </dgm:pt>
    <dgm:pt modelId="{9AC6402D-C702-46F4-ABA3-54FBB2BB61C8}" type="pres">
      <dgm:prSet presAssocID="{6C2341A0-8799-413F-A65E-B9BBFAB440AA}" presName="textRect" presStyleLbl="revTx" presStyleIdx="4" presStyleCnt="8">
        <dgm:presLayoutVars>
          <dgm:chMax val="1"/>
          <dgm:chPref val="1"/>
        </dgm:presLayoutVars>
      </dgm:prSet>
      <dgm:spPr/>
    </dgm:pt>
    <dgm:pt modelId="{A46072C0-57CF-486F-84C2-8DDE3F687CE7}" type="pres">
      <dgm:prSet presAssocID="{B65679DD-47B1-4BB2-899D-47108642A4CA}" presName="sibTrans" presStyleCnt="0"/>
      <dgm:spPr/>
    </dgm:pt>
    <dgm:pt modelId="{50B2D890-3E18-4423-9D1F-F0DB89690FAD}" type="pres">
      <dgm:prSet presAssocID="{B8E4C643-5346-4284-B5CF-5DC2ED20EA57}" presName="compNode" presStyleCnt="0"/>
      <dgm:spPr/>
    </dgm:pt>
    <dgm:pt modelId="{350942CA-F70A-40BC-A5C5-D059FB022011}" type="pres">
      <dgm:prSet presAssocID="{B8E4C643-5346-4284-B5CF-5DC2ED20EA5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en Book"/>
        </a:ext>
      </dgm:extLst>
    </dgm:pt>
    <dgm:pt modelId="{B1A755C0-AD7D-44E1-B449-C7ECA47BED0A}" type="pres">
      <dgm:prSet presAssocID="{B8E4C643-5346-4284-B5CF-5DC2ED20EA57}" presName="spaceRect" presStyleCnt="0"/>
      <dgm:spPr/>
    </dgm:pt>
    <dgm:pt modelId="{C93D666C-D999-4356-B8B7-79E11B1E4FC2}" type="pres">
      <dgm:prSet presAssocID="{B8E4C643-5346-4284-B5CF-5DC2ED20EA57}" presName="textRect" presStyleLbl="revTx" presStyleIdx="5" presStyleCnt="8">
        <dgm:presLayoutVars>
          <dgm:chMax val="1"/>
          <dgm:chPref val="1"/>
        </dgm:presLayoutVars>
      </dgm:prSet>
      <dgm:spPr/>
    </dgm:pt>
    <dgm:pt modelId="{BA7C28D6-E028-41EC-964F-35EE66D1D2E6}" type="pres">
      <dgm:prSet presAssocID="{35F60A8B-FC0B-4889-AA6B-1747C2D8F153}" presName="sibTrans" presStyleCnt="0"/>
      <dgm:spPr/>
    </dgm:pt>
    <dgm:pt modelId="{A027D0DC-4CFE-46D4-AE26-BE5B0C7831B3}" type="pres">
      <dgm:prSet presAssocID="{FF3A0C28-60C7-4ACF-B697-2FFECBB3DE5E}" presName="compNode" presStyleCnt="0"/>
      <dgm:spPr/>
    </dgm:pt>
    <dgm:pt modelId="{5092368E-9236-4D89-92E0-6715BE1185D9}" type="pres">
      <dgm:prSet presAssocID="{FF3A0C28-60C7-4ACF-B697-2FFECBB3DE5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esearch"/>
        </a:ext>
      </dgm:extLst>
    </dgm:pt>
    <dgm:pt modelId="{6ED727D1-B736-418B-A051-200E4EBBB59A}" type="pres">
      <dgm:prSet presAssocID="{FF3A0C28-60C7-4ACF-B697-2FFECBB3DE5E}" presName="spaceRect" presStyleCnt="0"/>
      <dgm:spPr/>
    </dgm:pt>
    <dgm:pt modelId="{8A72BD1D-6384-448B-85FB-E5659904DD5A}" type="pres">
      <dgm:prSet presAssocID="{FF3A0C28-60C7-4ACF-B697-2FFECBB3DE5E}" presName="textRect" presStyleLbl="revTx" presStyleIdx="6" presStyleCnt="8">
        <dgm:presLayoutVars>
          <dgm:chMax val="1"/>
          <dgm:chPref val="1"/>
        </dgm:presLayoutVars>
      </dgm:prSet>
      <dgm:spPr/>
    </dgm:pt>
    <dgm:pt modelId="{067060AB-1FFC-49F7-A040-7807F8121901}" type="pres">
      <dgm:prSet presAssocID="{80B9666D-7725-41B6-BAD4-5B7D24422364}" presName="sibTrans" presStyleCnt="0"/>
      <dgm:spPr/>
    </dgm:pt>
    <dgm:pt modelId="{7159F44C-A60E-401B-93B1-5D1EFCBDB8BE}" type="pres">
      <dgm:prSet presAssocID="{DF2FBAD4-194C-4EC6-9990-DCDD5357BA22}" presName="compNode" presStyleCnt="0"/>
      <dgm:spPr/>
    </dgm:pt>
    <dgm:pt modelId="{48565C3F-8C5F-4136-BB78-757E82347802}" type="pres">
      <dgm:prSet presAssocID="{DF2FBAD4-194C-4EC6-9990-DCDD5357BA22}"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Money"/>
        </a:ext>
      </dgm:extLst>
    </dgm:pt>
    <dgm:pt modelId="{B29CD1B6-0C41-48E3-A482-73875079BE18}" type="pres">
      <dgm:prSet presAssocID="{DF2FBAD4-194C-4EC6-9990-DCDD5357BA22}" presName="spaceRect" presStyleCnt="0"/>
      <dgm:spPr/>
    </dgm:pt>
    <dgm:pt modelId="{080ACF93-1D72-45C1-B57A-D42FA0CEF4C0}" type="pres">
      <dgm:prSet presAssocID="{DF2FBAD4-194C-4EC6-9990-DCDD5357BA22}" presName="textRect" presStyleLbl="revTx" presStyleIdx="7" presStyleCnt="8">
        <dgm:presLayoutVars>
          <dgm:chMax val="1"/>
          <dgm:chPref val="1"/>
        </dgm:presLayoutVars>
      </dgm:prSet>
      <dgm:spPr/>
    </dgm:pt>
  </dgm:ptLst>
  <dgm:cxnLst>
    <dgm:cxn modelId="{FA681E18-5BCD-4FF3-AAD8-6D5D34CC04E8}" srcId="{720F00A2-F5A9-4E06-8327-D00EA90A0474}" destId="{F9306FF4-19FC-4620-B0E0-4D2A812E6D78}" srcOrd="3" destOrd="0" parTransId="{7683426F-8268-4EC0-9FC3-41AE18856E2E}" sibTransId="{BF7F5786-71BC-47F7-B8E7-CCFD80EDC42F}"/>
    <dgm:cxn modelId="{4E10B01B-080B-487A-A882-08294F1F53BA}" srcId="{720F00A2-F5A9-4E06-8327-D00EA90A0474}" destId="{951B62E2-AD12-482A-921E-28F9913139CA}" srcOrd="1" destOrd="0" parTransId="{9A93A9E7-9C2D-4F43-8447-69C2699449CE}" sibTransId="{F2580E63-A4CD-4B95-904C-80E04B335B86}"/>
    <dgm:cxn modelId="{7E52F635-CAB9-4B53-B459-ECDC4232F033}" type="presOf" srcId="{4358652F-B0E6-4904-8E3D-824B7A515631}" destId="{6B54C925-EB28-4B55-A1A9-50639C49C11C}" srcOrd="0" destOrd="0" presId="urn:microsoft.com/office/officeart/2018/2/layout/IconLabelList"/>
    <dgm:cxn modelId="{24525D3B-CCC6-4A88-858F-EC018C4D3D16}" type="presOf" srcId="{DF2FBAD4-194C-4EC6-9990-DCDD5357BA22}" destId="{080ACF93-1D72-45C1-B57A-D42FA0CEF4C0}" srcOrd="0" destOrd="0" presId="urn:microsoft.com/office/officeart/2018/2/layout/IconLabelList"/>
    <dgm:cxn modelId="{55CA583B-5E25-4B78-A46B-0E8432319D70}" type="presOf" srcId="{951B62E2-AD12-482A-921E-28F9913139CA}" destId="{3C56E6FD-A6D5-4E03-A0E6-50836AF7D45B}" srcOrd="0" destOrd="0" presId="urn:microsoft.com/office/officeart/2018/2/layout/IconLabelList"/>
    <dgm:cxn modelId="{B578E13D-906F-447A-8843-95A34F9C8CEF}" type="presOf" srcId="{6C2341A0-8799-413F-A65E-B9BBFAB440AA}" destId="{9AC6402D-C702-46F4-ABA3-54FBB2BB61C8}" srcOrd="0" destOrd="0" presId="urn:microsoft.com/office/officeart/2018/2/layout/IconLabelList"/>
    <dgm:cxn modelId="{4F6D454C-2DA3-445F-B9D6-A072A8714E20}" type="presOf" srcId="{FF3A0C28-60C7-4ACF-B697-2FFECBB3DE5E}" destId="{8A72BD1D-6384-448B-85FB-E5659904DD5A}" srcOrd="0" destOrd="0" presId="urn:microsoft.com/office/officeart/2018/2/layout/IconLabelList"/>
    <dgm:cxn modelId="{BB97AE72-1826-4E47-8CFB-3C53B010845C}" srcId="{720F00A2-F5A9-4E06-8327-D00EA90A0474}" destId="{DF2FBAD4-194C-4EC6-9990-DCDD5357BA22}" srcOrd="7" destOrd="0" parTransId="{93699193-6018-47E6-983F-7E2E44EA9BC9}" sibTransId="{3BAC6FCC-8018-4A17-8AE1-A20F5A362238}"/>
    <dgm:cxn modelId="{FCF8597F-80A0-4E9C-AA0D-F3092461600D}" srcId="{720F00A2-F5A9-4E06-8327-D00EA90A0474}" destId="{4358652F-B0E6-4904-8E3D-824B7A515631}" srcOrd="0" destOrd="0" parTransId="{9FDA95B3-50A5-4E1E-A4F9-A4E4FC43C5E5}" sibTransId="{D2FD2981-3CF2-4439-BBBD-21EE3E491C4C}"/>
    <dgm:cxn modelId="{4FA499A5-B6A8-4936-95DF-976985641C92}" srcId="{720F00A2-F5A9-4E06-8327-D00EA90A0474}" destId="{6C2341A0-8799-413F-A65E-B9BBFAB440AA}" srcOrd="4" destOrd="0" parTransId="{F7C1B3A4-338B-411D-833A-68A340CF3CE2}" sibTransId="{B65679DD-47B1-4BB2-899D-47108642A4CA}"/>
    <dgm:cxn modelId="{5CF791AA-074D-445E-A53C-C80847B0A6B5}" type="presOf" srcId="{F9306FF4-19FC-4620-B0E0-4D2A812E6D78}" destId="{EA532A36-EDA8-47A5-B5CF-63AA7D5935FB}" srcOrd="0" destOrd="0" presId="urn:microsoft.com/office/officeart/2018/2/layout/IconLabelList"/>
    <dgm:cxn modelId="{AEF1A3AC-C643-491B-AA57-B0BAFA279718}" srcId="{720F00A2-F5A9-4E06-8327-D00EA90A0474}" destId="{FF3A0C28-60C7-4ACF-B697-2FFECBB3DE5E}" srcOrd="6" destOrd="0" parTransId="{40FC8684-7605-4903-8508-3DD36AE00184}" sibTransId="{80B9666D-7725-41B6-BAD4-5B7D24422364}"/>
    <dgm:cxn modelId="{091C0ABF-45E3-4B9A-8F23-20A9C892E938}" srcId="{720F00A2-F5A9-4E06-8327-D00EA90A0474}" destId="{AC227095-4290-4B8D-8D7A-3824934C71EC}" srcOrd="2" destOrd="0" parTransId="{C82823C5-8C2A-4034-9956-7AB25C58AFE2}" sibTransId="{4959A4CB-C98F-4302-A36B-0F46455AE42F}"/>
    <dgm:cxn modelId="{C93928CF-36AA-4302-BB65-C727AEF8B374}" type="presOf" srcId="{B8E4C643-5346-4284-B5CF-5DC2ED20EA57}" destId="{C93D666C-D999-4356-B8B7-79E11B1E4FC2}" srcOrd="0" destOrd="0" presId="urn:microsoft.com/office/officeart/2018/2/layout/IconLabelList"/>
    <dgm:cxn modelId="{7BE0DAD5-809C-4D59-A8F6-DEF387B41BF6}" type="presOf" srcId="{720F00A2-F5A9-4E06-8327-D00EA90A0474}" destId="{EAEE33CA-2E47-4B82-B80C-D2D79444109F}" srcOrd="0" destOrd="0" presId="urn:microsoft.com/office/officeart/2018/2/layout/IconLabelList"/>
    <dgm:cxn modelId="{1AC39FE3-2BA2-48D8-9D95-327EC35AF68E}" srcId="{720F00A2-F5A9-4E06-8327-D00EA90A0474}" destId="{B8E4C643-5346-4284-B5CF-5DC2ED20EA57}" srcOrd="5" destOrd="0" parTransId="{6E4CCDB3-8D07-4A04-AAA8-489EED171136}" sibTransId="{35F60A8B-FC0B-4889-AA6B-1747C2D8F153}"/>
    <dgm:cxn modelId="{A633B9E6-14C2-45B3-B307-3DAA98AA2E15}" type="presOf" srcId="{AC227095-4290-4B8D-8D7A-3824934C71EC}" destId="{C1CF4229-6372-47FE-ADA1-694CD385FE81}" srcOrd="0" destOrd="0" presId="urn:microsoft.com/office/officeart/2018/2/layout/IconLabelList"/>
    <dgm:cxn modelId="{19E8FC1F-24CE-44F9-A224-03AEDD821063}" type="presParOf" srcId="{EAEE33CA-2E47-4B82-B80C-D2D79444109F}" destId="{D88FDE8D-6355-4EAE-BDBF-EF04A64FE3DF}" srcOrd="0" destOrd="0" presId="urn:microsoft.com/office/officeart/2018/2/layout/IconLabelList"/>
    <dgm:cxn modelId="{D216A643-399B-441E-8C9E-34AEBB4C7697}" type="presParOf" srcId="{D88FDE8D-6355-4EAE-BDBF-EF04A64FE3DF}" destId="{5A568455-1EB2-4C4C-96B1-185EDB0ED02B}" srcOrd="0" destOrd="0" presId="urn:microsoft.com/office/officeart/2018/2/layout/IconLabelList"/>
    <dgm:cxn modelId="{EB42E993-A8C2-4865-86C3-78220497A594}" type="presParOf" srcId="{D88FDE8D-6355-4EAE-BDBF-EF04A64FE3DF}" destId="{B57C73FA-D776-45D3-80EA-25DEDB5C27E4}" srcOrd="1" destOrd="0" presId="urn:microsoft.com/office/officeart/2018/2/layout/IconLabelList"/>
    <dgm:cxn modelId="{0782ED94-4A6A-40D2-88EE-75CD3BF6350A}" type="presParOf" srcId="{D88FDE8D-6355-4EAE-BDBF-EF04A64FE3DF}" destId="{6B54C925-EB28-4B55-A1A9-50639C49C11C}" srcOrd="2" destOrd="0" presId="urn:microsoft.com/office/officeart/2018/2/layout/IconLabelList"/>
    <dgm:cxn modelId="{92A70BB3-9F0C-4E50-95C0-7594ACDA60AB}" type="presParOf" srcId="{EAEE33CA-2E47-4B82-B80C-D2D79444109F}" destId="{E55BC32F-04FF-4E74-A58D-289B2C1BD2E7}" srcOrd="1" destOrd="0" presId="urn:microsoft.com/office/officeart/2018/2/layout/IconLabelList"/>
    <dgm:cxn modelId="{442BD1C1-23C2-40B1-9918-0B903ABBACAE}" type="presParOf" srcId="{EAEE33CA-2E47-4B82-B80C-D2D79444109F}" destId="{22C9F38D-79F3-485E-9C26-13CC4EA418FB}" srcOrd="2" destOrd="0" presId="urn:microsoft.com/office/officeart/2018/2/layout/IconLabelList"/>
    <dgm:cxn modelId="{8D777D99-0EC3-4C07-AE7A-39DE9EB62ADC}" type="presParOf" srcId="{22C9F38D-79F3-485E-9C26-13CC4EA418FB}" destId="{8A2BED3D-CF1C-408A-B634-0F7A57D9F7FB}" srcOrd="0" destOrd="0" presId="urn:microsoft.com/office/officeart/2018/2/layout/IconLabelList"/>
    <dgm:cxn modelId="{EA8DF7BC-0F92-4311-85C3-6FC28C8DF883}" type="presParOf" srcId="{22C9F38D-79F3-485E-9C26-13CC4EA418FB}" destId="{47F3F251-3387-4CE6-B8A6-E4467E6328D4}" srcOrd="1" destOrd="0" presId="urn:microsoft.com/office/officeart/2018/2/layout/IconLabelList"/>
    <dgm:cxn modelId="{689EC4D0-C8A6-4E5D-8070-D62795FB7428}" type="presParOf" srcId="{22C9F38D-79F3-485E-9C26-13CC4EA418FB}" destId="{3C56E6FD-A6D5-4E03-A0E6-50836AF7D45B}" srcOrd="2" destOrd="0" presId="urn:microsoft.com/office/officeart/2018/2/layout/IconLabelList"/>
    <dgm:cxn modelId="{A38A4117-FEDE-434E-AA34-BC9EDC5055AC}" type="presParOf" srcId="{EAEE33CA-2E47-4B82-B80C-D2D79444109F}" destId="{00B7B986-815F-4CFE-8DFC-F3BBB7980CC3}" srcOrd="3" destOrd="0" presId="urn:microsoft.com/office/officeart/2018/2/layout/IconLabelList"/>
    <dgm:cxn modelId="{49CF8C6D-0BDA-4504-95AB-DD37AD0DC402}" type="presParOf" srcId="{EAEE33CA-2E47-4B82-B80C-D2D79444109F}" destId="{17CD0162-09FE-41A4-B816-AC07D56FA546}" srcOrd="4" destOrd="0" presId="urn:microsoft.com/office/officeart/2018/2/layout/IconLabelList"/>
    <dgm:cxn modelId="{9741F501-016B-450F-82B1-131A5BC1A0D9}" type="presParOf" srcId="{17CD0162-09FE-41A4-B816-AC07D56FA546}" destId="{96C9E679-683C-4AE2-A2FB-30F8A356B49E}" srcOrd="0" destOrd="0" presId="urn:microsoft.com/office/officeart/2018/2/layout/IconLabelList"/>
    <dgm:cxn modelId="{0BAFC556-4C1B-4821-9C49-F408C8911F25}" type="presParOf" srcId="{17CD0162-09FE-41A4-B816-AC07D56FA546}" destId="{E15E9537-EABE-4142-9197-741C39788C46}" srcOrd="1" destOrd="0" presId="urn:microsoft.com/office/officeart/2018/2/layout/IconLabelList"/>
    <dgm:cxn modelId="{4D63B284-9D0E-425C-9197-C1FA34EE1C11}" type="presParOf" srcId="{17CD0162-09FE-41A4-B816-AC07D56FA546}" destId="{C1CF4229-6372-47FE-ADA1-694CD385FE81}" srcOrd="2" destOrd="0" presId="urn:microsoft.com/office/officeart/2018/2/layout/IconLabelList"/>
    <dgm:cxn modelId="{FE18A376-BB2B-4140-AAEC-2A786EC0F5FF}" type="presParOf" srcId="{EAEE33CA-2E47-4B82-B80C-D2D79444109F}" destId="{E401C19D-85A6-4F8A-90E6-5311F7CC5899}" srcOrd="5" destOrd="0" presId="urn:microsoft.com/office/officeart/2018/2/layout/IconLabelList"/>
    <dgm:cxn modelId="{BE17D31A-F217-42CA-9DCE-815D10D78994}" type="presParOf" srcId="{EAEE33CA-2E47-4B82-B80C-D2D79444109F}" destId="{B4456D4E-4310-4DC9-8797-34439F7A6E51}" srcOrd="6" destOrd="0" presId="urn:microsoft.com/office/officeart/2018/2/layout/IconLabelList"/>
    <dgm:cxn modelId="{826EC808-E19F-4306-9874-DA1F56A18873}" type="presParOf" srcId="{B4456D4E-4310-4DC9-8797-34439F7A6E51}" destId="{1AA36AB6-36FE-445D-805D-E449794EB638}" srcOrd="0" destOrd="0" presId="urn:microsoft.com/office/officeart/2018/2/layout/IconLabelList"/>
    <dgm:cxn modelId="{0C547902-F922-4C95-8792-54D82986E74B}" type="presParOf" srcId="{B4456D4E-4310-4DC9-8797-34439F7A6E51}" destId="{2C39F952-D3E0-435A-8C56-0890E11A7E2D}" srcOrd="1" destOrd="0" presId="urn:microsoft.com/office/officeart/2018/2/layout/IconLabelList"/>
    <dgm:cxn modelId="{3E0773C2-42FB-4BF9-9178-5D912E358A0D}" type="presParOf" srcId="{B4456D4E-4310-4DC9-8797-34439F7A6E51}" destId="{EA532A36-EDA8-47A5-B5CF-63AA7D5935FB}" srcOrd="2" destOrd="0" presId="urn:microsoft.com/office/officeart/2018/2/layout/IconLabelList"/>
    <dgm:cxn modelId="{EF3D064F-CF27-4810-8008-91DB5E0B41D1}" type="presParOf" srcId="{EAEE33CA-2E47-4B82-B80C-D2D79444109F}" destId="{192306AF-6B0C-4635-96DD-6A6722A68459}" srcOrd="7" destOrd="0" presId="urn:microsoft.com/office/officeart/2018/2/layout/IconLabelList"/>
    <dgm:cxn modelId="{F6CB2FA9-BA15-4A10-8692-FE0ABD7860B4}" type="presParOf" srcId="{EAEE33CA-2E47-4B82-B80C-D2D79444109F}" destId="{C406B08B-E7C4-4710-87A4-687F9E5EF9F7}" srcOrd="8" destOrd="0" presId="urn:microsoft.com/office/officeart/2018/2/layout/IconLabelList"/>
    <dgm:cxn modelId="{A103FB69-6555-4566-86BC-3817733956B0}" type="presParOf" srcId="{C406B08B-E7C4-4710-87A4-687F9E5EF9F7}" destId="{429A3FDA-FC80-4823-BB32-C3A2D19E51AD}" srcOrd="0" destOrd="0" presId="urn:microsoft.com/office/officeart/2018/2/layout/IconLabelList"/>
    <dgm:cxn modelId="{E5727767-4916-458D-A42D-1A5F4855CFE3}" type="presParOf" srcId="{C406B08B-E7C4-4710-87A4-687F9E5EF9F7}" destId="{FBA419F2-FBDD-4D5A-8810-32141B17E431}" srcOrd="1" destOrd="0" presId="urn:microsoft.com/office/officeart/2018/2/layout/IconLabelList"/>
    <dgm:cxn modelId="{A9ADABCD-2CC8-4087-9C9C-B35BFFFB6164}" type="presParOf" srcId="{C406B08B-E7C4-4710-87A4-687F9E5EF9F7}" destId="{9AC6402D-C702-46F4-ABA3-54FBB2BB61C8}" srcOrd="2" destOrd="0" presId="urn:microsoft.com/office/officeart/2018/2/layout/IconLabelList"/>
    <dgm:cxn modelId="{C3D5F234-68EE-4F8F-B4FD-F64121807F3E}" type="presParOf" srcId="{EAEE33CA-2E47-4B82-B80C-D2D79444109F}" destId="{A46072C0-57CF-486F-84C2-8DDE3F687CE7}" srcOrd="9" destOrd="0" presId="urn:microsoft.com/office/officeart/2018/2/layout/IconLabelList"/>
    <dgm:cxn modelId="{8ED7AD60-7DD9-474D-83BF-DFC06489D3F7}" type="presParOf" srcId="{EAEE33CA-2E47-4B82-B80C-D2D79444109F}" destId="{50B2D890-3E18-4423-9D1F-F0DB89690FAD}" srcOrd="10" destOrd="0" presId="urn:microsoft.com/office/officeart/2018/2/layout/IconLabelList"/>
    <dgm:cxn modelId="{B553E37A-AB83-43EC-BC38-8D615D742FBB}" type="presParOf" srcId="{50B2D890-3E18-4423-9D1F-F0DB89690FAD}" destId="{350942CA-F70A-40BC-A5C5-D059FB022011}" srcOrd="0" destOrd="0" presId="urn:microsoft.com/office/officeart/2018/2/layout/IconLabelList"/>
    <dgm:cxn modelId="{83BEA242-0AEE-4373-92DA-274687051CB2}" type="presParOf" srcId="{50B2D890-3E18-4423-9D1F-F0DB89690FAD}" destId="{B1A755C0-AD7D-44E1-B449-C7ECA47BED0A}" srcOrd="1" destOrd="0" presId="urn:microsoft.com/office/officeart/2018/2/layout/IconLabelList"/>
    <dgm:cxn modelId="{B9A55A3A-4537-47D9-8FB5-0E610A7DC2E2}" type="presParOf" srcId="{50B2D890-3E18-4423-9D1F-F0DB89690FAD}" destId="{C93D666C-D999-4356-B8B7-79E11B1E4FC2}" srcOrd="2" destOrd="0" presId="urn:microsoft.com/office/officeart/2018/2/layout/IconLabelList"/>
    <dgm:cxn modelId="{44DC8CF1-FB0B-4871-B5BD-3095F69ECA65}" type="presParOf" srcId="{EAEE33CA-2E47-4B82-B80C-D2D79444109F}" destId="{BA7C28D6-E028-41EC-964F-35EE66D1D2E6}" srcOrd="11" destOrd="0" presId="urn:microsoft.com/office/officeart/2018/2/layout/IconLabelList"/>
    <dgm:cxn modelId="{4A86D090-C2E5-49B4-8665-0D9D49C4C328}" type="presParOf" srcId="{EAEE33CA-2E47-4B82-B80C-D2D79444109F}" destId="{A027D0DC-4CFE-46D4-AE26-BE5B0C7831B3}" srcOrd="12" destOrd="0" presId="urn:microsoft.com/office/officeart/2018/2/layout/IconLabelList"/>
    <dgm:cxn modelId="{5999816F-D68F-4EE3-B3F0-57467BB8C84C}" type="presParOf" srcId="{A027D0DC-4CFE-46D4-AE26-BE5B0C7831B3}" destId="{5092368E-9236-4D89-92E0-6715BE1185D9}" srcOrd="0" destOrd="0" presId="urn:microsoft.com/office/officeart/2018/2/layout/IconLabelList"/>
    <dgm:cxn modelId="{B22C3F1D-5CBB-4019-A98E-459925560D0A}" type="presParOf" srcId="{A027D0DC-4CFE-46D4-AE26-BE5B0C7831B3}" destId="{6ED727D1-B736-418B-A051-200E4EBBB59A}" srcOrd="1" destOrd="0" presId="urn:microsoft.com/office/officeart/2018/2/layout/IconLabelList"/>
    <dgm:cxn modelId="{191B2811-9464-4F13-A352-7F336A248431}" type="presParOf" srcId="{A027D0DC-4CFE-46D4-AE26-BE5B0C7831B3}" destId="{8A72BD1D-6384-448B-85FB-E5659904DD5A}" srcOrd="2" destOrd="0" presId="urn:microsoft.com/office/officeart/2018/2/layout/IconLabelList"/>
    <dgm:cxn modelId="{7E409EE2-1E3A-4934-B479-ECFA9525DB15}" type="presParOf" srcId="{EAEE33CA-2E47-4B82-B80C-D2D79444109F}" destId="{067060AB-1FFC-49F7-A040-7807F8121901}" srcOrd="13" destOrd="0" presId="urn:microsoft.com/office/officeart/2018/2/layout/IconLabelList"/>
    <dgm:cxn modelId="{2CD30994-660B-4ABA-9FB6-7A143F9FF1A6}" type="presParOf" srcId="{EAEE33CA-2E47-4B82-B80C-D2D79444109F}" destId="{7159F44C-A60E-401B-93B1-5D1EFCBDB8BE}" srcOrd="14" destOrd="0" presId="urn:microsoft.com/office/officeart/2018/2/layout/IconLabelList"/>
    <dgm:cxn modelId="{3CD7FC4A-39F3-428B-9233-CADE4EE543D9}" type="presParOf" srcId="{7159F44C-A60E-401B-93B1-5D1EFCBDB8BE}" destId="{48565C3F-8C5F-4136-BB78-757E82347802}" srcOrd="0" destOrd="0" presId="urn:microsoft.com/office/officeart/2018/2/layout/IconLabelList"/>
    <dgm:cxn modelId="{7601F011-594E-4C3D-8E9C-C5D509BA4258}" type="presParOf" srcId="{7159F44C-A60E-401B-93B1-5D1EFCBDB8BE}" destId="{B29CD1B6-0C41-48E3-A482-73875079BE18}" srcOrd="1" destOrd="0" presId="urn:microsoft.com/office/officeart/2018/2/layout/IconLabelList"/>
    <dgm:cxn modelId="{AE49A9A5-951F-4F1C-93E9-1B05C2D5EB48}" type="presParOf" srcId="{7159F44C-A60E-401B-93B1-5D1EFCBDB8BE}" destId="{080ACF93-1D72-45C1-B57A-D42FA0CEF4C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EB09A0-606E-4335-95C3-733E397685CA}"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n-US"/>
        </a:p>
      </dgm:t>
    </dgm:pt>
    <dgm:pt modelId="{EBB24CC5-72CE-48ED-B493-A066597DF89E}">
      <dgm:prSet phldrT="[Text]"/>
      <dgm:spPr/>
      <dgm:t>
        <a:bodyPr/>
        <a:lstStyle/>
        <a:p>
          <a:r>
            <a:rPr lang="en-US" dirty="0"/>
            <a:t>Most members are assigned to a Chapter</a:t>
          </a:r>
        </a:p>
      </dgm:t>
    </dgm:pt>
    <dgm:pt modelId="{5728D778-5D8A-46A6-9AA2-2124DDD00A18}" type="parTrans" cxnId="{7C0EDD0F-FC7F-43E2-84D9-6434E821820B}">
      <dgm:prSet/>
      <dgm:spPr/>
      <dgm:t>
        <a:bodyPr/>
        <a:lstStyle/>
        <a:p>
          <a:endParaRPr lang="en-US"/>
        </a:p>
      </dgm:t>
    </dgm:pt>
    <dgm:pt modelId="{52D05A8F-B704-48E3-B80C-D6FF6DD872A0}" type="sibTrans" cxnId="{7C0EDD0F-FC7F-43E2-84D9-6434E821820B}">
      <dgm:prSet/>
      <dgm:spPr>
        <a:blipFill>
          <a:blip xmlns:r="http://schemas.openxmlformats.org/officeDocument/2006/relationships" r:embed="rId1"/>
          <a:srcRect/>
          <a:stretch>
            <a:fillRect l="-17000" r="-17000"/>
          </a:stretch>
        </a:blipFill>
      </dgm:spPr>
      <dgm:t>
        <a:bodyPr/>
        <a:lstStyle/>
        <a:p>
          <a:endParaRPr lang="en-US"/>
        </a:p>
      </dgm:t>
    </dgm:pt>
    <dgm:pt modelId="{2C9D4155-6738-422B-83DF-A2A8934612B2}">
      <dgm:prSet/>
      <dgm:spPr/>
      <dgm:t>
        <a:bodyPr/>
        <a:lstStyle/>
        <a:p>
          <a:r>
            <a:rPr lang="en-US"/>
            <a:t>Each Chapter is assigned to a Region</a:t>
          </a:r>
          <a:endParaRPr lang="en-US" dirty="0"/>
        </a:p>
      </dgm:t>
    </dgm:pt>
    <dgm:pt modelId="{131CCF54-171E-4E0B-8775-1850E13F9A07}" type="parTrans" cxnId="{FE5359F2-D9A0-4606-96AC-5A0C2F1FC2C1}">
      <dgm:prSet/>
      <dgm:spPr/>
      <dgm:t>
        <a:bodyPr/>
        <a:lstStyle/>
        <a:p>
          <a:endParaRPr lang="en-US"/>
        </a:p>
      </dgm:t>
    </dgm:pt>
    <dgm:pt modelId="{C1CFF1F3-E9FC-4810-A85E-DE9677E9300E}" type="sibTrans" cxnId="{FE5359F2-D9A0-4606-96AC-5A0C2F1FC2C1}">
      <dgm:prSet/>
      <dgm:spPr>
        <a:blipFill>
          <a:blip xmlns:r="http://schemas.openxmlformats.org/officeDocument/2006/relationships" r:embed="rId2"/>
          <a:srcRect/>
          <a:stretch>
            <a:fillRect l="-25000" r="-25000"/>
          </a:stretch>
        </a:blipFill>
      </dgm:spPr>
      <dgm:t>
        <a:bodyPr/>
        <a:lstStyle/>
        <a:p>
          <a:endParaRPr lang="en-US"/>
        </a:p>
      </dgm:t>
    </dgm:pt>
    <dgm:pt modelId="{C362C30A-2C7C-4CC0-B633-2245AC098F83}">
      <dgm:prSet/>
      <dgm:spPr/>
      <dgm:t>
        <a:bodyPr/>
        <a:lstStyle/>
        <a:p>
          <a:r>
            <a:rPr lang="en-US" dirty="0"/>
            <a:t>Each Region is represented on Members Council and Society’s Board </a:t>
          </a:r>
        </a:p>
      </dgm:t>
    </dgm:pt>
    <dgm:pt modelId="{F7BE8B39-09AB-4E05-B1DC-13667D2FCB6D}" type="parTrans" cxnId="{4820B2C4-E2BA-4C81-9690-DB212067D16D}">
      <dgm:prSet/>
      <dgm:spPr/>
      <dgm:t>
        <a:bodyPr/>
        <a:lstStyle/>
        <a:p>
          <a:endParaRPr lang="en-US"/>
        </a:p>
      </dgm:t>
    </dgm:pt>
    <dgm:pt modelId="{8AC68490-DAF7-49FD-B4BC-DAEC84AA671A}" type="sibTrans" cxnId="{4820B2C4-E2BA-4C81-9690-DB212067D16D}">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3000" r="-63000"/>
          </a:stretch>
        </a:blipFill>
      </dgm:spPr>
      <dgm:t>
        <a:bodyPr/>
        <a:lstStyle/>
        <a:p>
          <a:endParaRPr lang="en-US"/>
        </a:p>
      </dgm:t>
    </dgm:pt>
    <dgm:pt modelId="{56603A8B-264B-4F40-84ED-89BD195CF724}" type="pres">
      <dgm:prSet presAssocID="{3DEB09A0-606E-4335-95C3-733E397685CA}" presName="Name0" presStyleCnt="0">
        <dgm:presLayoutVars>
          <dgm:chMax val="7"/>
          <dgm:chPref val="7"/>
          <dgm:dir/>
        </dgm:presLayoutVars>
      </dgm:prSet>
      <dgm:spPr/>
    </dgm:pt>
    <dgm:pt modelId="{F4188237-2615-4568-8FA7-8EAFB7BA38CA}" type="pres">
      <dgm:prSet presAssocID="{3DEB09A0-606E-4335-95C3-733E397685CA}" presName="dot1" presStyleLbl="alignNode1" presStyleIdx="0" presStyleCnt="12"/>
      <dgm:spPr/>
    </dgm:pt>
    <dgm:pt modelId="{272C4B86-9765-4132-A5EA-D75AA68860B3}" type="pres">
      <dgm:prSet presAssocID="{3DEB09A0-606E-4335-95C3-733E397685CA}" presName="dot2" presStyleLbl="alignNode1" presStyleIdx="1" presStyleCnt="12"/>
      <dgm:spPr/>
    </dgm:pt>
    <dgm:pt modelId="{ECCEE946-E9C0-4095-8555-AD3DDBBE5FE3}" type="pres">
      <dgm:prSet presAssocID="{3DEB09A0-606E-4335-95C3-733E397685CA}" presName="dot3" presStyleLbl="alignNode1" presStyleIdx="2" presStyleCnt="12"/>
      <dgm:spPr/>
    </dgm:pt>
    <dgm:pt modelId="{CECA588C-12AD-4E28-818D-5EB5CF83D55F}" type="pres">
      <dgm:prSet presAssocID="{3DEB09A0-606E-4335-95C3-733E397685CA}" presName="dot4" presStyleLbl="alignNode1" presStyleIdx="3" presStyleCnt="12"/>
      <dgm:spPr/>
    </dgm:pt>
    <dgm:pt modelId="{8CF07BE4-15A2-4398-93E3-8A6CCD970BE2}" type="pres">
      <dgm:prSet presAssocID="{3DEB09A0-606E-4335-95C3-733E397685CA}" presName="dot5" presStyleLbl="alignNode1" presStyleIdx="4" presStyleCnt="12"/>
      <dgm:spPr/>
    </dgm:pt>
    <dgm:pt modelId="{BF079F8F-26FC-499C-8438-F6B51F967CB9}" type="pres">
      <dgm:prSet presAssocID="{3DEB09A0-606E-4335-95C3-733E397685CA}" presName="dotArrow1" presStyleLbl="alignNode1" presStyleIdx="5" presStyleCnt="12"/>
      <dgm:spPr/>
    </dgm:pt>
    <dgm:pt modelId="{E035963E-FB95-42DF-9B28-BC80D5BB3995}" type="pres">
      <dgm:prSet presAssocID="{3DEB09A0-606E-4335-95C3-733E397685CA}" presName="dotArrow2" presStyleLbl="alignNode1" presStyleIdx="6" presStyleCnt="12"/>
      <dgm:spPr/>
    </dgm:pt>
    <dgm:pt modelId="{1354F661-9926-43AE-9AFA-374948FEFB03}" type="pres">
      <dgm:prSet presAssocID="{3DEB09A0-606E-4335-95C3-733E397685CA}" presName="dotArrow3" presStyleLbl="alignNode1" presStyleIdx="7" presStyleCnt="12"/>
      <dgm:spPr/>
    </dgm:pt>
    <dgm:pt modelId="{7575974F-7652-4916-B3E3-CFA87FA45564}" type="pres">
      <dgm:prSet presAssocID="{3DEB09A0-606E-4335-95C3-733E397685CA}" presName="dotArrow4" presStyleLbl="alignNode1" presStyleIdx="8" presStyleCnt="12"/>
      <dgm:spPr/>
    </dgm:pt>
    <dgm:pt modelId="{EFD91E52-49DF-4B6E-9B90-8BFDA36D61ED}" type="pres">
      <dgm:prSet presAssocID="{3DEB09A0-606E-4335-95C3-733E397685CA}" presName="dotArrow5" presStyleLbl="alignNode1" presStyleIdx="9" presStyleCnt="12"/>
      <dgm:spPr/>
    </dgm:pt>
    <dgm:pt modelId="{4AF48A12-0B2E-4AD0-8E7D-9D86EE84DD03}" type="pres">
      <dgm:prSet presAssocID="{3DEB09A0-606E-4335-95C3-733E397685CA}" presName="dotArrow6" presStyleLbl="alignNode1" presStyleIdx="10" presStyleCnt="12"/>
      <dgm:spPr/>
    </dgm:pt>
    <dgm:pt modelId="{E0F1ADFA-C544-4159-9DE8-72C906FB45CD}" type="pres">
      <dgm:prSet presAssocID="{3DEB09A0-606E-4335-95C3-733E397685CA}" presName="dotArrow7" presStyleLbl="alignNode1" presStyleIdx="11" presStyleCnt="12"/>
      <dgm:spPr/>
    </dgm:pt>
    <dgm:pt modelId="{FAED21CC-50DA-4946-ADE3-8601D1D3256C}" type="pres">
      <dgm:prSet presAssocID="{EBB24CC5-72CE-48ED-B493-A066597DF89E}" presName="parTx1" presStyleLbl="node1" presStyleIdx="0" presStyleCnt="3"/>
      <dgm:spPr/>
    </dgm:pt>
    <dgm:pt modelId="{5E385409-9558-4BFA-A0DF-DC61CC408DD2}" type="pres">
      <dgm:prSet presAssocID="{52D05A8F-B704-48E3-B80C-D6FF6DD872A0}" presName="picture1" presStyleCnt="0"/>
      <dgm:spPr/>
    </dgm:pt>
    <dgm:pt modelId="{D208D912-3BDE-49ED-97A9-4BA621818BBD}" type="pres">
      <dgm:prSet presAssocID="{52D05A8F-B704-48E3-B80C-D6FF6DD872A0}" presName="imageRepeatNode" presStyleLbl="fgImgPlace1" presStyleIdx="0" presStyleCnt="3"/>
      <dgm:spPr/>
    </dgm:pt>
    <dgm:pt modelId="{904EC12D-90A3-45D7-80FE-F0B28BD314D1}" type="pres">
      <dgm:prSet presAssocID="{2C9D4155-6738-422B-83DF-A2A8934612B2}" presName="parTx2" presStyleLbl="node1" presStyleIdx="1" presStyleCnt="3"/>
      <dgm:spPr/>
    </dgm:pt>
    <dgm:pt modelId="{A97C1C50-31C3-415C-A167-55603BCB0274}" type="pres">
      <dgm:prSet presAssocID="{C1CFF1F3-E9FC-4810-A85E-DE9677E9300E}" presName="picture2" presStyleCnt="0"/>
      <dgm:spPr/>
    </dgm:pt>
    <dgm:pt modelId="{70B69375-381D-416E-863B-A95B9F12EEED}" type="pres">
      <dgm:prSet presAssocID="{C1CFF1F3-E9FC-4810-A85E-DE9677E9300E}" presName="imageRepeatNode" presStyleLbl="fgImgPlace1" presStyleIdx="1" presStyleCnt="3"/>
      <dgm:spPr/>
    </dgm:pt>
    <dgm:pt modelId="{56552BA2-F480-495E-BBFC-06B7A12E59AA}" type="pres">
      <dgm:prSet presAssocID="{C362C30A-2C7C-4CC0-B633-2245AC098F83}" presName="parTx3" presStyleLbl="node1" presStyleIdx="2" presStyleCnt="3"/>
      <dgm:spPr/>
    </dgm:pt>
    <dgm:pt modelId="{23D6E2FC-91A4-40C6-A927-2C60090B5D04}" type="pres">
      <dgm:prSet presAssocID="{8AC68490-DAF7-49FD-B4BC-DAEC84AA671A}" presName="picture3" presStyleCnt="0"/>
      <dgm:spPr/>
    </dgm:pt>
    <dgm:pt modelId="{EED33269-FA99-487E-8C79-AE6E8C3BA3B1}" type="pres">
      <dgm:prSet presAssocID="{8AC68490-DAF7-49FD-B4BC-DAEC84AA671A}" presName="imageRepeatNode" presStyleLbl="fgImgPlace1" presStyleIdx="2" presStyleCnt="3"/>
      <dgm:spPr/>
    </dgm:pt>
  </dgm:ptLst>
  <dgm:cxnLst>
    <dgm:cxn modelId="{3B4C2801-6CD8-4B97-B878-E638F0676BD3}" type="presOf" srcId="{EBB24CC5-72CE-48ED-B493-A066597DF89E}" destId="{FAED21CC-50DA-4946-ADE3-8601D1D3256C}" srcOrd="0" destOrd="0" presId="urn:microsoft.com/office/officeart/2008/layout/AscendingPictureAccentProcess"/>
    <dgm:cxn modelId="{7C0EDD0F-FC7F-43E2-84D9-6434E821820B}" srcId="{3DEB09A0-606E-4335-95C3-733E397685CA}" destId="{EBB24CC5-72CE-48ED-B493-A066597DF89E}" srcOrd="0" destOrd="0" parTransId="{5728D778-5D8A-46A6-9AA2-2124DDD00A18}" sibTransId="{52D05A8F-B704-48E3-B80C-D6FF6DD872A0}"/>
    <dgm:cxn modelId="{D66E8A26-B8AC-4187-8A16-36F4DDB7A34E}" type="presOf" srcId="{52D05A8F-B704-48E3-B80C-D6FF6DD872A0}" destId="{D208D912-3BDE-49ED-97A9-4BA621818BBD}" srcOrd="0" destOrd="0" presId="urn:microsoft.com/office/officeart/2008/layout/AscendingPictureAccentProcess"/>
    <dgm:cxn modelId="{3A0794A2-E995-4F53-9F94-837B27D15F22}" type="presOf" srcId="{C362C30A-2C7C-4CC0-B633-2245AC098F83}" destId="{56552BA2-F480-495E-BBFC-06B7A12E59AA}" srcOrd="0" destOrd="0" presId="urn:microsoft.com/office/officeart/2008/layout/AscendingPictureAccentProcess"/>
    <dgm:cxn modelId="{5E7888B6-143C-461D-B0A2-1FFC39E3CA31}" type="presOf" srcId="{3DEB09A0-606E-4335-95C3-733E397685CA}" destId="{56603A8B-264B-4F40-84ED-89BD195CF724}" srcOrd="0" destOrd="0" presId="urn:microsoft.com/office/officeart/2008/layout/AscendingPictureAccentProcess"/>
    <dgm:cxn modelId="{4820B2C4-E2BA-4C81-9690-DB212067D16D}" srcId="{3DEB09A0-606E-4335-95C3-733E397685CA}" destId="{C362C30A-2C7C-4CC0-B633-2245AC098F83}" srcOrd="2" destOrd="0" parTransId="{F7BE8B39-09AB-4E05-B1DC-13667D2FCB6D}" sibTransId="{8AC68490-DAF7-49FD-B4BC-DAEC84AA671A}"/>
    <dgm:cxn modelId="{3475A2CB-B138-4FF2-BB78-A60EBEF07C5F}" type="presOf" srcId="{8AC68490-DAF7-49FD-B4BC-DAEC84AA671A}" destId="{EED33269-FA99-487E-8C79-AE6E8C3BA3B1}" srcOrd="0" destOrd="0" presId="urn:microsoft.com/office/officeart/2008/layout/AscendingPictureAccentProcess"/>
    <dgm:cxn modelId="{FE5359F2-D9A0-4606-96AC-5A0C2F1FC2C1}" srcId="{3DEB09A0-606E-4335-95C3-733E397685CA}" destId="{2C9D4155-6738-422B-83DF-A2A8934612B2}" srcOrd="1" destOrd="0" parTransId="{131CCF54-171E-4E0B-8775-1850E13F9A07}" sibTransId="{C1CFF1F3-E9FC-4810-A85E-DE9677E9300E}"/>
    <dgm:cxn modelId="{DA7466F7-537A-4A50-BDFB-85321E82D557}" type="presOf" srcId="{C1CFF1F3-E9FC-4810-A85E-DE9677E9300E}" destId="{70B69375-381D-416E-863B-A95B9F12EEED}" srcOrd="0" destOrd="0" presId="urn:microsoft.com/office/officeart/2008/layout/AscendingPictureAccentProcess"/>
    <dgm:cxn modelId="{C12878FA-C82C-4201-9DE8-15F112946E08}" type="presOf" srcId="{2C9D4155-6738-422B-83DF-A2A8934612B2}" destId="{904EC12D-90A3-45D7-80FE-F0B28BD314D1}" srcOrd="0" destOrd="0" presId="urn:microsoft.com/office/officeart/2008/layout/AscendingPictureAccentProcess"/>
    <dgm:cxn modelId="{56515782-49A8-49B8-A68B-C7FC051C97AE}" type="presParOf" srcId="{56603A8B-264B-4F40-84ED-89BD195CF724}" destId="{F4188237-2615-4568-8FA7-8EAFB7BA38CA}" srcOrd="0" destOrd="0" presId="urn:microsoft.com/office/officeart/2008/layout/AscendingPictureAccentProcess"/>
    <dgm:cxn modelId="{5A253EA4-2A13-42B3-A55E-4C4195006508}" type="presParOf" srcId="{56603A8B-264B-4F40-84ED-89BD195CF724}" destId="{272C4B86-9765-4132-A5EA-D75AA68860B3}" srcOrd="1" destOrd="0" presId="urn:microsoft.com/office/officeart/2008/layout/AscendingPictureAccentProcess"/>
    <dgm:cxn modelId="{A6FE3883-8FB3-4460-92E5-6CC0F339D662}" type="presParOf" srcId="{56603A8B-264B-4F40-84ED-89BD195CF724}" destId="{ECCEE946-E9C0-4095-8555-AD3DDBBE5FE3}" srcOrd="2" destOrd="0" presId="urn:microsoft.com/office/officeart/2008/layout/AscendingPictureAccentProcess"/>
    <dgm:cxn modelId="{9E950B81-B32D-4617-AE04-76B757930759}" type="presParOf" srcId="{56603A8B-264B-4F40-84ED-89BD195CF724}" destId="{CECA588C-12AD-4E28-818D-5EB5CF83D55F}" srcOrd="3" destOrd="0" presId="urn:microsoft.com/office/officeart/2008/layout/AscendingPictureAccentProcess"/>
    <dgm:cxn modelId="{85445F63-44CF-45AD-B614-9B0F1C5A4DD2}" type="presParOf" srcId="{56603A8B-264B-4F40-84ED-89BD195CF724}" destId="{8CF07BE4-15A2-4398-93E3-8A6CCD970BE2}" srcOrd="4" destOrd="0" presId="urn:microsoft.com/office/officeart/2008/layout/AscendingPictureAccentProcess"/>
    <dgm:cxn modelId="{7A396436-D5B7-4F41-BF89-C56CC594B341}" type="presParOf" srcId="{56603A8B-264B-4F40-84ED-89BD195CF724}" destId="{BF079F8F-26FC-499C-8438-F6B51F967CB9}" srcOrd="5" destOrd="0" presId="urn:microsoft.com/office/officeart/2008/layout/AscendingPictureAccentProcess"/>
    <dgm:cxn modelId="{887C1511-BCC1-45DF-A6AC-33189895CCAE}" type="presParOf" srcId="{56603A8B-264B-4F40-84ED-89BD195CF724}" destId="{E035963E-FB95-42DF-9B28-BC80D5BB3995}" srcOrd="6" destOrd="0" presId="urn:microsoft.com/office/officeart/2008/layout/AscendingPictureAccentProcess"/>
    <dgm:cxn modelId="{43ACF084-62FE-4CF5-BE7A-5FCB2C95B8FF}" type="presParOf" srcId="{56603A8B-264B-4F40-84ED-89BD195CF724}" destId="{1354F661-9926-43AE-9AFA-374948FEFB03}" srcOrd="7" destOrd="0" presId="urn:microsoft.com/office/officeart/2008/layout/AscendingPictureAccentProcess"/>
    <dgm:cxn modelId="{9F5A2EAA-9665-4D4D-85AA-98EB48D5169F}" type="presParOf" srcId="{56603A8B-264B-4F40-84ED-89BD195CF724}" destId="{7575974F-7652-4916-B3E3-CFA87FA45564}" srcOrd="8" destOrd="0" presId="urn:microsoft.com/office/officeart/2008/layout/AscendingPictureAccentProcess"/>
    <dgm:cxn modelId="{6116A1BA-6E53-41F7-BCE2-BD2553163E7B}" type="presParOf" srcId="{56603A8B-264B-4F40-84ED-89BD195CF724}" destId="{EFD91E52-49DF-4B6E-9B90-8BFDA36D61ED}" srcOrd="9" destOrd="0" presId="urn:microsoft.com/office/officeart/2008/layout/AscendingPictureAccentProcess"/>
    <dgm:cxn modelId="{24E08207-7AD9-499B-B2B8-2FBB6011FBF9}" type="presParOf" srcId="{56603A8B-264B-4F40-84ED-89BD195CF724}" destId="{4AF48A12-0B2E-4AD0-8E7D-9D86EE84DD03}" srcOrd="10" destOrd="0" presId="urn:microsoft.com/office/officeart/2008/layout/AscendingPictureAccentProcess"/>
    <dgm:cxn modelId="{E3DFD426-44F9-42B9-9745-46F41468FAE3}" type="presParOf" srcId="{56603A8B-264B-4F40-84ED-89BD195CF724}" destId="{E0F1ADFA-C544-4159-9DE8-72C906FB45CD}" srcOrd="11" destOrd="0" presId="urn:microsoft.com/office/officeart/2008/layout/AscendingPictureAccentProcess"/>
    <dgm:cxn modelId="{298DB080-5E97-4DEF-BFFB-462317213E95}" type="presParOf" srcId="{56603A8B-264B-4F40-84ED-89BD195CF724}" destId="{FAED21CC-50DA-4946-ADE3-8601D1D3256C}" srcOrd="12" destOrd="0" presId="urn:microsoft.com/office/officeart/2008/layout/AscendingPictureAccentProcess"/>
    <dgm:cxn modelId="{1A982B07-E1FA-4230-980C-89296641F63F}" type="presParOf" srcId="{56603A8B-264B-4F40-84ED-89BD195CF724}" destId="{5E385409-9558-4BFA-A0DF-DC61CC408DD2}" srcOrd="13" destOrd="0" presId="urn:microsoft.com/office/officeart/2008/layout/AscendingPictureAccentProcess"/>
    <dgm:cxn modelId="{1E7E6B42-9A26-4526-9F7D-4562EDE42E5B}" type="presParOf" srcId="{5E385409-9558-4BFA-A0DF-DC61CC408DD2}" destId="{D208D912-3BDE-49ED-97A9-4BA621818BBD}" srcOrd="0" destOrd="0" presId="urn:microsoft.com/office/officeart/2008/layout/AscendingPictureAccentProcess"/>
    <dgm:cxn modelId="{A7A78D7E-287F-4984-9B83-F61C1E9D32EB}" type="presParOf" srcId="{56603A8B-264B-4F40-84ED-89BD195CF724}" destId="{904EC12D-90A3-45D7-80FE-F0B28BD314D1}" srcOrd="14" destOrd="0" presId="urn:microsoft.com/office/officeart/2008/layout/AscendingPictureAccentProcess"/>
    <dgm:cxn modelId="{75901962-D6CC-4AB3-A17E-85E3EC155400}" type="presParOf" srcId="{56603A8B-264B-4F40-84ED-89BD195CF724}" destId="{A97C1C50-31C3-415C-A167-55603BCB0274}" srcOrd="15" destOrd="0" presId="urn:microsoft.com/office/officeart/2008/layout/AscendingPictureAccentProcess"/>
    <dgm:cxn modelId="{1C1FE2F2-87A4-4504-8C8E-829784167C01}" type="presParOf" srcId="{A97C1C50-31C3-415C-A167-55603BCB0274}" destId="{70B69375-381D-416E-863B-A95B9F12EEED}" srcOrd="0" destOrd="0" presId="urn:microsoft.com/office/officeart/2008/layout/AscendingPictureAccentProcess"/>
    <dgm:cxn modelId="{A4E26F91-9EBF-4B83-9F33-C5FA9A04C246}" type="presParOf" srcId="{56603A8B-264B-4F40-84ED-89BD195CF724}" destId="{56552BA2-F480-495E-BBFC-06B7A12E59AA}" srcOrd="16" destOrd="0" presId="urn:microsoft.com/office/officeart/2008/layout/AscendingPictureAccentProcess"/>
    <dgm:cxn modelId="{8EA86567-19F1-4CE0-9B73-E44F430A3926}" type="presParOf" srcId="{56603A8B-264B-4F40-84ED-89BD195CF724}" destId="{23D6E2FC-91A4-40C6-A927-2C60090B5D04}" srcOrd="17" destOrd="0" presId="urn:microsoft.com/office/officeart/2008/layout/AscendingPictureAccentProcess"/>
    <dgm:cxn modelId="{802C2097-C803-44A6-8223-C4E32E693890}" type="presParOf" srcId="{23D6E2FC-91A4-40C6-A927-2C60090B5D04}" destId="{EED33269-FA99-487E-8C79-AE6E8C3BA3B1}"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82546E-DFA1-4523-8F35-279BE23B167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5694CBC-8748-4B65-9D8B-9B1B6379163A}">
      <dgm:prSet/>
      <dgm:spPr/>
      <dgm:t>
        <a:bodyPr/>
        <a:lstStyle/>
        <a:p>
          <a:r>
            <a:rPr lang="en-US" dirty="0"/>
            <a:t>Chapter Technology Transfer Committee (CTTC)</a:t>
          </a:r>
        </a:p>
      </dgm:t>
    </dgm:pt>
    <dgm:pt modelId="{2F5B41DB-F05E-4795-BB62-7BF4FEF15275}" type="parTrans" cxnId="{B0D58F7A-FCCE-4C59-BF99-CB1812AD6FEB}">
      <dgm:prSet/>
      <dgm:spPr/>
      <dgm:t>
        <a:bodyPr/>
        <a:lstStyle/>
        <a:p>
          <a:endParaRPr lang="en-US"/>
        </a:p>
      </dgm:t>
    </dgm:pt>
    <dgm:pt modelId="{FB4B4C90-0303-4C7F-A546-3809146152DD}" type="sibTrans" cxnId="{B0D58F7A-FCCE-4C59-BF99-CB1812AD6FEB}">
      <dgm:prSet/>
      <dgm:spPr/>
      <dgm:t>
        <a:bodyPr/>
        <a:lstStyle/>
        <a:p>
          <a:endParaRPr lang="en-US"/>
        </a:p>
      </dgm:t>
    </dgm:pt>
    <dgm:pt modelId="{92BB41FD-08CC-4276-BA68-2DB08F3C0864}">
      <dgm:prSet/>
      <dgm:spPr/>
      <dgm:t>
        <a:bodyPr/>
        <a:lstStyle/>
        <a:p>
          <a:r>
            <a:rPr lang="en-US" dirty="0"/>
            <a:t>Develops chapter programs, coordinates research and technical awards</a:t>
          </a:r>
        </a:p>
      </dgm:t>
    </dgm:pt>
    <dgm:pt modelId="{314B3522-0A49-4E20-966A-B19D7225AC4F}" type="parTrans" cxnId="{9264E908-718A-49E7-BE8D-18E9425D2715}">
      <dgm:prSet/>
      <dgm:spPr/>
      <dgm:t>
        <a:bodyPr/>
        <a:lstStyle/>
        <a:p>
          <a:endParaRPr lang="en-US"/>
        </a:p>
      </dgm:t>
    </dgm:pt>
    <dgm:pt modelId="{48A5BEE6-E033-4BE1-A5F6-4CB1B4797C5C}" type="sibTrans" cxnId="{9264E908-718A-49E7-BE8D-18E9425D2715}">
      <dgm:prSet/>
      <dgm:spPr/>
      <dgm:t>
        <a:bodyPr/>
        <a:lstStyle/>
        <a:p>
          <a:endParaRPr lang="en-US"/>
        </a:p>
      </dgm:t>
    </dgm:pt>
    <dgm:pt modelId="{AC55437D-ECAD-4B81-9972-2DD319DD3D68}">
      <dgm:prSet/>
      <dgm:spPr/>
      <dgm:t>
        <a:bodyPr/>
        <a:lstStyle/>
        <a:p>
          <a:r>
            <a:rPr lang="en-US"/>
            <a:t>Government Affairs Committee (GA)</a:t>
          </a:r>
        </a:p>
      </dgm:t>
    </dgm:pt>
    <dgm:pt modelId="{97165993-E1FA-45CB-9535-3EAA1008BFDB}" type="parTrans" cxnId="{A4F4B850-7E16-4FE2-B70C-F1DDE623F9E2}">
      <dgm:prSet/>
      <dgm:spPr/>
      <dgm:t>
        <a:bodyPr/>
        <a:lstStyle/>
        <a:p>
          <a:endParaRPr lang="en-US"/>
        </a:p>
      </dgm:t>
    </dgm:pt>
    <dgm:pt modelId="{8F7534C9-0D68-4691-B4A9-8CD06A85D5A8}" type="sibTrans" cxnId="{A4F4B850-7E16-4FE2-B70C-F1DDE623F9E2}">
      <dgm:prSet/>
      <dgm:spPr/>
      <dgm:t>
        <a:bodyPr/>
        <a:lstStyle/>
        <a:p>
          <a:endParaRPr lang="en-US"/>
        </a:p>
      </dgm:t>
    </dgm:pt>
    <dgm:pt modelId="{B6FAA4F6-FD4C-436E-BB4D-0940DCDCBEB1}">
      <dgm:prSet/>
      <dgm:spPr/>
      <dgm:t>
        <a:bodyPr/>
        <a:lstStyle/>
        <a:p>
          <a:r>
            <a:rPr lang="en-US" dirty="0"/>
            <a:t>Advocates to local governments and organizations  </a:t>
          </a:r>
        </a:p>
      </dgm:t>
    </dgm:pt>
    <dgm:pt modelId="{55D19F7D-2F93-438D-9F73-A8ABCFA4526B}" type="parTrans" cxnId="{CCD1CA4D-1296-4FD7-BCA3-97FD11CC10A1}">
      <dgm:prSet/>
      <dgm:spPr/>
      <dgm:t>
        <a:bodyPr/>
        <a:lstStyle/>
        <a:p>
          <a:endParaRPr lang="en-US"/>
        </a:p>
      </dgm:t>
    </dgm:pt>
    <dgm:pt modelId="{301CB2AA-AB40-41B5-A71E-751EE75E40BD}" type="sibTrans" cxnId="{CCD1CA4D-1296-4FD7-BCA3-97FD11CC10A1}">
      <dgm:prSet/>
      <dgm:spPr/>
      <dgm:t>
        <a:bodyPr/>
        <a:lstStyle/>
        <a:p>
          <a:endParaRPr lang="en-US"/>
        </a:p>
      </dgm:t>
    </dgm:pt>
    <dgm:pt modelId="{A5D89177-4339-46DE-A8F9-FB5521070708}">
      <dgm:prSet/>
      <dgm:spPr/>
      <dgm:t>
        <a:bodyPr/>
        <a:lstStyle/>
        <a:p>
          <a:r>
            <a:rPr lang="en-US"/>
            <a:t>Research Promotion (RP) </a:t>
          </a:r>
        </a:p>
      </dgm:t>
    </dgm:pt>
    <dgm:pt modelId="{0F755B31-1A39-482F-80CE-8D4B912853E2}" type="parTrans" cxnId="{E929F9D8-29EE-4D4D-A43F-42E64E25EE91}">
      <dgm:prSet/>
      <dgm:spPr/>
      <dgm:t>
        <a:bodyPr/>
        <a:lstStyle/>
        <a:p>
          <a:endParaRPr lang="en-US"/>
        </a:p>
      </dgm:t>
    </dgm:pt>
    <dgm:pt modelId="{811ABE09-6A41-484C-B5A3-928D46E76962}" type="sibTrans" cxnId="{E929F9D8-29EE-4D4D-A43F-42E64E25EE91}">
      <dgm:prSet/>
      <dgm:spPr/>
      <dgm:t>
        <a:bodyPr/>
        <a:lstStyle/>
        <a:p>
          <a:endParaRPr lang="en-US"/>
        </a:p>
      </dgm:t>
    </dgm:pt>
    <dgm:pt modelId="{6A5FBD03-F0EF-4A65-BF2E-B498B0896A2A}">
      <dgm:prSet/>
      <dgm:spPr/>
      <dgm:t>
        <a:bodyPr/>
        <a:lstStyle/>
        <a:p>
          <a:r>
            <a:rPr lang="en-US" dirty="0"/>
            <a:t>Solicits funds for ASHRAE Research, Education, Scholarships, YEA</a:t>
          </a:r>
        </a:p>
      </dgm:t>
    </dgm:pt>
    <dgm:pt modelId="{05C9CCC2-D9C5-44DC-928F-BB375B8D3614}" type="parTrans" cxnId="{A1BD36E4-127A-43D0-B87B-3480547407BC}">
      <dgm:prSet/>
      <dgm:spPr/>
      <dgm:t>
        <a:bodyPr/>
        <a:lstStyle/>
        <a:p>
          <a:endParaRPr lang="en-US"/>
        </a:p>
      </dgm:t>
    </dgm:pt>
    <dgm:pt modelId="{0D43D96B-71CD-4CAF-A952-27E51463FCD5}" type="sibTrans" cxnId="{A1BD36E4-127A-43D0-B87B-3480547407BC}">
      <dgm:prSet/>
      <dgm:spPr/>
      <dgm:t>
        <a:bodyPr/>
        <a:lstStyle/>
        <a:p>
          <a:endParaRPr lang="en-US"/>
        </a:p>
      </dgm:t>
    </dgm:pt>
    <dgm:pt modelId="{84104A93-5D73-407F-9969-E05A94EC8967}">
      <dgm:prSet/>
      <dgm:spPr/>
      <dgm:t>
        <a:bodyPr/>
        <a:lstStyle/>
        <a:p>
          <a:r>
            <a:rPr lang="en-US"/>
            <a:t>Informs members of research</a:t>
          </a:r>
        </a:p>
      </dgm:t>
    </dgm:pt>
    <dgm:pt modelId="{1A6E7FE8-8E13-47B6-82CB-7D1D9F838E2D}" type="parTrans" cxnId="{B9F36B0C-72E3-4B16-81B4-95EE44FA5B82}">
      <dgm:prSet/>
      <dgm:spPr/>
      <dgm:t>
        <a:bodyPr/>
        <a:lstStyle/>
        <a:p>
          <a:endParaRPr lang="en-US"/>
        </a:p>
      </dgm:t>
    </dgm:pt>
    <dgm:pt modelId="{003BA9F7-56AC-447D-81E0-6769AE53EDDB}" type="sibTrans" cxnId="{B9F36B0C-72E3-4B16-81B4-95EE44FA5B82}">
      <dgm:prSet/>
      <dgm:spPr/>
      <dgm:t>
        <a:bodyPr/>
        <a:lstStyle/>
        <a:p>
          <a:endParaRPr lang="en-US"/>
        </a:p>
      </dgm:t>
    </dgm:pt>
    <dgm:pt modelId="{A1EB1ECF-4916-402E-9085-35EE128BE863}">
      <dgm:prSet/>
      <dgm:spPr/>
      <dgm:t>
        <a:bodyPr/>
        <a:lstStyle/>
        <a:p>
          <a:r>
            <a:rPr lang="en-US"/>
            <a:t>Communications (</a:t>
          </a:r>
          <a:r>
            <a:rPr lang="en-US" i="1"/>
            <a:t>formerly Electronic Communications</a:t>
          </a:r>
          <a:r>
            <a:rPr lang="en-US"/>
            <a:t>)</a:t>
          </a:r>
        </a:p>
      </dgm:t>
    </dgm:pt>
    <dgm:pt modelId="{1A298CE2-470E-49F5-943C-5536B5C9EA37}" type="parTrans" cxnId="{0984D6CC-0C8C-4AE3-ADE4-7909C50A32EB}">
      <dgm:prSet/>
      <dgm:spPr/>
      <dgm:t>
        <a:bodyPr/>
        <a:lstStyle/>
        <a:p>
          <a:endParaRPr lang="en-US"/>
        </a:p>
      </dgm:t>
    </dgm:pt>
    <dgm:pt modelId="{BB7ACC13-8B55-43CC-A29C-8D527B91DDD4}" type="sibTrans" cxnId="{0984D6CC-0C8C-4AE3-ADE4-7909C50A32EB}">
      <dgm:prSet/>
      <dgm:spPr/>
      <dgm:t>
        <a:bodyPr/>
        <a:lstStyle/>
        <a:p>
          <a:endParaRPr lang="en-US"/>
        </a:p>
      </dgm:t>
    </dgm:pt>
    <dgm:pt modelId="{F4D80A38-FFEA-4D22-A08C-B5548D1DCBDA}">
      <dgm:prSet/>
      <dgm:spPr/>
      <dgm:t>
        <a:bodyPr/>
        <a:lstStyle/>
        <a:p>
          <a:r>
            <a:rPr lang="en-US" dirty="0"/>
            <a:t>Handles website, meeting registration, communications</a:t>
          </a:r>
        </a:p>
      </dgm:t>
    </dgm:pt>
    <dgm:pt modelId="{8DFBEA0A-9BC0-497F-B23F-429891B98E4D}" type="parTrans" cxnId="{FB7D6CF5-8E40-4779-9B65-82B956EEA0DB}">
      <dgm:prSet/>
      <dgm:spPr/>
      <dgm:t>
        <a:bodyPr/>
        <a:lstStyle/>
        <a:p>
          <a:endParaRPr lang="en-US"/>
        </a:p>
      </dgm:t>
    </dgm:pt>
    <dgm:pt modelId="{56519640-4418-4B7A-9531-8E2F58189F2C}" type="sibTrans" cxnId="{FB7D6CF5-8E40-4779-9B65-82B956EEA0DB}">
      <dgm:prSet/>
      <dgm:spPr/>
      <dgm:t>
        <a:bodyPr/>
        <a:lstStyle/>
        <a:p>
          <a:endParaRPr lang="en-US"/>
        </a:p>
      </dgm:t>
    </dgm:pt>
    <dgm:pt modelId="{00B251C6-9710-4FDD-BBC3-32B447C7BE09}">
      <dgm:prSet/>
      <dgm:spPr/>
      <dgm:t>
        <a:bodyPr/>
        <a:lstStyle/>
        <a:p>
          <a:r>
            <a:rPr lang="en-US"/>
            <a:t>Membership Promotion (MP) </a:t>
          </a:r>
        </a:p>
      </dgm:t>
    </dgm:pt>
    <dgm:pt modelId="{DE51FAC4-B655-48A4-866D-A7FDFC51A704}" type="parTrans" cxnId="{A67243B5-8737-49B9-A3DA-D654728A85A0}">
      <dgm:prSet/>
      <dgm:spPr/>
      <dgm:t>
        <a:bodyPr/>
        <a:lstStyle/>
        <a:p>
          <a:endParaRPr lang="en-US"/>
        </a:p>
      </dgm:t>
    </dgm:pt>
    <dgm:pt modelId="{3122A6A5-7B9E-4713-8885-87562279C71F}" type="sibTrans" cxnId="{A67243B5-8737-49B9-A3DA-D654728A85A0}">
      <dgm:prSet/>
      <dgm:spPr/>
      <dgm:t>
        <a:bodyPr/>
        <a:lstStyle/>
        <a:p>
          <a:endParaRPr lang="en-US"/>
        </a:p>
      </dgm:t>
    </dgm:pt>
    <dgm:pt modelId="{6DB67985-7BF8-4B66-8C2C-579B940CDE59}">
      <dgm:prSet/>
      <dgm:spPr/>
      <dgm:t>
        <a:bodyPr/>
        <a:lstStyle/>
        <a:p>
          <a:r>
            <a:rPr lang="en-US"/>
            <a:t>Tracks, serves, and encourages active membership</a:t>
          </a:r>
        </a:p>
      </dgm:t>
    </dgm:pt>
    <dgm:pt modelId="{CFBCBE15-698E-4069-B95C-864762CCE00E}" type="parTrans" cxnId="{89E9CF4F-D24F-4E1A-BFE0-BF265DC51D6D}">
      <dgm:prSet/>
      <dgm:spPr/>
      <dgm:t>
        <a:bodyPr/>
        <a:lstStyle/>
        <a:p>
          <a:endParaRPr lang="en-US"/>
        </a:p>
      </dgm:t>
    </dgm:pt>
    <dgm:pt modelId="{204F53B5-34FD-4452-8CA2-42A75E8D69FF}" type="sibTrans" cxnId="{89E9CF4F-D24F-4E1A-BFE0-BF265DC51D6D}">
      <dgm:prSet/>
      <dgm:spPr/>
      <dgm:t>
        <a:bodyPr/>
        <a:lstStyle/>
        <a:p>
          <a:endParaRPr lang="en-US"/>
        </a:p>
      </dgm:t>
    </dgm:pt>
    <dgm:pt modelId="{46CA1568-D7CC-4B9B-9AD4-424664AD16E8}">
      <dgm:prSet/>
      <dgm:spPr/>
      <dgm:t>
        <a:bodyPr/>
        <a:lstStyle/>
        <a:p>
          <a:r>
            <a:rPr lang="en-US" dirty="0"/>
            <a:t>Student Activities Committee (SA)</a:t>
          </a:r>
        </a:p>
      </dgm:t>
    </dgm:pt>
    <dgm:pt modelId="{6D55914F-7120-4ACA-BC12-CCE6BC3665D8}" type="parTrans" cxnId="{7026E25D-F47C-4183-ACCE-BF7183979CAE}">
      <dgm:prSet/>
      <dgm:spPr/>
      <dgm:t>
        <a:bodyPr/>
        <a:lstStyle/>
        <a:p>
          <a:endParaRPr lang="en-US"/>
        </a:p>
      </dgm:t>
    </dgm:pt>
    <dgm:pt modelId="{DA73F6A2-78E7-48FD-8E4F-2EEDDBDD5C58}" type="sibTrans" cxnId="{7026E25D-F47C-4183-ACCE-BF7183979CAE}">
      <dgm:prSet/>
      <dgm:spPr/>
      <dgm:t>
        <a:bodyPr/>
        <a:lstStyle/>
        <a:p>
          <a:endParaRPr lang="en-US"/>
        </a:p>
      </dgm:t>
    </dgm:pt>
    <dgm:pt modelId="{73ACF89A-6658-4D56-B971-296DA1965056}">
      <dgm:prSet/>
      <dgm:spPr/>
      <dgm:t>
        <a:bodyPr/>
        <a:lstStyle/>
        <a:p>
          <a:r>
            <a:rPr lang="en-US" dirty="0"/>
            <a:t>Involves local schools: K-12, post-high; scholarships</a:t>
          </a:r>
        </a:p>
      </dgm:t>
    </dgm:pt>
    <dgm:pt modelId="{6026C193-23D9-4ACD-82BB-881B242724AD}" type="parTrans" cxnId="{873CE094-0BFF-4A8B-997E-529EE39309CB}">
      <dgm:prSet/>
      <dgm:spPr/>
      <dgm:t>
        <a:bodyPr/>
        <a:lstStyle/>
        <a:p>
          <a:endParaRPr lang="en-US"/>
        </a:p>
      </dgm:t>
    </dgm:pt>
    <dgm:pt modelId="{1A680153-2E95-4B6A-8773-BD116785CDAE}" type="sibTrans" cxnId="{873CE094-0BFF-4A8B-997E-529EE39309CB}">
      <dgm:prSet/>
      <dgm:spPr/>
      <dgm:t>
        <a:bodyPr/>
        <a:lstStyle/>
        <a:p>
          <a:endParaRPr lang="en-US"/>
        </a:p>
      </dgm:t>
    </dgm:pt>
    <dgm:pt modelId="{B129F828-4EAB-4061-916B-CEACEE051999}">
      <dgm:prSet/>
      <dgm:spPr/>
      <dgm:t>
        <a:bodyPr/>
        <a:lstStyle/>
        <a:p>
          <a:r>
            <a:rPr lang="en-US"/>
            <a:t>Young Engineers in ASHRAE (YEA)</a:t>
          </a:r>
        </a:p>
      </dgm:t>
    </dgm:pt>
    <dgm:pt modelId="{9B40DFEA-A825-435D-B0CC-41FBA797C496}" type="parTrans" cxnId="{FEB32DC9-75BF-4EBC-9890-FCAE38CFB309}">
      <dgm:prSet/>
      <dgm:spPr/>
      <dgm:t>
        <a:bodyPr/>
        <a:lstStyle/>
        <a:p>
          <a:endParaRPr lang="en-US"/>
        </a:p>
      </dgm:t>
    </dgm:pt>
    <dgm:pt modelId="{0AD21EBB-964C-49E3-9589-6FEB7CD02AC5}" type="sibTrans" cxnId="{FEB32DC9-75BF-4EBC-9890-FCAE38CFB309}">
      <dgm:prSet/>
      <dgm:spPr/>
      <dgm:t>
        <a:bodyPr/>
        <a:lstStyle/>
        <a:p>
          <a:endParaRPr lang="en-US"/>
        </a:p>
      </dgm:t>
    </dgm:pt>
    <dgm:pt modelId="{15FFB5FD-52F4-457B-A8CB-48EB70058237}">
      <dgm:prSet/>
      <dgm:spPr/>
      <dgm:t>
        <a:bodyPr/>
        <a:lstStyle/>
        <a:p>
          <a:r>
            <a:rPr lang="en-US"/>
            <a:t>Promotes activities for members &lt; 35 years of age</a:t>
          </a:r>
        </a:p>
      </dgm:t>
    </dgm:pt>
    <dgm:pt modelId="{B6D94599-FEF5-444B-AF83-38745EF6F847}" type="parTrans" cxnId="{D25D7FCF-DA70-46F4-893D-9C9C46741FD2}">
      <dgm:prSet/>
      <dgm:spPr/>
      <dgm:t>
        <a:bodyPr/>
        <a:lstStyle/>
        <a:p>
          <a:endParaRPr lang="en-US"/>
        </a:p>
      </dgm:t>
    </dgm:pt>
    <dgm:pt modelId="{DEAA1619-EB6F-4ACF-AB93-DD4106B8F9F9}" type="sibTrans" cxnId="{D25D7FCF-DA70-46F4-893D-9C9C46741FD2}">
      <dgm:prSet/>
      <dgm:spPr/>
      <dgm:t>
        <a:bodyPr/>
        <a:lstStyle/>
        <a:p>
          <a:endParaRPr lang="en-US"/>
        </a:p>
      </dgm:t>
    </dgm:pt>
    <dgm:pt modelId="{8ABB5208-340E-42BB-A271-19C6C613DD8A}">
      <dgm:prSet/>
      <dgm:spPr/>
      <dgm:t>
        <a:bodyPr/>
        <a:lstStyle/>
        <a:p>
          <a:r>
            <a:rPr lang="en-US"/>
            <a:t>History</a:t>
          </a:r>
        </a:p>
      </dgm:t>
    </dgm:pt>
    <dgm:pt modelId="{AD095474-8027-431E-B214-65D6E3CE6CF5}" type="parTrans" cxnId="{9C180C88-BD3F-4233-8896-E01EBDFA3C09}">
      <dgm:prSet/>
      <dgm:spPr/>
      <dgm:t>
        <a:bodyPr/>
        <a:lstStyle/>
        <a:p>
          <a:endParaRPr lang="en-US"/>
        </a:p>
      </dgm:t>
    </dgm:pt>
    <dgm:pt modelId="{EAC22B8D-17F7-44F9-B1B6-06BD0E568BEB}" type="sibTrans" cxnId="{9C180C88-BD3F-4233-8896-E01EBDFA3C09}">
      <dgm:prSet/>
      <dgm:spPr/>
      <dgm:t>
        <a:bodyPr/>
        <a:lstStyle/>
        <a:p>
          <a:endParaRPr lang="en-US"/>
        </a:p>
      </dgm:t>
    </dgm:pt>
    <dgm:pt modelId="{02443C71-6EC7-450E-AD64-0CAA1C357473}">
      <dgm:prSet/>
      <dgm:spPr/>
      <dgm:t>
        <a:bodyPr/>
        <a:lstStyle/>
        <a:p>
          <a:r>
            <a:rPr lang="en-US" dirty="0"/>
            <a:t>Submits yearly history for Chapters Regional Conference (CRC)</a:t>
          </a:r>
        </a:p>
      </dgm:t>
    </dgm:pt>
    <dgm:pt modelId="{69BF447D-D8F7-44AB-9630-DCE2BDE579A8}" type="parTrans" cxnId="{7854E041-6C21-43F3-9D0E-B5AD529276FF}">
      <dgm:prSet/>
      <dgm:spPr/>
      <dgm:t>
        <a:bodyPr/>
        <a:lstStyle/>
        <a:p>
          <a:endParaRPr lang="en-US"/>
        </a:p>
      </dgm:t>
    </dgm:pt>
    <dgm:pt modelId="{EE8FA9F5-247A-434D-8789-9565879C2469}" type="sibTrans" cxnId="{7854E041-6C21-43F3-9D0E-B5AD529276FF}">
      <dgm:prSet/>
      <dgm:spPr/>
      <dgm:t>
        <a:bodyPr/>
        <a:lstStyle/>
        <a:p>
          <a:endParaRPr lang="en-US"/>
        </a:p>
      </dgm:t>
    </dgm:pt>
    <dgm:pt modelId="{514103BF-F27E-42A9-907F-D62E1E7323A8}">
      <dgm:prSet/>
      <dgm:spPr/>
      <dgm:t>
        <a:bodyPr/>
        <a:lstStyle/>
        <a:p>
          <a:r>
            <a:rPr lang="en-US"/>
            <a:t>Honors and Awards (H&amp;A) </a:t>
          </a:r>
        </a:p>
      </dgm:t>
    </dgm:pt>
    <dgm:pt modelId="{29E428AB-4C7F-49AF-9824-AC2776B96296}" type="parTrans" cxnId="{5B248EB8-E93F-41B5-885B-326C3FD40EF4}">
      <dgm:prSet/>
      <dgm:spPr/>
      <dgm:t>
        <a:bodyPr/>
        <a:lstStyle/>
        <a:p>
          <a:endParaRPr lang="en-US"/>
        </a:p>
      </dgm:t>
    </dgm:pt>
    <dgm:pt modelId="{59A4A06C-01D4-4A14-8083-F2A16FB7CFEF}" type="sibTrans" cxnId="{5B248EB8-E93F-41B5-885B-326C3FD40EF4}">
      <dgm:prSet/>
      <dgm:spPr/>
      <dgm:t>
        <a:bodyPr/>
        <a:lstStyle/>
        <a:p>
          <a:endParaRPr lang="en-US"/>
        </a:p>
      </dgm:t>
    </dgm:pt>
    <dgm:pt modelId="{538B94E6-62B0-481C-BAE8-DBB7441A3BC9}">
      <dgm:prSet/>
      <dgm:spPr/>
      <dgm:t>
        <a:bodyPr/>
        <a:lstStyle/>
        <a:p>
          <a:r>
            <a:rPr lang="en-US"/>
            <a:t>Tracks Chapter Activities </a:t>
          </a:r>
        </a:p>
      </dgm:t>
    </dgm:pt>
    <dgm:pt modelId="{962494DC-A832-4F10-BD34-82F6C6D88EFE}" type="parTrans" cxnId="{1F753DCA-B304-424C-8FF1-B984C92095CF}">
      <dgm:prSet/>
      <dgm:spPr/>
      <dgm:t>
        <a:bodyPr/>
        <a:lstStyle/>
        <a:p>
          <a:endParaRPr lang="en-US"/>
        </a:p>
      </dgm:t>
    </dgm:pt>
    <dgm:pt modelId="{E3082C2F-778A-4383-85F5-ED1E4422F075}" type="sibTrans" cxnId="{1F753DCA-B304-424C-8FF1-B984C92095CF}">
      <dgm:prSet/>
      <dgm:spPr/>
      <dgm:t>
        <a:bodyPr/>
        <a:lstStyle/>
        <a:p>
          <a:endParaRPr lang="en-US"/>
        </a:p>
      </dgm:t>
    </dgm:pt>
    <dgm:pt modelId="{CF66896D-E495-4CE7-BBCD-B9BA4F16980D}">
      <dgm:prSet/>
      <dgm:spPr/>
      <dgm:t>
        <a:bodyPr/>
        <a:lstStyle/>
        <a:p>
          <a:r>
            <a:rPr lang="en-US" dirty="0"/>
            <a:t>Nominates Chapter Members for Awards</a:t>
          </a:r>
        </a:p>
      </dgm:t>
    </dgm:pt>
    <dgm:pt modelId="{3A1A6C7C-BA23-437A-BB4F-042CC07C6353}" type="parTrans" cxnId="{F3072F14-C384-4837-A30F-E24A7B2635BD}">
      <dgm:prSet/>
      <dgm:spPr/>
      <dgm:t>
        <a:bodyPr/>
        <a:lstStyle/>
        <a:p>
          <a:endParaRPr lang="en-US"/>
        </a:p>
      </dgm:t>
    </dgm:pt>
    <dgm:pt modelId="{73FF89E5-6CF6-44AC-B5CF-7F7CA49ACB75}" type="sibTrans" cxnId="{F3072F14-C384-4837-A30F-E24A7B2635BD}">
      <dgm:prSet/>
      <dgm:spPr/>
      <dgm:t>
        <a:bodyPr/>
        <a:lstStyle/>
        <a:p>
          <a:endParaRPr lang="en-US"/>
        </a:p>
      </dgm:t>
    </dgm:pt>
    <dgm:pt modelId="{75BD6FD9-5914-45CE-AE07-E33BC6ECE004}">
      <dgm:prSet/>
      <dgm:spPr/>
      <dgm:t>
        <a:bodyPr/>
        <a:lstStyle/>
        <a:p>
          <a:r>
            <a:rPr lang="en-US"/>
            <a:t>Newsletter</a:t>
          </a:r>
        </a:p>
      </dgm:t>
    </dgm:pt>
    <dgm:pt modelId="{F35AB0A3-9FFB-4FA2-9D6F-0CBAD57F69DF}" type="parTrans" cxnId="{ADE282CF-0706-41E0-8343-E84BD44B79B9}">
      <dgm:prSet/>
      <dgm:spPr/>
      <dgm:t>
        <a:bodyPr/>
        <a:lstStyle/>
        <a:p>
          <a:endParaRPr lang="en-US"/>
        </a:p>
      </dgm:t>
    </dgm:pt>
    <dgm:pt modelId="{ABDE94B0-1053-4AA8-A8DF-4E3E08EB2EF8}" type="sibTrans" cxnId="{ADE282CF-0706-41E0-8343-E84BD44B79B9}">
      <dgm:prSet/>
      <dgm:spPr/>
      <dgm:t>
        <a:bodyPr/>
        <a:lstStyle/>
        <a:p>
          <a:endParaRPr lang="en-US"/>
        </a:p>
      </dgm:t>
    </dgm:pt>
    <dgm:pt modelId="{E4136A72-3688-4BAA-ABAB-12C8F79753EA}">
      <dgm:prSet/>
      <dgm:spPr/>
      <dgm:t>
        <a:bodyPr/>
        <a:lstStyle/>
        <a:p>
          <a:r>
            <a:rPr lang="en-US"/>
            <a:t>Informs members of activities, chapter news</a:t>
          </a:r>
        </a:p>
      </dgm:t>
    </dgm:pt>
    <dgm:pt modelId="{3EBCC5D9-4616-4B8A-A9BF-CE4FFB54FCDD}" type="parTrans" cxnId="{86B11AB2-CADC-421B-AA00-6268209DB724}">
      <dgm:prSet/>
      <dgm:spPr/>
      <dgm:t>
        <a:bodyPr/>
        <a:lstStyle/>
        <a:p>
          <a:endParaRPr lang="en-US"/>
        </a:p>
      </dgm:t>
    </dgm:pt>
    <dgm:pt modelId="{765E9825-A644-4A58-90C9-83AA2A6259DB}" type="sibTrans" cxnId="{86B11AB2-CADC-421B-AA00-6268209DB724}">
      <dgm:prSet/>
      <dgm:spPr/>
      <dgm:t>
        <a:bodyPr/>
        <a:lstStyle/>
        <a:p>
          <a:endParaRPr lang="en-US"/>
        </a:p>
      </dgm:t>
    </dgm:pt>
    <dgm:pt modelId="{116DA738-7198-4687-A93E-7A7303F593A7}">
      <dgm:prSet/>
      <dgm:spPr/>
      <dgm:t>
        <a:bodyPr/>
        <a:lstStyle/>
        <a:p>
          <a:r>
            <a:rPr lang="en-US" dirty="0"/>
            <a:t>Diversity in ASHRAE / Women in ASHRAE</a:t>
          </a:r>
        </a:p>
      </dgm:t>
    </dgm:pt>
    <dgm:pt modelId="{E110EAD3-9501-42BA-A9C0-B65147D032FD}" type="parTrans" cxnId="{945BD350-F660-41A6-944D-EDB9F33F0AF9}">
      <dgm:prSet/>
      <dgm:spPr/>
      <dgm:t>
        <a:bodyPr/>
        <a:lstStyle/>
        <a:p>
          <a:endParaRPr lang="en-US"/>
        </a:p>
      </dgm:t>
    </dgm:pt>
    <dgm:pt modelId="{9082F507-F7DE-4128-B498-11C44732DA21}" type="sibTrans" cxnId="{945BD350-F660-41A6-944D-EDB9F33F0AF9}">
      <dgm:prSet/>
      <dgm:spPr/>
      <dgm:t>
        <a:bodyPr/>
        <a:lstStyle/>
        <a:p>
          <a:endParaRPr lang="en-US"/>
        </a:p>
      </dgm:t>
    </dgm:pt>
    <dgm:pt modelId="{F3FBE33E-4519-4516-B158-98312167C0CF}">
      <dgm:prSet/>
      <dgm:spPr/>
      <dgm:t>
        <a:bodyPr/>
        <a:lstStyle/>
        <a:p>
          <a:r>
            <a:rPr lang="en-US"/>
            <a:t>Promotes diversity and inclusion within the chapter</a:t>
          </a:r>
        </a:p>
      </dgm:t>
    </dgm:pt>
    <dgm:pt modelId="{37C19DB0-D5BA-4683-A38B-6C7303BC52C5}" type="parTrans" cxnId="{91D17BA4-4184-403A-9747-020B4C20A17D}">
      <dgm:prSet/>
      <dgm:spPr/>
      <dgm:t>
        <a:bodyPr/>
        <a:lstStyle/>
        <a:p>
          <a:endParaRPr lang="en-US"/>
        </a:p>
      </dgm:t>
    </dgm:pt>
    <dgm:pt modelId="{1992231F-C622-4EB8-A050-1185878521FA}" type="sibTrans" cxnId="{91D17BA4-4184-403A-9747-020B4C20A17D}">
      <dgm:prSet/>
      <dgm:spPr/>
      <dgm:t>
        <a:bodyPr/>
        <a:lstStyle/>
        <a:p>
          <a:endParaRPr lang="en-US"/>
        </a:p>
      </dgm:t>
    </dgm:pt>
    <dgm:pt modelId="{2D4B4761-F99C-4CB9-8973-C11AB5FF7EAF}">
      <dgm:prSet/>
      <dgm:spPr/>
      <dgm:t>
        <a:bodyPr/>
        <a:lstStyle/>
        <a:p>
          <a:r>
            <a:rPr lang="en-US" dirty="0"/>
            <a:t>Nominating</a:t>
          </a:r>
        </a:p>
      </dgm:t>
    </dgm:pt>
    <dgm:pt modelId="{A0149624-73E7-4212-BFA9-112DE93C6902}" type="parTrans" cxnId="{87003157-6CAD-4CCF-8AE2-77667A8EF2AE}">
      <dgm:prSet/>
      <dgm:spPr/>
      <dgm:t>
        <a:bodyPr/>
        <a:lstStyle/>
        <a:p>
          <a:endParaRPr lang="en-US"/>
        </a:p>
      </dgm:t>
    </dgm:pt>
    <dgm:pt modelId="{52FA257C-623F-483D-9F87-AD21B2B6A47C}" type="sibTrans" cxnId="{87003157-6CAD-4CCF-8AE2-77667A8EF2AE}">
      <dgm:prSet/>
      <dgm:spPr/>
      <dgm:t>
        <a:bodyPr/>
        <a:lstStyle/>
        <a:p>
          <a:endParaRPr lang="en-US"/>
        </a:p>
      </dgm:t>
    </dgm:pt>
    <dgm:pt modelId="{B60327B9-877D-44BA-9882-3FDCE850D4A5}">
      <dgm:prSet/>
      <dgm:spPr/>
      <dgm:t>
        <a:bodyPr/>
        <a:lstStyle/>
        <a:p>
          <a:r>
            <a:rPr lang="en-US" dirty="0"/>
            <a:t>Identifies future chapter leaders</a:t>
          </a:r>
        </a:p>
      </dgm:t>
    </dgm:pt>
    <dgm:pt modelId="{0FEF0132-302F-494C-B764-D4444DEB4286}" type="parTrans" cxnId="{02071E12-FCEF-4256-AED3-E76C4A50BA04}">
      <dgm:prSet/>
      <dgm:spPr/>
      <dgm:t>
        <a:bodyPr/>
        <a:lstStyle/>
        <a:p>
          <a:endParaRPr lang="en-US"/>
        </a:p>
      </dgm:t>
    </dgm:pt>
    <dgm:pt modelId="{0AEDD02D-5710-4829-9CAB-CEA5029A75AB}" type="sibTrans" cxnId="{02071E12-FCEF-4256-AED3-E76C4A50BA04}">
      <dgm:prSet/>
      <dgm:spPr/>
      <dgm:t>
        <a:bodyPr/>
        <a:lstStyle/>
        <a:p>
          <a:endParaRPr lang="en-US"/>
        </a:p>
      </dgm:t>
    </dgm:pt>
    <dgm:pt modelId="{E9CF7BA9-2106-D344-9A00-C99B26C5AE1D}" type="pres">
      <dgm:prSet presAssocID="{6682546E-DFA1-4523-8F35-279BE23B1671}" presName="diagram" presStyleCnt="0">
        <dgm:presLayoutVars>
          <dgm:dir/>
          <dgm:resizeHandles val="exact"/>
        </dgm:presLayoutVars>
      </dgm:prSet>
      <dgm:spPr/>
    </dgm:pt>
    <dgm:pt modelId="{B29E941E-86AC-9B45-8BC8-B083279233BE}" type="pres">
      <dgm:prSet presAssocID="{A5694CBC-8748-4B65-9D8B-9B1B6379163A}" presName="node" presStyleLbl="node1" presStyleIdx="0" presStyleCnt="12">
        <dgm:presLayoutVars>
          <dgm:bulletEnabled val="1"/>
        </dgm:presLayoutVars>
      </dgm:prSet>
      <dgm:spPr/>
    </dgm:pt>
    <dgm:pt modelId="{C10777F6-5747-A741-9CDF-1F16C6F06631}" type="pres">
      <dgm:prSet presAssocID="{FB4B4C90-0303-4C7F-A546-3809146152DD}" presName="sibTrans" presStyleCnt="0"/>
      <dgm:spPr/>
    </dgm:pt>
    <dgm:pt modelId="{6ABE1181-DC2D-E24E-952A-B1E8BDFB9258}" type="pres">
      <dgm:prSet presAssocID="{AC55437D-ECAD-4B81-9972-2DD319DD3D68}" presName="node" presStyleLbl="node1" presStyleIdx="1" presStyleCnt="12">
        <dgm:presLayoutVars>
          <dgm:bulletEnabled val="1"/>
        </dgm:presLayoutVars>
      </dgm:prSet>
      <dgm:spPr/>
    </dgm:pt>
    <dgm:pt modelId="{13983D15-C927-CD43-9A47-881534E0E475}" type="pres">
      <dgm:prSet presAssocID="{8F7534C9-0D68-4691-B4A9-8CD06A85D5A8}" presName="sibTrans" presStyleCnt="0"/>
      <dgm:spPr/>
    </dgm:pt>
    <dgm:pt modelId="{3C7E02EB-03A6-E04F-864B-66C4C49A79E8}" type="pres">
      <dgm:prSet presAssocID="{A5D89177-4339-46DE-A8F9-FB5521070708}" presName="node" presStyleLbl="node1" presStyleIdx="2" presStyleCnt="12">
        <dgm:presLayoutVars>
          <dgm:bulletEnabled val="1"/>
        </dgm:presLayoutVars>
      </dgm:prSet>
      <dgm:spPr/>
    </dgm:pt>
    <dgm:pt modelId="{73C8598D-2067-5249-A857-26D09B04FB8F}" type="pres">
      <dgm:prSet presAssocID="{811ABE09-6A41-484C-B5A3-928D46E76962}" presName="sibTrans" presStyleCnt="0"/>
      <dgm:spPr/>
    </dgm:pt>
    <dgm:pt modelId="{A73F969E-4040-B24D-BCC7-1433D0410164}" type="pres">
      <dgm:prSet presAssocID="{A1EB1ECF-4916-402E-9085-35EE128BE863}" presName="node" presStyleLbl="node1" presStyleIdx="3" presStyleCnt="12" custLinFactX="-10626" custLinFactY="100000" custLinFactNeighborX="-100000" custLinFactNeighborY="131661">
        <dgm:presLayoutVars>
          <dgm:bulletEnabled val="1"/>
        </dgm:presLayoutVars>
      </dgm:prSet>
      <dgm:spPr/>
    </dgm:pt>
    <dgm:pt modelId="{25D3FFB0-E83D-CC4A-947E-33FC8B2CC60B}" type="pres">
      <dgm:prSet presAssocID="{BB7ACC13-8B55-43CC-A29C-8D527B91DDD4}" presName="sibTrans" presStyleCnt="0"/>
      <dgm:spPr/>
    </dgm:pt>
    <dgm:pt modelId="{A53CD72D-7C17-0A4E-B5C3-77A396EEB60B}" type="pres">
      <dgm:prSet presAssocID="{00B251C6-9710-4FDD-BBC3-32B447C7BE09}" presName="node" presStyleLbl="node1" presStyleIdx="4" presStyleCnt="12">
        <dgm:presLayoutVars>
          <dgm:bulletEnabled val="1"/>
        </dgm:presLayoutVars>
      </dgm:prSet>
      <dgm:spPr/>
    </dgm:pt>
    <dgm:pt modelId="{164B7A37-DAEA-164C-85B2-B1B2249C77D6}" type="pres">
      <dgm:prSet presAssocID="{3122A6A5-7B9E-4713-8885-87562279C71F}" presName="sibTrans" presStyleCnt="0"/>
      <dgm:spPr/>
    </dgm:pt>
    <dgm:pt modelId="{6C691622-7A75-D846-98E8-0AE30EB6DC03}" type="pres">
      <dgm:prSet presAssocID="{46CA1568-D7CC-4B9B-9AD4-424664AD16E8}" presName="node" presStyleLbl="node1" presStyleIdx="5" presStyleCnt="12">
        <dgm:presLayoutVars>
          <dgm:bulletEnabled val="1"/>
        </dgm:presLayoutVars>
      </dgm:prSet>
      <dgm:spPr/>
    </dgm:pt>
    <dgm:pt modelId="{F6D75855-A728-8E45-8EB9-3AE3BE78E036}" type="pres">
      <dgm:prSet presAssocID="{DA73F6A2-78E7-48FD-8E4F-2EEDDBDD5C58}" presName="sibTrans" presStyleCnt="0"/>
      <dgm:spPr/>
    </dgm:pt>
    <dgm:pt modelId="{CB41999A-DDAC-C14F-8344-807DCE09D892}" type="pres">
      <dgm:prSet presAssocID="{B129F828-4EAB-4061-916B-CEACEE051999}" presName="node" presStyleLbl="node1" presStyleIdx="6" presStyleCnt="12">
        <dgm:presLayoutVars>
          <dgm:bulletEnabled val="1"/>
        </dgm:presLayoutVars>
      </dgm:prSet>
      <dgm:spPr/>
    </dgm:pt>
    <dgm:pt modelId="{3743D26D-B33D-784F-9201-0E6E6B2B3BC1}" type="pres">
      <dgm:prSet presAssocID="{0AD21EBB-964C-49E3-9589-6FEB7CD02AC5}" presName="sibTrans" presStyleCnt="0"/>
      <dgm:spPr/>
    </dgm:pt>
    <dgm:pt modelId="{49275ACC-821C-3C46-A40C-DC7226C0CD67}" type="pres">
      <dgm:prSet presAssocID="{8ABB5208-340E-42BB-A271-19C6C613DD8A}" presName="node" presStyleLbl="node1" presStyleIdx="7" presStyleCnt="12" custLinFactY="-19190" custLinFactNeighborX="421" custLinFactNeighborY="-100000">
        <dgm:presLayoutVars>
          <dgm:bulletEnabled val="1"/>
        </dgm:presLayoutVars>
      </dgm:prSet>
      <dgm:spPr/>
    </dgm:pt>
    <dgm:pt modelId="{F698693B-DA82-B749-9D7B-70DE9953A9D4}" type="pres">
      <dgm:prSet presAssocID="{EAC22B8D-17F7-44F9-B1B6-06BD0E568BEB}" presName="sibTrans" presStyleCnt="0"/>
      <dgm:spPr/>
    </dgm:pt>
    <dgm:pt modelId="{145B95D3-6A98-5B47-A4E2-7837725BF0CD}" type="pres">
      <dgm:prSet presAssocID="{514103BF-F27E-42A9-907F-D62E1E7323A8}" presName="node" presStyleLbl="node1" presStyleIdx="8" presStyleCnt="12" custLinFactNeighborX="-1264">
        <dgm:presLayoutVars>
          <dgm:bulletEnabled val="1"/>
        </dgm:presLayoutVars>
      </dgm:prSet>
      <dgm:spPr/>
    </dgm:pt>
    <dgm:pt modelId="{660BCFB4-CA62-274E-9736-5F2A63E42E90}" type="pres">
      <dgm:prSet presAssocID="{59A4A06C-01D4-4A14-8083-F2A16FB7CFEF}" presName="sibTrans" presStyleCnt="0"/>
      <dgm:spPr/>
    </dgm:pt>
    <dgm:pt modelId="{71939B7B-587B-CE47-BE8B-BEBB1442471D}" type="pres">
      <dgm:prSet presAssocID="{75BD6FD9-5914-45CE-AE07-E33BC6ECE004}" presName="node" presStyleLbl="node1" presStyleIdx="9" presStyleCnt="12">
        <dgm:presLayoutVars>
          <dgm:bulletEnabled val="1"/>
        </dgm:presLayoutVars>
      </dgm:prSet>
      <dgm:spPr/>
    </dgm:pt>
    <dgm:pt modelId="{8D0B055B-D7CA-1440-90C0-9E47A3A84035}" type="pres">
      <dgm:prSet presAssocID="{ABDE94B0-1053-4AA8-A8DF-4E3E08EB2EF8}" presName="sibTrans" presStyleCnt="0"/>
      <dgm:spPr/>
    </dgm:pt>
    <dgm:pt modelId="{F0885E00-30B7-E94C-A1D1-3454258A737D}" type="pres">
      <dgm:prSet presAssocID="{116DA738-7198-4687-A93E-7A7303F593A7}" presName="node" presStyleLbl="node1" presStyleIdx="10" presStyleCnt="12" custLinFactX="11197" custLinFactNeighborX="100000" custLinFactNeighborY="-1404">
        <dgm:presLayoutVars>
          <dgm:bulletEnabled val="1"/>
        </dgm:presLayoutVars>
      </dgm:prSet>
      <dgm:spPr/>
    </dgm:pt>
    <dgm:pt modelId="{20614DEB-CDCD-4DDB-AB91-52487EE2C462}" type="pres">
      <dgm:prSet presAssocID="{9082F507-F7DE-4128-B498-11C44732DA21}" presName="sibTrans" presStyleCnt="0"/>
      <dgm:spPr/>
    </dgm:pt>
    <dgm:pt modelId="{D442F365-8951-48DB-82DD-CC4E88449EBB}" type="pres">
      <dgm:prSet presAssocID="{2D4B4761-F99C-4CB9-8973-C11AB5FF7EAF}" presName="node" presStyleLbl="node1" presStyleIdx="11" presStyleCnt="12" custLinFactY="-14978" custLinFactNeighborX="421" custLinFactNeighborY="-100000">
        <dgm:presLayoutVars>
          <dgm:bulletEnabled val="1"/>
        </dgm:presLayoutVars>
      </dgm:prSet>
      <dgm:spPr/>
    </dgm:pt>
  </dgm:ptLst>
  <dgm:cxnLst>
    <dgm:cxn modelId="{9264E908-718A-49E7-BE8D-18E9425D2715}" srcId="{A5694CBC-8748-4B65-9D8B-9B1B6379163A}" destId="{92BB41FD-08CC-4276-BA68-2DB08F3C0864}" srcOrd="0" destOrd="0" parTransId="{314B3522-0A49-4E20-966A-B19D7225AC4F}" sibTransId="{48A5BEE6-E033-4BE1-A5F6-4CB1B4797C5C}"/>
    <dgm:cxn modelId="{B9F36B0C-72E3-4B16-81B4-95EE44FA5B82}" srcId="{A5D89177-4339-46DE-A8F9-FB5521070708}" destId="{84104A93-5D73-407F-9969-E05A94EC8967}" srcOrd="1" destOrd="0" parTransId="{1A6E7FE8-8E13-47B6-82CB-7D1D9F838E2D}" sibTransId="{003BA9F7-56AC-447D-81E0-6769AE53EDDB}"/>
    <dgm:cxn modelId="{02071E12-FCEF-4256-AED3-E76C4A50BA04}" srcId="{2D4B4761-F99C-4CB9-8973-C11AB5FF7EAF}" destId="{B60327B9-877D-44BA-9882-3FDCE850D4A5}" srcOrd="0" destOrd="0" parTransId="{0FEF0132-302F-494C-B764-D4444DEB4286}" sibTransId="{0AEDD02D-5710-4829-9CAB-CEA5029A75AB}"/>
    <dgm:cxn modelId="{F3072F14-C384-4837-A30F-E24A7B2635BD}" srcId="{514103BF-F27E-42A9-907F-D62E1E7323A8}" destId="{CF66896D-E495-4CE7-BBCD-B9BA4F16980D}" srcOrd="1" destOrd="0" parTransId="{3A1A6C7C-BA23-437A-BB4F-042CC07C6353}" sibTransId="{73FF89E5-6CF6-44AC-B5CF-7F7CA49ACB75}"/>
    <dgm:cxn modelId="{4C0ED215-1ADE-8049-A36A-01E017AFFF11}" type="presOf" srcId="{84104A93-5D73-407F-9969-E05A94EC8967}" destId="{3C7E02EB-03A6-E04F-864B-66C4C49A79E8}" srcOrd="0" destOrd="2" presId="urn:microsoft.com/office/officeart/2005/8/layout/default"/>
    <dgm:cxn modelId="{92F41426-BE7B-904F-99E1-1975BD7C19F1}" type="presOf" srcId="{A1EB1ECF-4916-402E-9085-35EE128BE863}" destId="{A73F969E-4040-B24D-BCC7-1433D0410164}" srcOrd="0" destOrd="0" presId="urn:microsoft.com/office/officeart/2005/8/layout/default"/>
    <dgm:cxn modelId="{5AC01626-05CD-3E4F-B576-A7E337E6555C}" type="presOf" srcId="{A5694CBC-8748-4B65-9D8B-9B1B6379163A}" destId="{B29E941E-86AC-9B45-8BC8-B083279233BE}" srcOrd="0" destOrd="0" presId="urn:microsoft.com/office/officeart/2005/8/layout/default"/>
    <dgm:cxn modelId="{C8CB6F27-EBF7-D140-9755-DF6C94626D07}" type="presOf" srcId="{CF66896D-E495-4CE7-BBCD-B9BA4F16980D}" destId="{145B95D3-6A98-5B47-A4E2-7837725BF0CD}" srcOrd="0" destOrd="2" presId="urn:microsoft.com/office/officeart/2005/8/layout/default"/>
    <dgm:cxn modelId="{6F86DF38-C0C5-4221-B7D5-E87168C986D5}" type="presOf" srcId="{B60327B9-877D-44BA-9882-3FDCE850D4A5}" destId="{D442F365-8951-48DB-82DD-CC4E88449EBB}" srcOrd="0" destOrd="1" presId="urn:microsoft.com/office/officeart/2005/8/layout/default"/>
    <dgm:cxn modelId="{1086D23D-BFCD-594B-BA47-47113691FD71}" type="presOf" srcId="{B6FAA4F6-FD4C-436E-BB4D-0940DCDCBEB1}" destId="{6ABE1181-DC2D-E24E-952A-B1E8BDFB9258}" srcOrd="0" destOrd="1" presId="urn:microsoft.com/office/officeart/2005/8/layout/default"/>
    <dgm:cxn modelId="{7026E25D-F47C-4183-ACCE-BF7183979CAE}" srcId="{6682546E-DFA1-4523-8F35-279BE23B1671}" destId="{46CA1568-D7CC-4B9B-9AD4-424664AD16E8}" srcOrd="5" destOrd="0" parTransId="{6D55914F-7120-4ACA-BC12-CCE6BC3665D8}" sibTransId="{DA73F6A2-78E7-48FD-8E4F-2EEDDBDD5C58}"/>
    <dgm:cxn modelId="{7854E041-6C21-43F3-9D0E-B5AD529276FF}" srcId="{8ABB5208-340E-42BB-A271-19C6C613DD8A}" destId="{02443C71-6EC7-450E-AD64-0CAA1C357473}" srcOrd="0" destOrd="0" parTransId="{69BF447D-D8F7-44AB-9630-DCE2BDE579A8}" sibTransId="{EE8FA9F5-247A-434D-8789-9565879C2469}"/>
    <dgm:cxn modelId="{01D8C242-F55F-464C-8385-576229508059}" type="presOf" srcId="{F3FBE33E-4519-4516-B158-98312167C0CF}" destId="{F0885E00-30B7-E94C-A1D1-3454258A737D}" srcOrd="0" destOrd="1" presId="urn:microsoft.com/office/officeart/2005/8/layout/default"/>
    <dgm:cxn modelId="{D2935243-8043-1D4E-8BFC-24555E4A30C8}" type="presOf" srcId="{116DA738-7198-4687-A93E-7A7303F593A7}" destId="{F0885E00-30B7-E94C-A1D1-3454258A737D}" srcOrd="0" destOrd="0" presId="urn:microsoft.com/office/officeart/2005/8/layout/default"/>
    <dgm:cxn modelId="{EAE1184A-345E-3E44-BCA5-FA8CA3DB89DF}" type="presOf" srcId="{B129F828-4EAB-4061-916B-CEACEE051999}" destId="{CB41999A-DDAC-C14F-8344-807DCE09D892}" srcOrd="0" destOrd="0" presId="urn:microsoft.com/office/officeart/2005/8/layout/default"/>
    <dgm:cxn modelId="{780F8B6D-CF7A-43FA-B762-DDB56901CD60}" type="presOf" srcId="{2D4B4761-F99C-4CB9-8973-C11AB5FF7EAF}" destId="{D442F365-8951-48DB-82DD-CC4E88449EBB}" srcOrd="0" destOrd="0" presId="urn:microsoft.com/office/officeart/2005/8/layout/default"/>
    <dgm:cxn modelId="{CCD1CA4D-1296-4FD7-BCA3-97FD11CC10A1}" srcId="{AC55437D-ECAD-4B81-9972-2DD319DD3D68}" destId="{B6FAA4F6-FD4C-436E-BB4D-0940DCDCBEB1}" srcOrd="0" destOrd="0" parTransId="{55D19F7D-2F93-438D-9F73-A8ABCFA4526B}" sibTransId="{301CB2AA-AB40-41B5-A71E-751EE75E40BD}"/>
    <dgm:cxn modelId="{89E9CF4F-D24F-4E1A-BFE0-BF265DC51D6D}" srcId="{00B251C6-9710-4FDD-BBC3-32B447C7BE09}" destId="{6DB67985-7BF8-4B66-8C2C-579B940CDE59}" srcOrd="0" destOrd="0" parTransId="{CFBCBE15-698E-4069-B95C-864762CCE00E}" sibTransId="{204F53B5-34FD-4452-8CA2-42A75E8D69FF}"/>
    <dgm:cxn modelId="{A4F4B850-7E16-4FE2-B70C-F1DDE623F9E2}" srcId="{6682546E-DFA1-4523-8F35-279BE23B1671}" destId="{AC55437D-ECAD-4B81-9972-2DD319DD3D68}" srcOrd="1" destOrd="0" parTransId="{97165993-E1FA-45CB-9535-3EAA1008BFDB}" sibTransId="{8F7534C9-0D68-4691-B4A9-8CD06A85D5A8}"/>
    <dgm:cxn modelId="{945BD350-F660-41A6-944D-EDB9F33F0AF9}" srcId="{6682546E-DFA1-4523-8F35-279BE23B1671}" destId="{116DA738-7198-4687-A93E-7A7303F593A7}" srcOrd="10" destOrd="0" parTransId="{E110EAD3-9501-42BA-A9C0-B65147D032FD}" sibTransId="{9082F507-F7DE-4128-B498-11C44732DA21}"/>
    <dgm:cxn modelId="{CAD85252-0267-7F45-8BAA-69CDBAF34589}" type="presOf" srcId="{15FFB5FD-52F4-457B-A8CB-48EB70058237}" destId="{CB41999A-DDAC-C14F-8344-807DCE09D892}" srcOrd="0" destOrd="1" presId="urn:microsoft.com/office/officeart/2005/8/layout/default"/>
    <dgm:cxn modelId="{33079374-87F5-5847-B98C-8030584FCD97}" type="presOf" srcId="{92BB41FD-08CC-4276-BA68-2DB08F3C0864}" destId="{B29E941E-86AC-9B45-8BC8-B083279233BE}" srcOrd="0" destOrd="1" presId="urn:microsoft.com/office/officeart/2005/8/layout/default"/>
    <dgm:cxn modelId="{283B1877-E2B8-C747-9A4A-9B0913FFEBE1}" type="presOf" srcId="{02443C71-6EC7-450E-AD64-0CAA1C357473}" destId="{49275ACC-821C-3C46-A40C-DC7226C0CD67}" srcOrd="0" destOrd="1" presId="urn:microsoft.com/office/officeart/2005/8/layout/default"/>
    <dgm:cxn modelId="{87003157-6CAD-4CCF-8AE2-77667A8EF2AE}" srcId="{6682546E-DFA1-4523-8F35-279BE23B1671}" destId="{2D4B4761-F99C-4CB9-8973-C11AB5FF7EAF}" srcOrd="11" destOrd="0" parTransId="{A0149624-73E7-4212-BFA9-112DE93C6902}" sibTransId="{52FA257C-623F-483D-9F87-AD21B2B6A47C}"/>
    <dgm:cxn modelId="{B0D58F7A-FCCE-4C59-BF99-CB1812AD6FEB}" srcId="{6682546E-DFA1-4523-8F35-279BE23B1671}" destId="{A5694CBC-8748-4B65-9D8B-9B1B6379163A}" srcOrd="0" destOrd="0" parTransId="{2F5B41DB-F05E-4795-BB62-7BF4FEF15275}" sibTransId="{FB4B4C90-0303-4C7F-A546-3809146152DD}"/>
    <dgm:cxn modelId="{0379CC7D-AFF1-9442-B075-24C449E45B25}" type="presOf" srcId="{F4D80A38-FFEA-4D22-A08C-B5548D1DCBDA}" destId="{A73F969E-4040-B24D-BCC7-1433D0410164}" srcOrd="0" destOrd="1" presId="urn:microsoft.com/office/officeart/2005/8/layout/default"/>
    <dgm:cxn modelId="{C9C08482-F2A6-0240-BF69-17F1A797A43B}" type="presOf" srcId="{6A5FBD03-F0EF-4A65-BF2E-B498B0896A2A}" destId="{3C7E02EB-03A6-E04F-864B-66C4C49A79E8}" srcOrd="0" destOrd="1" presId="urn:microsoft.com/office/officeart/2005/8/layout/default"/>
    <dgm:cxn modelId="{15E81487-20D6-AC4E-98C4-DDDFB1284681}" type="presOf" srcId="{75BD6FD9-5914-45CE-AE07-E33BC6ECE004}" destId="{71939B7B-587B-CE47-BE8B-BEBB1442471D}" srcOrd="0" destOrd="0" presId="urn:microsoft.com/office/officeart/2005/8/layout/default"/>
    <dgm:cxn modelId="{9C180C88-BD3F-4233-8896-E01EBDFA3C09}" srcId="{6682546E-DFA1-4523-8F35-279BE23B1671}" destId="{8ABB5208-340E-42BB-A271-19C6C613DD8A}" srcOrd="7" destOrd="0" parTransId="{AD095474-8027-431E-B214-65D6E3CE6CF5}" sibTransId="{EAC22B8D-17F7-44F9-B1B6-06BD0E568BEB}"/>
    <dgm:cxn modelId="{893C9689-6092-0C4D-8893-100E1FF9EDBD}" type="presOf" srcId="{6682546E-DFA1-4523-8F35-279BE23B1671}" destId="{E9CF7BA9-2106-D344-9A00-C99B26C5AE1D}" srcOrd="0" destOrd="0" presId="urn:microsoft.com/office/officeart/2005/8/layout/default"/>
    <dgm:cxn modelId="{2ED97792-AFB3-8B48-8508-A948A0888DCB}" type="presOf" srcId="{6DB67985-7BF8-4B66-8C2C-579B940CDE59}" destId="{A53CD72D-7C17-0A4E-B5C3-77A396EEB60B}" srcOrd="0" destOrd="1" presId="urn:microsoft.com/office/officeart/2005/8/layout/default"/>
    <dgm:cxn modelId="{873CE094-0BFF-4A8B-997E-529EE39309CB}" srcId="{46CA1568-D7CC-4B9B-9AD4-424664AD16E8}" destId="{73ACF89A-6658-4D56-B971-296DA1965056}" srcOrd="0" destOrd="0" parTransId="{6026C193-23D9-4ACD-82BB-881B242724AD}" sibTransId="{1A680153-2E95-4B6A-8773-BD116785CDAE}"/>
    <dgm:cxn modelId="{3937C995-2AB9-E649-BCD6-67A90DFEA128}" type="presOf" srcId="{46CA1568-D7CC-4B9B-9AD4-424664AD16E8}" destId="{6C691622-7A75-D846-98E8-0AE30EB6DC03}" srcOrd="0" destOrd="0" presId="urn:microsoft.com/office/officeart/2005/8/layout/default"/>
    <dgm:cxn modelId="{91D17BA4-4184-403A-9747-020B4C20A17D}" srcId="{116DA738-7198-4687-A93E-7A7303F593A7}" destId="{F3FBE33E-4519-4516-B158-98312167C0CF}" srcOrd="0" destOrd="0" parTransId="{37C19DB0-D5BA-4683-A38B-6C7303BC52C5}" sibTransId="{1992231F-C622-4EB8-A050-1185878521FA}"/>
    <dgm:cxn modelId="{86B11AB2-CADC-421B-AA00-6268209DB724}" srcId="{75BD6FD9-5914-45CE-AE07-E33BC6ECE004}" destId="{E4136A72-3688-4BAA-ABAB-12C8F79753EA}" srcOrd="0" destOrd="0" parTransId="{3EBCC5D9-4616-4B8A-A9BF-CE4FFB54FCDD}" sibTransId="{765E9825-A644-4A58-90C9-83AA2A6259DB}"/>
    <dgm:cxn modelId="{A67243B5-8737-49B9-A3DA-D654728A85A0}" srcId="{6682546E-DFA1-4523-8F35-279BE23B1671}" destId="{00B251C6-9710-4FDD-BBC3-32B447C7BE09}" srcOrd="4" destOrd="0" parTransId="{DE51FAC4-B655-48A4-866D-A7FDFC51A704}" sibTransId="{3122A6A5-7B9E-4713-8885-87562279C71F}"/>
    <dgm:cxn modelId="{5B248EB8-E93F-41B5-885B-326C3FD40EF4}" srcId="{6682546E-DFA1-4523-8F35-279BE23B1671}" destId="{514103BF-F27E-42A9-907F-D62E1E7323A8}" srcOrd="8" destOrd="0" parTransId="{29E428AB-4C7F-49AF-9824-AC2776B96296}" sibTransId="{59A4A06C-01D4-4A14-8083-F2A16FB7CFEF}"/>
    <dgm:cxn modelId="{4F2F81BE-7AEA-CE45-8E8E-2CD521D510BE}" type="presOf" srcId="{00B251C6-9710-4FDD-BBC3-32B447C7BE09}" destId="{A53CD72D-7C17-0A4E-B5C3-77A396EEB60B}" srcOrd="0" destOrd="0" presId="urn:microsoft.com/office/officeart/2005/8/layout/default"/>
    <dgm:cxn modelId="{FEB32DC9-75BF-4EBC-9890-FCAE38CFB309}" srcId="{6682546E-DFA1-4523-8F35-279BE23B1671}" destId="{B129F828-4EAB-4061-916B-CEACEE051999}" srcOrd="6" destOrd="0" parTransId="{9B40DFEA-A825-435D-B0CC-41FBA797C496}" sibTransId="{0AD21EBB-964C-49E3-9589-6FEB7CD02AC5}"/>
    <dgm:cxn modelId="{1F753DCA-B304-424C-8FF1-B984C92095CF}" srcId="{514103BF-F27E-42A9-907F-D62E1E7323A8}" destId="{538B94E6-62B0-481C-BAE8-DBB7441A3BC9}" srcOrd="0" destOrd="0" parTransId="{962494DC-A832-4F10-BD34-82F6C6D88EFE}" sibTransId="{E3082C2F-778A-4383-85F5-ED1E4422F075}"/>
    <dgm:cxn modelId="{0984D6CC-0C8C-4AE3-ADE4-7909C50A32EB}" srcId="{6682546E-DFA1-4523-8F35-279BE23B1671}" destId="{A1EB1ECF-4916-402E-9085-35EE128BE863}" srcOrd="3" destOrd="0" parTransId="{1A298CE2-470E-49F5-943C-5536B5C9EA37}" sibTransId="{BB7ACC13-8B55-43CC-A29C-8D527B91DDD4}"/>
    <dgm:cxn modelId="{029C3FCF-F50A-C543-83AC-32F767A47ECF}" type="presOf" srcId="{514103BF-F27E-42A9-907F-D62E1E7323A8}" destId="{145B95D3-6A98-5B47-A4E2-7837725BF0CD}" srcOrd="0" destOrd="0" presId="urn:microsoft.com/office/officeart/2005/8/layout/default"/>
    <dgm:cxn modelId="{D25D7FCF-DA70-46F4-893D-9C9C46741FD2}" srcId="{B129F828-4EAB-4061-916B-CEACEE051999}" destId="{15FFB5FD-52F4-457B-A8CB-48EB70058237}" srcOrd="0" destOrd="0" parTransId="{B6D94599-FEF5-444B-AF83-38745EF6F847}" sibTransId="{DEAA1619-EB6F-4ACF-AB93-DD4106B8F9F9}"/>
    <dgm:cxn modelId="{ADE282CF-0706-41E0-8343-E84BD44B79B9}" srcId="{6682546E-DFA1-4523-8F35-279BE23B1671}" destId="{75BD6FD9-5914-45CE-AE07-E33BC6ECE004}" srcOrd="9" destOrd="0" parTransId="{F35AB0A3-9FFB-4FA2-9D6F-0CBAD57F69DF}" sibTransId="{ABDE94B0-1053-4AA8-A8DF-4E3E08EB2EF8}"/>
    <dgm:cxn modelId="{E929F9D8-29EE-4D4D-A43F-42E64E25EE91}" srcId="{6682546E-DFA1-4523-8F35-279BE23B1671}" destId="{A5D89177-4339-46DE-A8F9-FB5521070708}" srcOrd="2" destOrd="0" parTransId="{0F755B31-1A39-482F-80CE-8D4B912853E2}" sibTransId="{811ABE09-6A41-484C-B5A3-928D46E76962}"/>
    <dgm:cxn modelId="{A1BD36E4-127A-43D0-B87B-3480547407BC}" srcId="{A5D89177-4339-46DE-A8F9-FB5521070708}" destId="{6A5FBD03-F0EF-4A65-BF2E-B498B0896A2A}" srcOrd="0" destOrd="0" parTransId="{05C9CCC2-D9C5-44DC-928F-BB375B8D3614}" sibTransId="{0D43D96B-71CD-4CAF-A952-27E51463FCD5}"/>
    <dgm:cxn modelId="{28DBF4E4-C1BC-B94B-A5A6-D7AF88678FBC}" type="presOf" srcId="{AC55437D-ECAD-4B81-9972-2DD319DD3D68}" destId="{6ABE1181-DC2D-E24E-952A-B1E8BDFB9258}" srcOrd="0" destOrd="0" presId="urn:microsoft.com/office/officeart/2005/8/layout/default"/>
    <dgm:cxn modelId="{2A96F8F0-98EA-0D4C-A973-5259F06D2C52}" type="presOf" srcId="{A5D89177-4339-46DE-A8F9-FB5521070708}" destId="{3C7E02EB-03A6-E04F-864B-66C4C49A79E8}" srcOrd="0" destOrd="0" presId="urn:microsoft.com/office/officeart/2005/8/layout/default"/>
    <dgm:cxn modelId="{0496B1F2-D37A-4C48-999A-47B3405E14AB}" type="presOf" srcId="{8ABB5208-340E-42BB-A271-19C6C613DD8A}" destId="{49275ACC-821C-3C46-A40C-DC7226C0CD67}" srcOrd="0" destOrd="0" presId="urn:microsoft.com/office/officeart/2005/8/layout/default"/>
    <dgm:cxn modelId="{FB7D6CF5-8E40-4779-9B65-82B956EEA0DB}" srcId="{A1EB1ECF-4916-402E-9085-35EE128BE863}" destId="{F4D80A38-FFEA-4D22-A08C-B5548D1DCBDA}" srcOrd="0" destOrd="0" parTransId="{8DFBEA0A-9BC0-497F-B23F-429891B98E4D}" sibTransId="{56519640-4418-4B7A-9531-8E2F58189F2C}"/>
    <dgm:cxn modelId="{6505FBF5-68E0-EC4B-B485-C5D8FDDF0670}" type="presOf" srcId="{538B94E6-62B0-481C-BAE8-DBB7441A3BC9}" destId="{145B95D3-6A98-5B47-A4E2-7837725BF0CD}" srcOrd="0" destOrd="1" presId="urn:microsoft.com/office/officeart/2005/8/layout/default"/>
    <dgm:cxn modelId="{D3494FF7-B303-8A4A-91D3-01F09654CAFA}" type="presOf" srcId="{E4136A72-3688-4BAA-ABAB-12C8F79753EA}" destId="{71939B7B-587B-CE47-BE8B-BEBB1442471D}" srcOrd="0" destOrd="1" presId="urn:microsoft.com/office/officeart/2005/8/layout/default"/>
    <dgm:cxn modelId="{6B60B9F9-317E-2D42-95E8-535BFCCEADDE}" type="presOf" srcId="{73ACF89A-6658-4D56-B971-296DA1965056}" destId="{6C691622-7A75-D846-98E8-0AE30EB6DC03}" srcOrd="0" destOrd="1" presId="urn:microsoft.com/office/officeart/2005/8/layout/default"/>
    <dgm:cxn modelId="{1F1DED0A-38F6-4B4C-9E0C-BB214027DDE0}" type="presParOf" srcId="{E9CF7BA9-2106-D344-9A00-C99B26C5AE1D}" destId="{B29E941E-86AC-9B45-8BC8-B083279233BE}" srcOrd="0" destOrd="0" presId="urn:microsoft.com/office/officeart/2005/8/layout/default"/>
    <dgm:cxn modelId="{5897050C-5908-AE4E-BBC7-A5812940CB77}" type="presParOf" srcId="{E9CF7BA9-2106-D344-9A00-C99B26C5AE1D}" destId="{C10777F6-5747-A741-9CDF-1F16C6F06631}" srcOrd="1" destOrd="0" presId="urn:microsoft.com/office/officeart/2005/8/layout/default"/>
    <dgm:cxn modelId="{79E7C246-1D10-1641-BA7A-1F29B85479BA}" type="presParOf" srcId="{E9CF7BA9-2106-D344-9A00-C99B26C5AE1D}" destId="{6ABE1181-DC2D-E24E-952A-B1E8BDFB9258}" srcOrd="2" destOrd="0" presId="urn:microsoft.com/office/officeart/2005/8/layout/default"/>
    <dgm:cxn modelId="{76831300-18F2-004C-B2F2-8AE3AE9F3EAA}" type="presParOf" srcId="{E9CF7BA9-2106-D344-9A00-C99B26C5AE1D}" destId="{13983D15-C927-CD43-9A47-881534E0E475}" srcOrd="3" destOrd="0" presId="urn:microsoft.com/office/officeart/2005/8/layout/default"/>
    <dgm:cxn modelId="{06B49EE2-F9AD-AD4E-80C7-579B0BBD55B7}" type="presParOf" srcId="{E9CF7BA9-2106-D344-9A00-C99B26C5AE1D}" destId="{3C7E02EB-03A6-E04F-864B-66C4C49A79E8}" srcOrd="4" destOrd="0" presId="urn:microsoft.com/office/officeart/2005/8/layout/default"/>
    <dgm:cxn modelId="{D38903CD-9B8B-B043-BA3D-6371F0BD8ED2}" type="presParOf" srcId="{E9CF7BA9-2106-D344-9A00-C99B26C5AE1D}" destId="{73C8598D-2067-5249-A857-26D09B04FB8F}" srcOrd="5" destOrd="0" presId="urn:microsoft.com/office/officeart/2005/8/layout/default"/>
    <dgm:cxn modelId="{3FEEEF89-C6DB-1447-A78D-68DC12F8A651}" type="presParOf" srcId="{E9CF7BA9-2106-D344-9A00-C99B26C5AE1D}" destId="{A73F969E-4040-B24D-BCC7-1433D0410164}" srcOrd="6" destOrd="0" presId="urn:microsoft.com/office/officeart/2005/8/layout/default"/>
    <dgm:cxn modelId="{5C268ED4-7F01-7847-8543-9CFE0161B590}" type="presParOf" srcId="{E9CF7BA9-2106-D344-9A00-C99B26C5AE1D}" destId="{25D3FFB0-E83D-CC4A-947E-33FC8B2CC60B}" srcOrd="7" destOrd="0" presId="urn:microsoft.com/office/officeart/2005/8/layout/default"/>
    <dgm:cxn modelId="{96DBB52A-5209-BC42-982A-C1C60CD51841}" type="presParOf" srcId="{E9CF7BA9-2106-D344-9A00-C99B26C5AE1D}" destId="{A53CD72D-7C17-0A4E-B5C3-77A396EEB60B}" srcOrd="8" destOrd="0" presId="urn:microsoft.com/office/officeart/2005/8/layout/default"/>
    <dgm:cxn modelId="{889B0FF9-14C5-324A-965E-BBEA14503F05}" type="presParOf" srcId="{E9CF7BA9-2106-D344-9A00-C99B26C5AE1D}" destId="{164B7A37-DAEA-164C-85B2-B1B2249C77D6}" srcOrd="9" destOrd="0" presId="urn:microsoft.com/office/officeart/2005/8/layout/default"/>
    <dgm:cxn modelId="{037E4874-8449-3847-8A85-56371BB0BF41}" type="presParOf" srcId="{E9CF7BA9-2106-D344-9A00-C99B26C5AE1D}" destId="{6C691622-7A75-D846-98E8-0AE30EB6DC03}" srcOrd="10" destOrd="0" presId="urn:microsoft.com/office/officeart/2005/8/layout/default"/>
    <dgm:cxn modelId="{B9E3FF49-13B9-4149-B18A-2164637AC79E}" type="presParOf" srcId="{E9CF7BA9-2106-D344-9A00-C99B26C5AE1D}" destId="{F6D75855-A728-8E45-8EB9-3AE3BE78E036}" srcOrd="11" destOrd="0" presId="urn:microsoft.com/office/officeart/2005/8/layout/default"/>
    <dgm:cxn modelId="{E5AED978-FCD2-E842-9733-81E381795589}" type="presParOf" srcId="{E9CF7BA9-2106-D344-9A00-C99B26C5AE1D}" destId="{CB41999A-DDAC-C14F-8344-807DCE09D892}" srcOrd="12" destOrd="0" presId="urn:microsoft.com/office/officeart/2005/8/layout/default"/>
    <dgm:cxn modelId="{B1498C32-C56E-6847-8D3B-A0E6E64EF794}" type="presParOf" srcId="{E9CF7BA9-2106-D344-9A00-C99B26C5AE1D}" destId="{3743D26D-B33D-784F-9201-0E6E6B2B3BC1}" srcOrd="13" destOrd="0" presId="urn:microsoft.com/office/officeart/2005/8/layout/default"/>
    <dgm:cxn modelId="{E6F31E35-2408-C14F-9E77-2376F41186A6}" type="presParOf" srcId="{E9CF7BA9-2106-D344-9A00-C99B26C5AE1D}" destId="{49275ACC-821C-3C46-A40C-DC7226C0CD67}" srcOrd="14" destOrd="0" presId="urn:microsoft.com/office/officeart/2005/8/layout/default"/>
    <dgm:cxn modelId="{81526551-DC66-ED49-BF35-09FC2377E411}" type="presParOf" srcId="{E9CF7BA9-2106-D344-9A00-C99B26C5AE1D}" destId="{F698693B-DA82-B749-9D7B-70DE9953A9D4}" srcOrd="15" destOrd="0" presId="urn:microsoft.com/office/officeart/2005/8/layout/default"/>
    <dgm:cxn modelId="{0CC526CB-C284-4740-92EE-4573D6CACF5A}" type="presParOf" srcId="{E9CF7BA9-2106-D344-9A00-C99B26C5AE1D}" destId="{145B95D3-6A98-5B47-A4E2-7837725BF0CD}" srcOrd="16" destOrd="0" presId="urn:microsoft.com/office/officeart/2005/8/layout/default"/>
    <dgm:cxn modelId="{9A663DC7-B223-8345-91F4-3D51C54AD5E8}" type="presParOf" srcId="{E9CF7BA9-2106-D344-9A00-C99B26C5AE1D}" destId="{660BCFB4-CA62-274E-9736-5F2A63E42E90}" srcOrd="17" destOrd="0" presId="urn:microsoft.com/office/officeart/2005/8/layout/default"/>
    <dgm:cxn modelId="{8D6E4A69-AB8F-F04D-824F-8D65317D94D3}" type="presParOf" srcId="{E9CF7BA9-2106-D344-9A00-C99B26C5AE1D}" destId="{71939B7B-587B-CE47-BE8B-BEBB1442471D}" srcOrd="18" destOrd="0" presId="urn:microsoft.com/office/officeart/2005/8/layout/default"/>
    <dgm:cxn modelId="{819ADC51-598D-FA42-BC07-EDFA32EBABA7}" type="presParOf" srcId="{E9CF7BA9-2106-D344-9A00-C99B26C5AE1D}" destId="{8D0B055B-D7CA-1440-90C0-9E47A3A84035}" srcOrd="19" destOrd="0" presId="urn:microsoft.com/office/officeart/2005/8/layout/default"/>
    <dgm:cxn modelId="{74D26BCC-C535-CE4D-B7D6-A109E192E130}" type="presParOf" srcId="{E9CF7BA9-2106-D344-9A00-C99B26C5AE1D}" destId="{F0885E00-30B7-E94C-A1D1-3454258A737D}" srcOrd="20" destOrd="0" presId="urn:microsoft.com/office/officeart/2005/8/layout/default"/>
    <dgm:cxn modelId="{78F75419-9DE5-4455-8647-6BA23F0AE84F}" type="presParOf" srcId="{E9CF7BA9-2106-D344-9A00-C99B26C5AE1D}" destId="{20614DEB-CDCD-4DDB-AB91-52487EE2C462}" srcOrd="21" destOrd="0" presId="urn:microsoft.com/office/officeart/2005/8/layout/default"/>
    <dgm:cxn modelId="{4F7A0591-B7FD-427F-B085-DE50DBAB36A7}" type="presParOf" srcId="{E9CF7BA9-2106-D344-9A00-C99B26C5AE1D}" destId="{D442F365-8951-48DB-82DD-CC4E88449EBB}" srcOrd="22"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B9F7E7-E3D0-174D-A2E4-9ABFBC9A44AE}" type="doc">
      <dgm:prSet loTypeId="urn:microsoft.com/office/officeart/2008/layout/VerticalCurvedList" loCatId="" qsTypeId="urn:microsoft.com/office/officeart/2005/8/quickstyle/simple1" qsCatId="simple" csTypeId="urn:microsoft.com/office/officeart/2005/8/colors/accent4_2" csCatId="accent4" phldr="1"/>
      <dgm:spPr/>
      <dgm:t>
        <a:bodyPr/>
        <a:lstStyle/>
        <a:p>
          <a:endParaRPr lang="en-US"/>
        </a:p>
      </dgm:t>
    </dgm:pt>
    <dgm:pt modelId="{698354E0-8B81-514D-95D6-B6261AD7518E}">
      <dgm:prSet phldrT="[Text]"/>
      <dgm:spPr/>
      <dgm:t>
        <a:bodyPr/>
        <a:lstStyle/>
        <a:p>
          <a:r>
            <a:rPr lang="en-US" dirty="0"/>
            <a:t>Principles and Policies</a:t>
          </a:r>
        </a:p>
      </dgm:t>
    </dgm:pt>
    <dgm:pt modelId="{3DD0199D-61AC-8D46-8DB2-E43EAB2E5E3B}" type="parTrans" cxnId="{9A3E3B6B-986E-3E4E-82DC-D15DEC9D53A0}">
      <dgm:prSet/>
      <dgm:spPr/>
      <dgm:t>
        <a:bodyPr/>
        <a:lstStyle/>
        <a:p>
          <a:endParaRPr lang="en-US"/>
        </a:p>
      </dgm:t>
    </dgm:pt>
    <dgm:pt modelId="{688D560F-143A-A345-B410-B661A4E53593}" type="sibTrans" cxnId="{9A3E3B6B-986E-3E4E-82DC-D15DEC9D53A0}">
      <dgm:prSet/>
      <dgm:spPr/>
      <dgm:t>
        <a:bodyPr/>
        <a:lstStyle/>
        <a:p>
          <a:endParaRPr lang="en-US"/>
        </a:p>
      </dgm:t>
    </dgm:pt>
    <dgm:pt modelId="{00245FB7-2131-7E4A-BF56-B96EBC291809}">
      <dgm:prSet/>
      <dgm:spPr/>
      <dgm:t>
        <a:bodyPr/>
        <a:lstStyle/>
        <a:p>
          <a:r>
            <a:rPr lang="en-US"/>
            <a:t>Standing Rules</a:t>
          </a:r>
          <a:endParaRPr lang="en-US" dirty="0"/>
        </a:p>
      </dgm:t>
    </dgm:pt>
    <dgm:pt modelId="{4685D7B3-A4D7-B24F-9F31-7E793EBBBDD7}" type="parTrans" cxnId="{C26AD587-217D-374F-8840-A84E076A7982}">
      <dgm:prSet/>
      <dgm:spPr/>
      <dgm:t>
        <a:bodyPr/>
        <a:lstStyle/>
        <a:p>
          <a:endParaRPr lang="en-US"/>
        </a:p>
      </dgm:t>
    </dgm:pt>
    <dgm:pt modelId="{5BA6755E-230F-2E45-B98A-B545EE4252F3}" type="sibTrans" cxnId="{C26AD587-217D-374F-8840-A84E076A7982}">
      <dgm:prSet/>
      <dgm:spPr/>
      <dgm:t>
        <a:bodyPr/>
        <a:lstStyle/>
        <a:p>
          <a:endParaRPr lang="en-US"/>
        </a:p>
      </dgm:t>
    </dgm:pt>
    <dgm:pt modelId="{743225B4-3DB2-9E48-AFD4-7A27A95889B6}">
      <dgm:prSet/>
      <dgm:spPr/>
      <dgm:t>
        <a:bodyPr/>
        <a:lstStyle/>
        <a:p>
          <a:r>
            <a:rPr lang="en-US"/>
            <a:t>Manuals and Procedures</a:t>
          </a:r>
          <a:endParaRPr lang="en-US" dirty="0"/>
        </a:p>
      </dgm:t>
    </dgm:pt>
    <dgm:pt modelId="{F7714D53-EDD3-1D4C-96D8-735230DD52F5}" type="parTrans" cxnId="{3F625325-B53B-DF4A-8989-AEB9DC0660F2}">
      <dgm:prSet/>
      <dgm:spPr/>
      <dgm:t>
        <a:bodyPr/>
        <a:lstStyle/>
        <a:p>
          <a:endParaRPr lang="en-US"/>
        </a:p>
      </dgm:t>
    </dgm:pt>
    <dgm:pt modelId="{CC16CD7F-1FC1-8647-B936-209C77155304}" type="sibTrans" cxnId="{3F625325-B53B-DF4A-8989-AEB9DC0660F2}">
      <dgm:prSet/>
      <dgm:spPr/>
      <dgm:t>
        <a:bodyPr/>
        <a:lstStyle/>
        <a:p>
          <a:endParaRPr lang="en-US"/>
        </a:p>
      </dgm:t>
    </dgm:pt>
    <dgm:pt modelId="{E1CFE142-0C0F-0F4B-A4C8-3F65BAA8517D}">
      <dgm:prSet/>
      <dgm:spPr/>
      <dgm:t>
        <a:bodyPr/>
        <a:lstStyle/>
        <a:p>
          <a:r>
            <a:rPr lang="en-US" dirty="0"/>
            <a:t>Operation and Administration</a:t>
          </a:r>
        </a:p>
      </dgm:t>
    </dgm:pt>
    <dgm:pt modelId="{EF80E516-CD51-3D4D-BA94-F9B5A633ECEC}" type="parTrans" cxnId="{12A85293-AE3A-AD40-9F9F-B4B9DB68C979}">
      <dgm:prSet/>
      <dgm:spPr/>
      <dgm:t>
        <a:bodyPr/>
        <a:lstStyle/>
        <a:p>
          <a:endParaRPr lang="en-US"/>
        </a:p>
      </dgm:t>
    </dgm:pt>
    <dgm:pt modelId="{05E94C41-3D43-E44D-9507-61B7C78E511D}" type="sibTrans" cxnId="{12A85293-AE3A-AD40-9F9F-B4B9DB68C979}">
      <dgm:prSet/>
      <dgm:spPr/>
      <dgm:t>
        <a:bodyPr/>
        <a:lstStyle/>
        <a:p>
          <a:endParaRPr lang="en-US"/>
        </a:p>
      </dgm:t>
    </dgm:pt>
    <dgm:pt modelId="{C724EA9E-AD65-4047-A841-C8974048A76D}" type="pres">
      <dgm:prSet presAssocID="{73B9F7E7-E3D0-174D-A2E4-9ABFBC9A44AE}" presName="Name0" presStyleCnt="0">
        <dgm:presLayoutVars>
          <dgm:chMax val="7"/>
          <dgm:chPref val="7"/>
          <dgm:dir/>
        </dgm:presLayoutVars>
      </dgm:prSet>
      <dgm:spPr/>
    </dgm:pt>
    <dgm:pt modelId="{E989A38D-7AD6-CC49-90A9-8DDBB265630B}" type="pres">
      <dgm:prSet presAssocID="{73B9F7E7-E3D0-174D-A2E4-9ABFBC9A44AE}" presName="Name1" presStyleCnt="0"/>
      <dgm:spPr/>
    </dgm:pt>
    <dgm:pt modelId="{BAC6E039-E3FE-AB4A-B021-49D1D56271DB}" type="pres">
      <dgm:prSet presAssocID="{73B9F7E7-E3D0-174D-A2E4-9ABFBC9A44AE}" presName="cycle" presStyleCnt="0"/>
      <dgm:spPr/>
    </dgm:pt>
    <dgm:pt modelId="{C27E4897-7000-BA46-AF75-CD671B295DE5}" type="pres">
      <dgm:prSet presAssocID="{73B9F7E7-E3D0-174D-A2E4-9ABFBC9A44AE}" presName="srcNode" presStyleLbl="node1" presStyleIdx="0" presStyleCnt="4"/>
      <dgm:spPr/>
    </dgm:pt>
    <dgm:pt modelId="{5EDD254A-7CDA-8C4D-8A84-703101928829}" type="pres">
      <dgm:prSet presAssocID="{73B9F7E7-E3D0-174D-A2E4-9ABFBC9A44AE}" presName="conn" presStyleLbl="parChTrans1D2" presStyleIdx="0" presStyleCnt="1"/>
      <dgm:spPr/>
    </dgm:pt>
    <dgm:pt modelId="{D4B6B9A7-522F-D349-80EC-474645B31D8C}" type="pres">
      <dgm:prSet presAssocID="{73B9F7E7-E3D0-174D-A2E4-9ABFBC9A44AE}" presName="extraNode" presStyleLbl="node1" presStyleIdx="0" presStyleCnt="4"/>
      <dgm:spPr/>
    </dgm:pt>
    <dgm:pt modelId="{DBA5109E-3E9F-354F-9B45-6242A63A61E4}" type="pres">
      <dgm:prSet presAssocID="{73B9F7E7-E3D0-174D-A2E4-9ABFBC9A44AE}" presName="dstNode" presStyleLbl="node1" presStyleIdx="0" presStyleCnt="4"/>
      <dgm:spPr/>
    </dgm:pt>
    <dgm:pt modelId="{D09288E1-F3F1-CC46-81EA-7241EB5536DF}" type="pres">
      <dgm:prSet presAssocID="{698354E0-8B81-514D-95D6-B6261AD7518E}" presName="text_1" presStyleLbl="node1" presStyleIdx="0" presStyleCnt="4">
        <dgm:presLayoutVars>
          <dgm:bulletEnabled val="1"/>
        </dgm:presLayoutVars>
      </dgm:prSet>
      <dgm:spPr/>
    </dgm:pt>
    <dgm:pt modelId="{42BEFB81-F64C-BE4D-84EC-A02960C93A71}" type="pres">
      <dgm:prSet presAssocID="{698354E0-8B81-514D-95D6-B6261AD7518E}" presName="accent_1" presStyleCnt="0"/>
      <dgm:spPr/>
    </dgm:pt>
    <dgm:pt modelId="{F0639140-7FD4-B547-8FBD-09FC5790F588}" type="pres">
      <dgm:prSet presAssocID="{698354E0-8B81-514D-95D6-B6261AD7518E}" presName="accentRepeatNode" presStyleLbl="solidFgAcc1" presStyleIdx="0" presStyleCnt="4"/>
      <dgm:spPr/>
    </dgm:pt>
    <dgm:pt modelId="{B7AA94C2-D8BB-C346-9D5D-549496849275}" type="pres">
      <dgm:prSet presAssocID="{00245FB7-2131-7E4A-BF56-B96EBC291809}" presName="text_2" presStyleLbl="node1" presStyleIdx="1" presStyleCnt="4">
        <dgm:presLayoutVars>
          <dgm:bulletEnabled val="1"/>
        </dgm:presLayoutVars>
      </dgm:prSet>
      <dgm:spPr/>
    </dgm:pt>
    <dgm:pt modelId="{1D5D8418-0A6B-EE48-9C4D-0835808A8937}" type="pres">
      <dgm:prSet presAssocID="{00245FB7-2131-7E4A-BF56-B96EBC291809}" presName="accent_2" presStyleCnt="0"/>
      <dgm:spPr/>
    </dgm:pt>
    <dgm:pt modelId="{62065290-BFBB-E148-97A2-BE428EF8E3CF}" type="pres">
      <dgm:prSet presAssocID="{00245FB7-2131-7E4A-BF56-B96EBC291809}" presName="accentRepeatNode" presStyleLbl="solidFgAcc1" presStyleIdx="1" presStyleCnt="4"/>
      <dgm:spPr/>
    </dgm:pt>
    <dgm:pt modelId="{EB404DD2-9069-2F44-9394-D81B8A60587D}" type="pres">
      <dgm:prSet presAssocID="{743225B4-3DB2-9E48-AFD4-7A27A95889B6}" presName="text_3" presStyleLbl="node1" presStyleIdx="2" presStyleCnt="4">
        <dgm:presLayoutVars>
          <dgm:bulletEnabled val="1"/>
        </dgm:presLayoutVars>
      </dgm:prSet>
      <dgm:spPr/>
    </dgm:pt>
    <dgm:pt modelId="{F070D27D-F66F-F146-B02C-3D1572B09B94}" type="pres">
      <dgm:prSet presAssocID="{743225B4-3DB2-9E48-AFD4-7A27A95889B6}" presName="accent_3" presStyleCnt="0"/>
      <dgm:spPr/>
    </dgm:pt>
    <dgm:pt modelId="{71A67E3B-7E7B-3943-AE95-07631A1938B0}" type="pres">
      <dgm:prSet presAssocID="{743225B4-3DB2-9E48-AFD4-7A27A95889B6}" presName="accentRepeatNode" presStyleLbl="solidFgAcc1" presStyleIdx="2" presStyleCnt="4"/>
      <dgm:spPr/>
    </dgm:pt>
    <dgm:pt modelId="{9A8FE93F-429B-544C-AF2C-0A7F60597EF6}" type="pres">
      <dgm:prSet presAssocID="{E1CFE142-0C0F-0F4B-A4C8-3F65BAA8517D}" presName="text_4" presStyleLbl="node1" presStyleIdx="3" presStyleCnt="4">
        <dgm:presLayoutVars>
          <dgm:bulletEnabled val="1"/>
        </dgm:presLayoutVars>
      </dgm:prSet>
      <dgm:spPr/>
    </dgm:pt>
    <dgm:pt modelId="{9DE38A12-200B-1D44-8C56-D635E1927D57}" type="pres">
      <dgm:prSet presAssocID="{E1CFE142-0C0F-0F4B-A4C8-3F65BAA8517D}" presName="accent_4" presStyleCnt="0"/>
      <dgm:spPr/>
    </dgm:pt>
    <dgm:pt modelId="{1434545C-BC3B-864F-8071-B90BF3E20FFF}" type="pres">
      <dgm:prSet presAssocID="{E1CFE142-0C0F-0F4B-A4C8-3F65BAA8517D}" presName="accentRepeatNode" presStyleLbl="solidFgAcc1" presStyleIdx="3" presStyleCnt="4"/>
      <dgm:spPr/>
    </dgm:pt>
  </dgm:ptLst>
  <dgm:cxnLst>
    <dgm:cxn modelId="{3F625325-B53B-DF4A-8989-AEB9DC0660F2}" srcId="{73B9F7E7-E3D0-174D-A2E4-9ABFBC9A44AE}" destId="{743225B4-3DB2-9E48-AFD4-7A27A95889B6}" srcOrd="2" destOrd="0" parTransId="{F7714D53-EDD3-1D4C-96D8-735230DD52F5}" sibTransId="{CC16CD7F-1FC1-8647-B936-209C77155304}"/>
    <dgm:cxn modelId="{00E79838-55F2-F84E-B870-42B3B7621C43}" type="presOf" srcId="{688D560F-143A-A345-B410-B661A4E53593}" destId="{5EDD254A-7CDA-8C4D-8A84-703101928829}" srcOrd="0" destOrd="0" presId="urn:microsoft.com/office/officeart/2008/layout/VerticalCurvedList"/>
    <dgm:cxn modelId="{FD426163-D139-544D-84CB-9202C791454E}" type="presOf" srcId="{73B9F7E7-E3D0-174D-A2E4-9ABFBC9A44AE}" destId="{C724EA9E-AD65-4047-A841-C8974048A76D}" srcOrd="0" destOrd="0" presId="urn:microsoft.com/office/officeart/2008/layout/VerticalCurvedList"/>
    <dgm:cxn modelId="{9A3E3B6B-986E-3E4E-82DC-D15DEC9D53A0}" srcId="{73B9F7E7-E3D0-174D-A2E4-9ABFBC9A44AE}" destId="{698354E0-8B81-514D-95D6-B6261AD7518E}" srcOrd="0" destOrd="0" parTransId="{3DD0199D-61AC-8D46-8DB2-E43EAB2E5E3B}" sibTransId="{688D560F-143A-A345-B410-B661A4E53593}"/>
    <dgm:cxn modelId="{DFA11874-6CEE-3847-8614-77CB393AEDB7}" type="presOf" srcId="{E1CFE142-0C0F-0F4B-A4C8-3F65BAA8517D}" destId="{9A8FE93F-429B-544C-AF2C-0A7F60597EF6}" srcOrd="0" destOrd="0" presId="urn:microsoft.com/office/officeart/2008/layout/VerticalCurvedList"/>
    <dgm:cxn modelId="{C26AD587-217D-374F-8840-A84E076A7982}" srcId="{73B9F7E7-E3D0-174D-A2E4-9ABFBC9A44AE}" destId="{00245FB7-2131-7E4A-BF56-B96EBC291809}" srcOrd="1" destOrd="0" parTransId="{4685D7B3-A4D7-B24F-9F31-7E793EBBBDD7}" sibTransId="{5BA6755E-230F-2E45-B98A-B545EE4252F3}"/>
    <dgm:cxn modelId="{12A85293-AE3A-AD40-9F9F-B4B9DB68C979}" srcId="{73B9F7E7-E3D0-174D-A2E4-9ABFBC9A44AE}" destId="{E1CFE142-0C0F-0F4B-A4C8-3F65BAA8517D}" srcOrd="3" destOrd="0" parTransId="{EF80E516-CD51-3D4D-BA94-F9B5A633ECEC}" sibTransId="{05E94C41-3D43-E44D-9507-61B7C78E511D}"/>
    <dgm:cxn modelId="{09D44EC1-A38C-1F4C-9138-EA8043956433}" type="presOf" srcId="{743225B4-3DB2-9E48-AFD4-7A27A95889B6}" destId="{EB404DD2-9069-2F44-9394-D81B8A60587D}" srcOrd="0" destOrd="0" presId="urn:microsoft.com/office/officeart/2008/layout/VerticalCurvedList"/>
    <dgm:cxn modelId="{160136E3-3ABB-CA4F-917A-95C86A997345}" type="presOf" srcId="{698354E0-8B81-514D-95D6-B6261AD7518E}" destId="{D09288E1-F3F1-CC46-81EA-7241EB5536DF}" srcOrd="0" destOrd="0" presId="urn:microsoft.com/office/officeart/2008/layout/VerticalCurvedList"/>
    <dgm:cxn modelId="{76E59FE8-8B56-F549-9858-E52A2829472F}" type="presOf" srcId="{00245FB7-2131-7E4A-BF56-B96EBC291809}" destId="{B7AA94C2-D8BB-C346-9D5D-549496849275}" srcOrd="0" destOrd="0" presId="urn:microsoft.com/office/officeart/2008/layout/VerticalCurvedList"/>
    <dgm:cxn modelId="{0600976E-DBCF-A24A-A094-2A58EDC0118F}" type="presParOf" srcId="{C724EA9E-AD65-4047-A841-C8974048A76D}" destId="{E989A38D-7AD6-CC49-90A9-8DDBB265630B}" srcOrd="0" destOrd="0" presId="urn:microsoft.com/office/officeart/2008/layout/VerticalCurvedList"/>
    <dgm:cxn modelId="{59ED6771-C9F1-5143-94AB-BCC4964F1239}" type="presParOf" srcId="{E989A38D-7AD6-CC49-90A9-8DDBB265630B}" destId="{BAC6E039-E3FE-AB4A-B021-49D1D56271DB}" srcOrd="0" destOrd="0" presId="urn:microsoft.com/office/officeart/2008/layout/VerticalCurvedList"/>
    <dgm:cxn modelId="{E00E5D02-011A-B943-BB6E-14BAC4FCE239}" type="presParOf" srcId="{BAC6E039-E3FE-AB4A-B021-49D1D56271DB}" destId="{C27E4897-7000-BA46-AF75-CD671B295DE5}" srcOrd="0" destOrd="0" presId="urn:microsoft.com/office/officeart/2008/layout/VerticalCurvedList"/>
    <dgm:cxn modelId="{9C99E3B2-5D63-DF47-94B0-759030960417}" type="presParOf" srcId="{BAC6E039-E3FE-AB4A-B021-49D1D56271DB}" destId="{5EDD254A-7CDA-8C4D-8A84-703101928829}" srcOrd="1" destOrd="0" presId="urn:microsoft.com/office/officeart/2008/layout/VerticalCurvedList"/>
    <dgm:cxn modelId="{00B97D00-3A25-3D41-8D36-4FD23870FD18}" type="presParOf" srcId="{BAC6E039-E3FE-AB4A-B021-49D1D56271DB}" destId="{D4B6B9A7-522F-D349-80EC-474645B31D8C}" srcOrd="2" destOrd="0" presId="urn:microsoft.com/office/officeart/2008/layout/VerticalCurvedList"/>
    <dgm:cxn modelId="{0244E9F6-03C6-2440-85D7-B7C78F0E8328}" type="presParOf" srcId="{BAC6E039-E3FE-AB4A-B021-49D1D56271DB}" destId="{DBA5109E-3E9F-354F-9B45-6242A63A61E4}" srcOrd="3" destOrd="0" presId="urn:microsoft.com/office/officeart/2008/layout/VerticalCurvedList"/>
    <dgm:cxn modelId="{3BC1CCA3-87EC-C342-8E7A-B4CAF4DB96B4}" type="presParOf" srcId="{E989A38D-7AD6-CC49-90A9-8DDBB265630B}" destId="{D09288E1-F3F1-CC46-81EA-7241EB5536DF}" srcOrd="1" destOrd="0" presId="urn:microsoft.com/office/officeart/2008/layout/VerticalCurvedList"/>
    <dgm:cxn modelId="{185D5FE3-181B-EE49-AF06-4EEC4168305F}" type="presParOf" srcId="{E989A38D-7AD6-CC49-90A9-8DDBB265630B}" destId="{42BEFB81-F64C-BE4D-84EC-A02960C93A71}" srcOrd="2" destOrd="0" presId="urn:microsoft.com/office/officeart/2008/layout/VerticalCurvedList"/>
    <dgm:cxn modelId="{01F62368-C91F-2D41-B74D-837CCC03318F}" type="presParOf" srcId="{42BEFB81-F64C-BE4D-84EC-A02960C93A71}" destId="{F0639140-7FD4-B547-8FBD-09FC5790F588}" srcOrd="0" destOrd="0" presId="urn:microsoft.com/office/officeart/2008/layout/VerticalCurvedList"/>
    <dgm:cxn modelId="{09B374AC-925D-9747-A60D-EA4145ADF561}" type="presParOf" srcId="{E989A38D-7AD6-CC49-90A9-8DDBB265630B}" destId="{B7AA94C2-D8BB-C346-9D5D-549496849275}" srcOrd="3" destOrd="0" presId="urn:microsoft.com/office/officeart/2008/layout/VerticalCurvedList"/>
    <dgm:cxn modelId="{CA49385C-7EC1-9B4B-B138-42FED16ABBCA}" type="presParOf" srcId="{E989A38D-7AD6-CC49-90A9-8DDBB265630B}" destId="{1D5D8418-0A6B-EE48-9C4D-0835808A8937}" srcOrd="4" destOrd="0" presId="urn:microsoft.com/office/officeart/2008/layout/VerticalCurvedList"/>
    <dgm:cxn modelId="{8AA9E041-EA0E-C14A-A46F-BB5157012902}" type="presParOf" srcId="{1D5D8418-0A6B-EE48-9C4D-0835808A8937}" destId="{62065290-BFBB-E148-97A2-BE428EF8E3CF}" srcOrd="0" destOrd="0" presId="urn:microsoft.com/office/officeart/2008/layout/VerticalCurvedList"/>
    <dgm:cxn modelId="{194A448C-D8C0-8E46-9B18-E47DA3FD7BF9}" type="presParOf" srcId="{E989A38D-7AD6-CC49-90A9-8DDBB265630B}" destId="{EB404DD2-9069-2F44-9394-D81B8A60587D}" srcOrd="5" destOrd="0" presId="urn:microsoft.com/office/officeart/2008/layout/VerticalCurvedList"/>
    <dgm:cxn modelId="{1C66DBAF-66E5-3D44-B306-083085907905}" type="presParOf" srcId="{E989A38D-7AD6-CC49-90A9-8DDBB265630B}" destId="{F070D27D-F66F-F146-B02C-3D1572B09B94}" srcOrd="6" destOrd="0" presId="urn:microsoft.com/office/officeart/2008/layout/VerticalCurvedList"/>
    <dgm:cxn modelId="{D00D1FF6-79C9-594D-9F97-E2A0AE1B4FE3}" type="presParOf" srcId="{F070D27D-F66F-F146-B02C-3D1572B09B94}" destId="{71A67E3B-7E7B-3943-AE95-07631A1938B0}" srcOrd="0" destOrd="0" presId="urn:microsoft.com/office/officeart/2008/layout/VerticalCurvedList"/>
    <dgm:cxn modelId="{7BE60940-FF1B-6344-B375-A1676C6F1DB6}" type="presParOf" srcId="{E989A38D-7AD6-CC49-90A9-8DDBB265630B}" destId="{9A8FE93F-429B-544C-AF2C-0A7F60597EF6}" srcOrd="7" destOrd="0" presId="urn:microsoft.com/office/officeart/2008/layout/VerticalCurvedList"/>
    <dgm:cxn modelId="{C196D8D4-F649-3744-A1E9-4E2F662A169A}" type="presParOf" srcId="{E989A38D-7AD6-CC49-90A9-8DDBB265630B}" destId="{9DE38A12-200B-1D44-8C56-D635E1927D57}" srcOrd="8" destOrd="0" presId="urn:microsoft.com/office/officeart/2008/layout/VerticalCurvedList"/>
    <dgm:cxn modelId="{D0E46C9E-7DF4-6D42-B95F-08CD8E28D73A}" type="presParOf" srcId="{9DE38A12-200B-1D44-8C56-D635E1927D57}" destId="{1434545C-BC3B-864F-8071-B90BF3E20FF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68455-1EB2-4C4C-96B1-185EDB0ED02B}">
      <dsp:nvSpPr>
        <dsp:cNvPr id="0" name=""/>
        <dsp:cNvSpPr/>
      </dsp:nvSpPr>
      <dsp:spPr>
        <a:xfrm>
          <a:off x="857711" y="145122"/>
          <a:ext cx="495175" cy="495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B54C925-EB28-4B55-A1A9-50639C49C11C}">
      <dsp:nvSpPr>
        <dsp:cNvPr id="0" name=""/>
        <dsp:cNvSpPr/>
      </dsp:nvSpPr>
      <dsp:spPr>
        <a:xfrm>
          <a:off x="555103"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33 Standing Committees </a:t>
          </a:r>
          <a:endParaRPr lang="en-US" sz="1100" kern="1200" dirty="0">
            <a:solidFill>
              <a:schemeClr val="bg1"/>
            </a:solidFill>
            <a:latin typeface="Oxygen" panose="02000503000000000000" pitchFamily="2" charset="0"/>
          </a:endParaRPr>
        </a:p>
      </dsp:txBody>
      <dsp:txXfrm>
        <a:off x="555103" y="817776"/>
        <a:ext cx="1100390" cy="440156"/>
      </dsp:txXfrm>
    </dsp:sp>
    <dsp:sp modelId="{8A2BED3D-CF1C-408A-B634-0F7A57D9F7FB}">
      <dsp:nvSpPr>
        <dsp:cNvPr id="0" name=""/>
        <dsp:cNvSpPr/>
      </dsp:nvSpPr>
      <dsp:spPr>
        <a:xfrm>
          <a:off x="2150670" y="145122"/>
          <a:ext cx="495175" cy="495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56E6FD-A6D5-4E03-A0E6-50836AF7D45B}">
      <dsp:nvSpPr>
        <dsp:cNvPr id="0" name=""/>
        <dsp:cNvSpPr/>
      </dsp:nvSpPr>
      <dsp:spPr>
        <a:xfrm>
          <a:off x="1848062"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130+ Standards and </a:t>
          </a:r>
          <a:br>
            <a:rPr lang="en-US" sz="1100" b="1" kern="1200" dirty="0">
              <a:solidFill>
                <a:schemeClr val="bg1"/>
              </a:solidFill>
              <a:latin typeface="Oxygen" panose="02000503000000000000" pitchFamily="2" charset="0"/>
            </a:rPr>
          </a:br>
          <a:r>
            <a:rPr lang="en-US" sz="1100" b="1" kern="1200" dirty="0">
              <a:solidFill>
                <a:schemeClr val="bg1"/>
              </a:solidFill>
              <a:latin typeface="Oxygen" panose="02000503000000000000" pitchFamily="2" charset="0"/>
            </a:rPr>
            <a:t>Guidelines Committees</a:t>
          </a:r>
          <a:endParaRPr lang="en-US" sz="1100" kern="1200" dirty="0">
            <a:solidFill>
              <a:schemeClr val="bg1"/>
            </a:solidFill>
            <a:latin typeface="Oxygen" panose="02000503000000000000" pitchFamily="2" charset="0"/>
          </a:endParaRPr>
        </a:p>
      </dsp:txBody>
      <dsp:txXfrm>
        <a:off x="1848062" y="817776"/>
        <a:ext cx="1100390" cy="440156"/>
      </dsp:txXfrm>
    </dsp:sp>
    <dsp:sp modelId="{96C9E679-683C-4AE2-A2FB-30F8A356B49E}">
      <dsp:nvSpPr>
        <dsp:cNvPr id="0" name=""/>
        <dsp:cNvSpPr/>
      </dsp:nvSpPr>
      <dsp:spPr>
        <a:xfrm>
          <a:off x="857711" y="1533030"/>
          <a:ext cx="495175" cy="495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CF4229-6372-47FE-ADA1-694CD385FE81}">
      <dsp:nvSpPr>
        <dsp:cNvPr id="0" name=""/>
        <dsp:cNvSpPr/>
      </dsp:nvSpPr>
      <dsp:spPr>
        <a:xfrm>
          <a:off x="555103"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100+ Technical Committees</a:t>
          </a:r>
          <a:endParaRPr lang="en-US" sz="1100" kern="1200" dirty="0">
            <a:solidFill>
              <a:schemeClr val="bg1"/>
            </a:solidFill>
            <a:latin typeface="Oxygen" panose="02000503000000000000" pitchFamily="2" charset="0"/>
          </a:endParaRPr>
        </a:p>
      </dsp:txBody>
      <dsp:txXfrm>
        <a:off x="555103" y="2205684"/>
        <a:ext cx="1100390" cy="440156"/>
      </dsp:txXfrm>
    </dsp:sp>
    <dsp:sp modelId="{1AA36AB6-36FE-445D-805D-E449794EB638}">
      <dsp:nvSpPr>
        <dsp:cNvPr id="0" name=""/>
        <dsp:cNvSpPr/>
      </dsp:nvSpPr>
      <dsp:spPr>
        <a:xfrm>
          <a:off x="2150670" y="1533030"/>
          <a:ext cx="495175" cy="495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A532A36-EDA8-47A5-B5CF-63AA7D5935FB}">
      <dsp:nvSpPr>
        <dsp:cNvPr id="0" name=""/>
        <dsp:cNvSpPr/>
      </dsp:nvSpPr>
      <dsp:spPr>
        <a:xfrm>
          <a:off x="1848062"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300+ Publications</a:t>
          </a:r>
          <a:endParaRPr lang="en-US" sz="1100" kern="1200" dirty="0">
            <a:solidFill>
              <a:schemeClr val="bg1"/>
            </a:solidFill>
            <a:latin typeface="Oxygen" panose="02000503000000000000" pitchFamily="2" charset="0"/>
          </a:endParaRPr>
        </a:p>
      </dsp:txBody>
      <dsp:txXfrm>
        <a:off x="1848062" y="2205684"/>
        <a:ext cx="1100390" cy="440156"/>
      </dsp:txXfrm>
    </dsp:sp>
    <dsp:sp modelId="{429A3FDA-FC80-4823-BB32-C3A2D19E51AD}">
      <dsp:nvSpPr>
        <dsp:cNvPr id="0" name=""/>
        <dsp:cNvSpPr/>
      </dsp:nvSpPr>
      <dsp:spPr>
        <a:xfrm>
          <a:off x="857711" y="2920938"/>
          <a:ext cx="495175" cy="4951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AC6402D-C702-46F4-ABA3-54FBB2BB61C8}">
      <dsp:nvSpPr>
        <dsp:cNvPr id="0" name=""/>
        <dsp:cNvSpPr/>
      </dsp:nvSpPr>
      <dsp:spPr>
        <a:xfrm>
          <a:off x="555103"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7 Certification Programs</a:t>
          </a:r>
          <a:endParaRPr lang="en-US" sz="1100" kern="1200" dirty="0">
            <a:solidFill>
              <a:schemeClr val="bg1"/>
            </a:solidFill>
            <a:latin typeface="Oxygen" panose="02000503000000000000" pitchFamily="2" charset="0"/>
          </a:endParaRPr>
        </a:p>
      </dsp:txBody>
      <dsp:txXfrm>
        <a:off x="555103" y="3593592"/>
        <a:ext cx="1100390" cy="440156"/>
      </dsp:txXfrm>
    </dsp:sp>
    <dsp:sp modelId="{350942CA-F70A-40BC-A5C5-D059FB022011}">
      <dsp:nvSpPr>
        <dsp:cNvPr id="0" name=""/>
        <dsp:cNvSpPr/>
      </dsp:nvSpPr>
      <dsp:spPr>
        <a:xfrm>
          <a:off x="2150670" y="2920938"/>
          <a:ext cx="495175" cy="4951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93D666C-D999-4356-B8B7-79E11B1E4FC2}">
      <dsp:nvSpPr>
        <dsp:cNvPr id="0" name=""/>
        <dsp:cNvSpPr/>
      </dsp:nvSpPr>
      <dsp:spPr>
        <a:xfrm>
          <a:off x="1848062"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200+ Educational Courses</a:t>
          </a:r>
          <a:endParaRPr lang="en-US" sz="1100" kern="1200" dirty="0">
            <a:solidFill>
              <a:schemeClr val="bg1"/>
            </a:solidFill>
            <a:latin typeface="Oxygen" panose="02000503000000000000" pitchFamily="2" charset="0"/>
          </a:endParaRPr>
        </a:p>
      </dsp:txBody>
      <dsp:txXfrm>
        <a:off x="1848062" y="3593592"/>
        <a:ext cx="1100390" cy="440156"/>
      </dsp:txXfrm>
    </dsp:sp>
    <dsp:sp modelId="{5092368E-9236-4D89-92E0-6715BE1185D9}">
      <dsp:nvSpPr>
        <dsp:cNvPr id="0" name=""/>
        <dsp:cNvSpPr/>
      </dsp:nvSpPr>
      <dsp:spPr>
        <a:xfrm>
          <a:off x="857711" y="4308846"/>
          <a:ext cx="495175" cy="4951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A72BD1D-6384-448B-85FB-E5659904DD5A}">
      <dsp:nvSpPr>
        <dsp:cNvPr id="0" name=""/>
        <dsp:cNvSpPr/>
      </dsp:nvSpPr>
      <dsp:spPr>
        <a:xfrm>
          <a:off x="555103"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Research</a:t>
          </a:r>
          <a:endParaRPr lang="en-US" sz="1100" kern="1200" dirty="0">
            <a:solidFill>
              <a:schemeClr val="bg1"/>
            </a:solidFill>
            <a:latin typeface="Oxygen" panose="02000503000000000000" pitchFamily="2" charset="0"/>
          </a:endParaRPr>
        </a:p>
      </dsp:txBody>
      <dsp:txXfrm>
        <a:off x="555103" y="4981500"/>
        <a:ext cx="1100390" cy="440156"/>
      </dsp:txXfrm>
    </dsp:sp>
    <dsp:sp modelId="{48565C3F-8C5F-4136-BB78-757E82347802}">
      <dsp:nvSpPr>
        <dsp:cNvPr id="0" name=""/>
        <dsp:cNvSpPr/>
      </dsp:nvSpPr>
      <dsp:spPr>
        <a:xfrm>
          <a:off x="2150670" y="4308846"/>
          <a:ext cx="495175" cy="4951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80ACF93-1D72-45C1-B57A-D42FA0CEF4C0}">
      <dsp:nvSpPr>
        <dsp:cNvPr id="0" name=""/>
        <dsp:cNvSpPr/>
      </dsp:nvSpPr>
      <dsp:spPr>
        <a:xfrm>
          <a:off x="1848062"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Scholarships</a:t>
          </a:r>
          <a:endParaRPr lang="en-US" sz="1100" kern="1200" dirty="0">
            <a:solidFill>
              <a:schemeClr val="bg1"/>
            </a:solidFill>
            <a:latin typeface="Oxygen" panose="02000503000000000000" pitchFamily="2" charset="0"/>
          </a:endParaRPr>
        </a:p>
      </dsp:txBody>
      <dsp:txXfrm>
        <a:off x="1848062" y="4981500"/>
        <a:ext cx="1100390" cy="440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88237-2615-4568-8FA7-8EAFB7BA38CA}">
      <dsp:nvSpPr>
        <dsp:cNvPr id="0" name=""/>
        <dsp:cNvSpPr/>
      </dsp:nvSpPr>
      <dsp:spPr>
        <a:xfrm>
          <a:off x="2736959" y="3911372"/>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2C4B86-9765-4132-A5EA-D75AA68860B3}">
      <dsp:nvSpPr>
        <dsp:cNvPr id="0" name=""/>
        <dsp:cNvSpPr/>
      </dsp:nvSpPr>
      <dsp:spPr>
        <a:xfrm>
          <a:off x="2464542" y="4042511"/>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EE946-E9C0-4095-8555-AD3DDBBE5FE3}">
      <dsp:nvSpPr>
        <dsp:cNvPr id="0" name=""/>
        <dsp:cNvSpPr/>
      </dsp:nvSpPr>
      <dsp:spPr>
        <a:xfrm>
          <a:off x="2179118" y="4146095"/>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CA588C-12AD-4E28-818D-5EB5CF83D55F}">
      <dsp:nvSpPr>
        <dsp:cNvPr id="0" name=""/>
        <dsp:cNvSpPr/>
      </dsp:nvSpPr>
      <dsp:spPr>
        <a:xfrm>
          <a:off x="4044851" y="2393321"/>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07BE4-15A2-4398-93E3-8A6CCD970BE2}">
      <dsp:nvSpPr>
        <dsp:cNvPr id="0" name=""/>
        <dsp:cNvSpPr/>
      </dsp:nvSpPr>
      <dsp:spPr>
        <a:xfrm>
          <a:off x="3935017" y="2660192"/>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79F8F-26FC-499C-8438-F6B51F967CB9}">
      <dsp:nvSpPr>
        <dsp:cNvPr id="0" name=""/>
        <dsp:cNvSpPr/>
      </dsp:nvSpPr>
      <dsp:spPr>
        <a:xfrm>
          <a:off x="3856977" y="384391"/>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35963E-FB95-42DF-9B28-BC80D5BB3995}">
      <dsp:nvSpPr>
        <dsp:cNvPr id="0" name=""/>
        <dsp:cNvSpPr/>
      </dsp:nvSpPr>
      <dsp:spPr>
        <a:xfrm>
          <a:off x="4057857" y="256824"/>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54F661-9926-43AE-9AFA-374948FEFB03}">
      <dsp:nvSpPr>
        <dsp:cNvPr id="0" name=""/>
        <dsp:cNvSpPr/>
      </dsp:nvSpPr>
      <dsp:spPr>
        <a:xfrm>
          <a:off x="4258738" y="129256"/>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75974F-7652-4916-B3E3-CFA87FA45564}">
      <dsp:nvSpPr>
        <dsp:cNvPr id="0" name=""/>
        <dsp:cNvSpPr/>
      </dsp:nvSpPr>
      <dsp:spPr>
        <a:xfrm>
          <a:off x="4459619" y="256824"/>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91E52-49DF-4B6E-9B90-8BFDA36D61ED}">
      <dsp:nvSpPr>
        <dsp:cNvPr id="0" name=""/>
        <dsp:cNvSpPr/>
      </dsp:nvSpPr>
      <dsp:spPr>
        <a:xfrm>
          <a:off x="4660499" y="384391"/>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48A12-0B2E-4AD0-8E7D-9D86EE84DD03}">
      <dsp:nvSpPr>
        <dsp:cNvPr id="0" name=""/>
        <dsp:cNvSpPr/>
      </dsp:nvSpPr>
      <dsp:spPr>
        <a:xfrm>
          <a:off x="4258738" y="398168"/>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1ADFA-C544-4159-9DE8-72C906FB45CD}">
      <dsp:nvSpPr>
        <dsp:cNvPr id="0" name=""/>
        <dsp:cNvSpPr/>
      </dsp:nvSpPr>
      <dsp:spPr>
        <a:xfrm>
          <a:off x="4258738" y="667590"/>
          <a:ext cx="144518" cy="1445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D21CC-50DA-4946-ADE3-8601D1D3256C}">
      <dsp:nvSpPr>
        <dsp:cNvPr id="0" name=""/>
        <dsp:cNvSpPr/>
      </dsp:nvSpPr>
      <dsp:spPr>
        <a:xfrm>
          <a:off x="1474590" y="4453589"/>
          <a:ext cx="3117262" cy="83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821"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Most members are assigned to a Chapter</a:t>
          </a:r>
        </a:p>
      </dsp:txBody>
      <dsp:txXfrm>
        <a:off x="1515391" y="4494390"/>
        <a:ext cx="3035660" cy="754218"/>
      </dsp:txXfrm>
    </dsp:sp>
    <dsp:sp modelId="{D208D912-3BDE-49ED-97A9-4BA621818BBD}">
      <dsp:nvSpPr>
        <dsp:cNvPr id="0" name=""/>
        <dsp:cNvSpPr/>
      </dsp:nvSpPr>
      <dsp:spPr>
        <a:xfrm>
          <a:off x="610370" y="3634096"/>
          <a:ext cx="1445184" cy="1445082"/>
        </a:xfrm>
        <a:prstGeom prst="ellipse">
          <a:avLst/>
        </a:prstGeom>
        <a:blipFill>
          <a:blip xmlns:r="http://schemas.openxmlformats.org/officeDocument/2006/relationships" r:embed="rId1"/>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4EC12D-90A3-45D7-80FE-F0B28BD314D1}">
      <dsp:nvSpPr>
        <dsp:cNvPr id="0" name=""/>
        <dsp:cNvSpPr/>
      </dsp:nvSpPr>
      <dsp:spPr>
        <a:xfrm>
          <a:off x="3479784" y="3368246"/>
          <a:ext cx="3117262" cy="83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821"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Each Chapter is assigned to a Region</a:t>
          </a:r>
          <a:endParaRPr lang="en-US" sz="1500" kern="1200" dirty="0"/>
        </a:p>
      </dsp:txBody>
      <dsp:txXfrm>
        <a:off x="3520585" y="3409047"/>
        <a:ext cx="3035660" cy="754218"/>
      </dsp:txXfrm>
    </dsp:sp>
    <dsp:sp modelId="{70B69375-381D-416E-863B-A95B9F12EEED}">
      <dsp:nvSpPr>
        <dsp:cNvPr id="0" name=""/>
        <dsp:cNvSpPr/>
      </dsp:nvSpPr>
      <dsp:spPr>
        <a:xfrm>
          <a:off x="2615563" y="2548754"/>
          <a:ext cx="1445184" cy="1445082"/>
        </a:xfrm>
        <a:prstGeom prst="ellipse">
          <a:avLst/>
        </a:prstGeom>
        <a:blipFill>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552BA2-F480-495E-BBFC-06B7A12E59AA}">
      <dsp:nvSpPr>
        <dsp:cNvPr id="0" name=""/>
        <dsp:cNvSpPr/>
      </dsp:nvSpPr>
      <dsp:spPr>
        <a:xfrm>
          <a:off x="4400366" y="1722118"/>
          <a:ext cx="3117262" cy="83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821"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Each Region is represented on Members Council and Society’s Board </a:t>
          </a:r>
        </a:p>
      </dsp:txBody>
      <dsp:txXfrm>
        <a:off x="4441167" y="1762919"/>
        <a:ext cx="3035660" cy="754218"/>
      </dsp:txXfrm>
    </dsp:sp>
    <dsp:sp modelId="{EED33269-FA99-487E-8C79-AE6E8C3BA3B1}">
      <dsp:nvSpPr>
        <dsp:cNvPr id="0" name=""/>
        <dsp:cNvSpPr/>
      </dsp:nvSpPr>
      <dsp:spPr>
        <a:xfrm>
          <a:off x="3536146" y="902625"/>
          <a:ext cx="1445184" cy="144508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E941E-86AC-9B45-8BC8-B083279233BE}">
      <dsp:nvSpPr>
        <dsp:cNvPr id="0" name=""/>
        <dsp:cNvSpPr/>
      </dsp:nvSpPr>
      <dsp:spPr>
        <a:xfrm>
          <a:off x="1082085" y="2070"/>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Chapter Technology Transfer Committee (CTTC)</a:t>
          </a:r>
        </a:p>
        <a:p>
          <a:pPr marL="57150" lvl="1" indent="-57150" algn="l" defTabSz="444500">
            <a:lnSpc>
              <a:spcPct val="90000"/>
            </a:lnSpc>
            <a:spcBef>
              <a:spcPct val="0"/>
            </a:spcBef>
            <a:spcAft>
              <a:spcPct val="15000"/>
            </a:spcAft>
            <a:buChar char="•"/>
          </a:pPr>
          <a:r>
            <a:rPr lang="en-US" sz="1000" kern="1200" dirty="0"/>
            <a:t>Develops chapter programs, coordinates research and technical awards</a:t>
          </a:r>
        </a:p>
      </dsp:txBody>
      <dsp:txXfrm>
        <a:off x="1082085" y="2070"/>
        <a:ext cx="1973573" cy="1184144"/>
      </dsp:txXfrm>
    </dsp:sp>
    <dsp:sp modelId="{6ABE1181-DC2D-E24E-952A-B1E8BDFB9258}">
      <dsp:nvSpPr>
        <dsp:cNvPr id="0" name=""/>
        <dsp:cNvSpPr/>
      </dsp:nvSpPr>
      <dsp:spPr>
        <a:xfrm>
          <a:off x="3253016" y="2070"/>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Government Affairs Committee (GA)</a:t>
          </a:r>
        </a:p>
        <a:p>
          <a:pPr marL="57150" lvl="1" indent="-57150" algn="l" defTabSz="444500">
            <a:lnSpc>
              <a:spcPct val="90000"/>
            </a:lnSpc>
            <a:spcBef>
              <a:spcPct val="0"/>
            </a:spcBef>
            <a:spcAft>
              <a:spcPct val="15000"/>
            </a:spcAft>
            <a:buChar char="•"/>
          </a:pPr>
          <a:r>
            <a:rPr lang="en-US" sz="1000" kern="1200" dirty="0"/>
            <a:t>Advocates to local governments and organizations  </a:t>
          </a:r>
        </a:p>
      </dsp:txBody>
      <dsp:txXfrm>
        <a:off x="3253016" y="2070"/>
        <a:ext cx="1973573" cy="1184144"/>
      </dsp:txXfrm>
    </dsp:sp>
    <dsp:sp modelId="{3C7E02EB-03A6-E04F-864B-66C4C49A79E8}">
      <dsp:nvSpPr>
        <dsp:cNvPr id="0" name=""/>
        <dsp:cNvSpPr/>
      </dsp:nvSpPr>
      <dsp:spPr>
        <a:xfrm>
          <a:off x="5423947" y="2070"/>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Research Promotion (RP) </a:t>
          </a:r>
        </a:p>
        <a:p>
          <a:pPr marL="57150" lvl="1" indent="-57150" algn="l" defTabSz="444500">
            <a:lnSpc>
              <a:spcPct val="90000"/>
            </a:lnSpc>
            <a:spcBef>
              <a:spcPct val="0"/>
            </a:spcBef>
            <a:spcAft>
              <a:spcPct val="15000"/>
            </a:spcAft>
            <a:buChar char="•"/>
          </a:pPr>
          <a:r>
            <a:rPr lang="en-US" sz="1000" kern="1200" dirty="0"/>
            <a:t>Solicits funds for ASHRAE Research, Education, Scholarships, YEA</a:t>
          </a:r>
        </a:p>
        <a:p>
          <a:pPr marL="57150" lvl="1" indent="-57150" algn="l" defTabSz="444500">
            <a:lnSpc>
              <a:spcPct val="90000"/>
            </a:lnSpc>
            <a:spcBef>
              <a:spcPct val="0"/>
            </a:spcBef>
            <a:spcAft>
              <a:spcPct val="15000"/>
            </a:spcAft>
            <a:buChar char="•"/>
          </a:pPr>
          <a:r>
            <a:rPr lang="en-US" sz="1000" kern="1200"/>
            <a:t>Informs members of research</a:t>
          </a:r>
        </a:p>
      </dsp:txBody>
      <dsp:txXfrm>
        <a:off x="5423947" y="2070"/>
        <a:ext cx="1973573" cy="1184144"/>
      </dsp:txXfrm>
    </dsp:sp>
    <dsp:sp modelId="{A73F969E-4040-B24D-BCC7-1433D0410164}">
      <dsp:nvSpPr>
        <dsp:cNvPr id="0" name=""/>
        <dsp:cNvSpPr/>
      </dsp:nvSpPr>
      <dsp:spPr>
        <a:xfrm>
          <a:off x="5411593" y="2745270"/>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Communications (</a:t>
          </a:r>
          <a:r>
            <a:rPr lang="en-US" sz="1300" i="1" kern="1200"/>
            <a:t>formerly Electronic Communications</a:t>
          </a:r>
          <a:r>
            <a:rPr lang="en-US" sz="1300" kern="1200"/>
            <a:t>)</a:t>
          </a:r>
        </a:p>
        <a:p>
          <a:pPr marL="57150" lvl="1" indent="-57150" algn="l" defTabSz="444500">
            <a:lnSpc>
              <a:spcPct val="90000"/>
            </a:lnSpc>
            <a:spcBef>
              <a:spcPct val="0"/>
            </a:spcBef>
            <a:spcAft>
              <a:spcPct val="15000"/>
            </a:spcAft>
            <a:buChar char="•"/>
          </a:pPr>
          <a:r>
            <a:rPr lang="en-US" sz="1000" kern="1200" dirty="0"/>
            <a:t>Handles website, meeting registration, communications</a:t>
          </a:r>
        </a:p>
      </dsp:txBody>
      <dsp:txXfrm>
        <a:off x="5411593" y="2745270"/>
        <a:ext cx="1973573" cy="1184144"/>
      </dsp:txXfrm>
    </dsp:sp>
    <dsp:sp modelId="{A53CD72D-7C17-0A4E-B5C3-77A396EEB60B}">
      <dsp:nvSpPr>
        <dsp:cNvPr id="0" name=""/>
        <dsp:cNvSpPr/>
      </dsp:nvSpPr>
      <dsp:spPr>
        <a:xfrm>
          <a:off x="1082085" y="1383571"/>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Membership Promotion (MP) </a:t>
          </a:r>
        </a:p>
        <a:p>
          <a:pPr marL="57150" lvl="1" indent="-57150" algn="l" defTabSz="444500">
            <a:lnSpc>
              <a:spcPct val="90000"/>
            </a:lnSpc>
            <a:spcBef>
              <a:spcPct val="0"/>
            </a:spcBef>
            <a:spcAft>
              <a:spcPct val="15000"/>
            </a:spcAft>
            <a:buChar char="•"/>
          </a:pPr>
          <a:r>
            <a:rPr lang="en-US" sz="1000" kern="1200"/>
            <a:t>Tracks, serves, and encourages active membership</a:t>
          </a:r>
        </a:p>
      </dsp:txBody>
      <dsp:txXfrm>
        <a:off x="1082085" y="1383571"/>
        <a:ext cx="1973573" cy="1184144"/>
      </dsp:txXfrm>
    </dsp:sp>
    <dsp:sp modelId="{6C691622-7A75-D846-98E8-0AE30EB6DC03}">
      <dsp:nvSpPr>
        <dsp:cNvPr id="0" name=""/>
        <dsp:cNvSpPr/>
      </dsp:nvSpPr>
      <dsp:spPr>
        <a:xfrm>
          <a:off x="3253016" y="1383571"/>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Student Activities Committee (SA)</a:t>
          </a:r>
        </a:p>
        <a:p>
          <a:pPr marL="57150" lvl="1" indent="-57150" algn="l" defTabSz="444500">
            <a:lnSpc>
              <a:spcPct val="90000"/>
            </a:lnSpc>
            <a:spcBef>
              <a:spcPct val="0"/>
            </a:spcBef>
            <a:spcAft>
              <a:spcPct val="15000"/>
            </a:spcAft>
            <a:buChar char="•"/>
          </a:pPr>
          <a:r>
            <a:rPr lang="en-US" sz="1000" kern="1200" dirty="0"/>
            <a:t>Involves local schools: K-12, post-high; scholarships</a:t>
          </a:r>
        </a:p>
      </dsp:txBody>
      <dsp:txXfrm>
        <a:off x="3253016" y="1383571"/>
        <a:ext cx="1973573" cy="1184144"/>
      </dsp:txXfrm>
    </dsp:sp>
    <dsp:sp modelId="{CB41999A-DDAC-C14F-8344-807DCE09D892}">
      <dsp:nvSpPr>
        <dsp:cNvPr id="0" name=""/>
        <dsp:cNvSpPr/>
      </dsp:nvSpPr>
      <dsp:spPr>
        <a:xfrm>
          <a:off x="5423947" y="1383571"/>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Young Engineers in ASHRAE (YEA)</a:t>
          </a:r>
        </a:p>
        <a:p>
          <a:pPr marL="57150" lvl="1" indent="-57150" algn="l" defTabSz="444500">
            <a:lnSpc>
              <a:spcPct val="90000"/>
            </a:lnSpc>
            <a:spcBef>
              <a:spcPct val="0"/>
            </a:spcBef>
            <a:spcAft>
              <a:spcPct val="15000"/>
            </a:spcAft>
            <a:buChar char="•"/>
          </a:pPr>
          <a:r>
            <a:rPr lang="en-US" sz="1000" kern="1200"/>
            <a:t>Promotes activities for members &lt; 35 years of age</a:t>
          </a:r>
        </a:p>
      </dsp:txBody>
      <dsp:txXfrm>
        <a:off x="5423947" y="1383571"/>
        <a:ext cx="1973573" cy="1184144"/>
      </dsp:txXfrm>
    </dsp:sp>
    <dsp:sp modelId="{49275ACC-821C-3C46-A40C-DC7226C0CD67}">
      <dsp:nvSpPr>
        <dsp:cNvPr id="0" name=""/>
        <dsp:cNvSpPr/>
      </dsp:nvSpPr>
      <dsp:spPr>
        <a:xfrm>
          <a:off x="7603187" y="0"/>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History</a:t>
          </a:r>
        </a:p>
        <a:p>
          <a:pPr marL="57150" lvl="1" indent="-57150" algn="l" defTabSz="444500">
            <a:lnSpc>
              <a:spcPct val="90000"/>
            </a:lnSpc>
            <a:spcBef>
              <a:spcPct val="0"/>
            </a:spcBef>
            <a:spcAft>
              <a:spcPct val="15000"/>
            </a:spcAft>
            <a:buChar char="•"/>
          </a:pPr>
          <a:r>
            <a:rPr lang="en-US" sz="1000" kern="1200" dirty="0"/>
            <a:t>Submits yearly history for Chapters Regional Conference (CRC)</a:t>
          </a:r>
        </a:p>
      </dsp:txBody>
      <dsp:txXfrm>
        <a:off x="7603187" y="0"/>
        <a:ext cx="1973573" cy="1184144"/>
      </dsp:txXfrm>
    </dsp:sp>
    <dsp:sp modelId="{145B95D3-6A98-5B47-A4E2-7837725BF0CD}">
      <dsp:nvSpPr>
        <dsp:cNvPr id="0" name=""/>
        <dsp:cNvSpPr/>
      </dsp:nvSpPr>
      <dsp:spPr>
        <a:xfrm>
          <a:off x="1057139" y="2765073"/>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Honors and Awards (H&amp;A) </a:t>
          </a:r>
        </a:p>
        <a:p>
          <a:pPr marL="57150" lvl="1" indent="-57150" algn="l" defTabSz="444500">
            <a:lnSpc>
              <a:spcPct val="90000"/>
            </a:lnSpc>
            <a:spcBef>
              <a:spcPct val="0"/>
            </a:spcBef>
            <a:spcAft>
              <a:spcPct val="15000"/>
            </a:spcAft>
            <a:buChar char="•"/>
          </a:pPr>
          <a:r>
            <a:rPr lang="en-US" sz="1000" kern="1200"/>
            <a:t>Tracks Chapter Activities </a:t>
          </a:r>
        </a:p>
        <a:p>
          <a:pPr marL="57150" lvl="1" indent="-57150" algn="l" defTabSz="444500">
            <a:lnSpc>
              <a:spcPct val="90000"/>
            </a:lnSpc>
            <a:spcBef>
              <a:spcPct val="0"/>
            </a:spcBef>
            <a:spcAft>
              <a:spcPct val="15000"/>
            </a:spcAft>
            <a:buChar char="•"/>
          </a:pPr>
          <a:r>
            <a:rPr lang="en-US" sz="1000" kern="1200" dirty="0"/>
            <a:t>Nominates Chapter Members for Awards</a:t>
          </a:r>
        </a:p>
      </dsp:txBody>
      <dsp:txXfrm>
        <a:off x="1057139" y="2765073"/>
        <a:ext cx="1973573" cy="1184144"/>
      </dsp:txXfrm>
    </dsp:sp>
    <dsp:sp modelId="{71939B7B-587B-CE47-BE8B-BEBB1442471D}">
      <dsp:nvSpPr>
        <dsp:cNvPr id="0" name=""/>
        <dsp:cNvSpPr/>
      </dsp:nvSpPr>
      <dsp:spPr>
        <a:xfrm>
          <a:off x="3253016" y="2765073"/>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Newsletter</a:t>
          </a:r>
        </a:p>
        <a:p>
          <a:pPr marL="57150" lvl="1" indent="-57150" algn="l" defTabSz="444500">
            <a:lnSpc>
              <a:spcPct val="90000"/>
            </a:lnSpc>
            <a:spcBef>
              <a:spcPct val="0"/>
            </a:spcBef>
            <a:spcAft>
              <a:spcPct val="15000"/>
            </a:spcAft>
            <a:buChar char="•"/>
          </a:pPr>
          <a:r>
            <a:rPr lang="en-US" sz="1000" kern="1200"/>
            <a:t>Informs members of activities, chapter news</a:t>
          </a:r>
        </a:p>
      </dsp:txBody>
      <dsp:txXfrm>
        <a:off x="3253016" y="2765073"/>
        <a:ext cx="1973573" cy="1184144"/>
      </dsp:txXfrm>
    </dsp:sp>
    <dsp:sp modelId="{F0885E00-30B7-E94C-A1D1-3454258A737D}">
      <dsp:nvSpPr>
        <dsp:cNvPr id="0" name=""/>
        <dsp:cNvSpPr/>
      </dsp:nvSpPr>
      <dsp:spPr>
        <a:xfrm>
          <a:off x="7618502" y="2748448"/>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Diversity in ASHRAE / Women in ASHRAE</a:t>
          </a:r>
        </a:p>
        <a:p>
          <a:pPr marL="57150" lvl="1" indent="-57150" algn="l" defTabSz="444500">
            <a:lnSpc>
              <a:spcPct val="90000"/>
            </a:lnSpc>
            <a:spcBef>
              <a:spcPct val="0"/>
            </a:spcBef>
            <a:spcAft>
              <a:spcPct val="15000"/>
            </a:spcAft>
            <a:buChar char="•"/>
          </a:pPr>
          <a:r>
            <a:rPr lang="en-US" sz="1000" kern="1200"/>
            <a:t>Promotes diversity and inclusion within the chapter</a:t>
          </a:r>
        </a:p>
      </dsp:txBody>
      <dsp:txXfrm>
        <a:off x="7618502" y="2748448"/>
        <a:ext cx="1973573" cy="1184144"/>
      </dsp:txXfrm>
    </dsp:sp>
    <dsp:sp modelId="{D442F365-8951-48DB-82DD-CC4E88449EBB}">
      <dsp:nvSpPr>
        <dsp:cNvPr id="0" name=""/>
        <dsp:cNvSpPr/>
      </dsp:nvSpPr>
      <dsp:spPr>
        <a:xfrm>
          <a:off x="7603187" y="1403568"/>
          <a:ext cx="1973573" cy="11841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Nominating</a:t>
          </a:r>
        </a:p>
        <a:p>
          <a:pPr marL="57150" lvl="1" indent="-57150" algn="l" defTabSz="444500">
            <a:lnSpc>
              <a:spcPct val="90000"/>
            </a:lnSpc>
            <a:spcBef>
              <a:spcPct val="0"/>
            </a:spcBef>
            <a:spcAft>
              <a:spcPct val="15000"/>
            </a:spcAft>
            <a:buChar char="•"/>
          </a:pPr>
          <a:r>
            <a:rPr lang="en-US" sz="1000" kern="1200" dirty="0"/>
            <a:t>Identifies future chapter leaders</a:t>
          </a:r>
        </a:p>
      </dsp:txBody>
      <dsp:txXfrm>
        <a:off x="7603187" y="1403568"/>
        <a:ext cx="1973573" cy="1184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D254A-7CDA-8C4D-8A84-703101928829}">
      <dsp:nvSpPr>
        <dsp:cNvPr id="0" name=""/>
        <dsp:cNvSpPr/>
      </dsp:nvSpPr>
      <dsp:spPr>
        <a:xfrm>
          <a:off x="-4466815" y="-685021"/>
          <a:ext cx="5321331" cy="5321331"/>
        </a:xfrm>
        <a:prstGeom prst="blockArc">
          <a:avLst>
            <a:gd name="adj1" fmla="val 18900000"/>
            <a:gd name="adj2" fmla="val 2700000"/>
            <a:gd name="adj3" fmla="val 406"/>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9288E1-F3F1-CC46-81EA-7241EB5536DF}">
      <dsp:nvSpPr>
        <dsp:cNvPr id="0" name=""/>
        <dsp:cNvSpPr/>
      </dsp:nvSpPr>
      <dsp:spPr>
        <a:xfrm>
          <a:off x="447616" y="303775"/>
          <a:ext cx="10149514" cy="60786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Principles and Policies</a:t>
          </a:r>
        </a:p>
      </dsp:txBody>
      <dsp:txXfrm>
        <a:off x="447616" y="303775"/>
        <a:ext cx="10149514" cy="607866"/>
      </dsp:txXfrm>
    </dsp:sp>
    <dsp:sp modelId="{F0639140-7FD4-B547-8FBD-09FC5790F588}">
      <dsp:nvSpPr>
        <dsp:cNvPr id="0" name=""/>
        <dsp:cNvSpPr/>
      </dsp:nvSpPr>
      <dsp:spPr>
        <a:xfrm>
          <a:off x="67700" y="227791"/>
          <a:ext cx="759832" cy="75983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AA94C2-D8BB-C346-9D5D-549496849275}">
      <dsp:nvSpPr>
        <dsp:cNvPr id="0" name=""/>
        <dsp:cNvSpPr/>
      </dsp:nvSpPr>
      <dsp:spPr>
        <a:xfrm>
          <a:off x="796120" y="1215732"/>
          <a:ext cx="9801011" cy="60786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t>Standing Rules</a:t>
          </a:r>
          <a:endParaRPr lang="en-US" sz="3100" kern="1200" dirty="0"/>
        </a:p>
      </dsp:txBody>
      <dsp:txXfrm>
        <a:off x="796120" y="1215732"/>
        <a:ext cx="9801011" cy="607866"/>
      </dsp:txXfrm>
    </dsp:sp>
    <dsp:sp modelId="{62065290-BFBB-E148-97A2-BE428EF8E3CF}">
      <dsp:nvSpPr>
        <dsp:cNvPr id="0" name=""/>
        <dsp:cNvSpPr/>
      </dsp:nvSpPr>
      <dsp:spPr>
        <a:xfrm>
          <a:off x="416204" y="1139749"/>
          <a:ext cx="759832" cy="75983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404DD2-9069-2F44-9394-D81B8A60587D}">
      <dsp:nvSpPr>
        <dsp:cNvPr id="0" name=""/>
        <dsp:cNvSpPr/>
      </dsp:nvSpPr>
      <dsp:spPr>
        <a:xfrm>
          <a:off x="796120" y="2127689"/>
          <a:ext cx="9801011" cy="60786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t>Manuals and Procedures</a:t>
          </a:r>
          <a:endParaRPr lang="en-US" sz="3100" kern="1200" dirty="0"/>
        </a:p>
      </dsp:txBody>
      <dsp:txXfrm>
        <a:off x="796120" y="2127689"/>
        <a:ext cx="9801011" cy="607866"/>
      </dsp:txXfrm>
    </dsp:sp>
    <dsp:sp modelId="{71A67E3B-7E7B-3943-AE95-07631A1938B0}">
      <dsp:nvSpPr>
        <dsp:cNvPr id="0" name=""/>
        <dsp:cNvSpPr/>
      </dsp:nvSpPr>
      <dsp:spPr>
        <a:xfrm>
          <a:off x="416204" y="2051706"/>
          <a:ext cx="759832" cy="75983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8FE93F-429B-544C-AF2C-0A7F60597EF6}">
      <dsp:nvSpPr>
        <dsp:cNvPr id="0" name=""/>
        <dsp:cNvSpPr/>
      </dsp:nvSpPr>
      <dsp:spPr>
        <a:xfrm>
          <a:off x="447616" y="3039646"/>
          <a:ext cx="10149514" cy="60786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Operation and Administration</a:t>
          </a:r>
        </a:p>
      </dsp:txBody>
      <dsp:txXfrm>
        <a:off x="447616" y="3039646"/>
        <a:ext cx="10149514" cy="607866"/>
      </dsp:txXfrm>
    </dsp:sp>
    <dsp:sp modelId="{1434545C-BC3B-864F-8071-B90BF3E20FFF}">
      <dsp:nvSpPr>
        <dsp:cNvPr id="0" name=""/>
        <dsp:cNvSpPr/>
      </dsp:nvSpPr>
      <dsp:spPr>
        <a:xfrm>
          <a:off x="67700" y="2963663"/>
          <a:ext cx="759832" cy="75983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2T23:57:49.279"/>
    </inkml:context>
    <inkml:brush xml:id="br0">
      <inkml:brushProperty name="width" value="0.035" units="cm"/>
      <inkml:brushProperty name="height" value="0.035" units="cm"/>
      <inkml:brushProperty name="color" value="#E71224"/>
    </inkml:brush>
  </inkml:definitions>
  <inkml:trace contextRef="#ctx0" brushRef="#br0">15 19 24012,'-14'14'0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2T23:58:48.510"/>
    </inkml:context>
    <inkml:brush xml:id="br0">
      <inkml:brushProperty name="width" value="0.035" units="cm"/>
      <inkml:brushProperty name="height" value="0.035" units="cm"/>
      <inkml:brushProperty name="color" value="#E71224"/>
    </inkml:brush>
  </inkml:definitions>
  <inkml:trace contextRef="#ctx0" brushRef="#br0">569 3207 24575,'0'-9'0,"0"1"0,1-1 0,0 0 0,0 0 0,5-15 0,-4 19 0,0 0 0,1 1 0,-1 0 0,1-1 0,-1 1 0,1 0 0,1 0 0,-1 1 0,0-1 0,1 1 0,7-6 0,-3 3 0,0 0 0,0 0 0,-1-1 0,1 0 0,11-16 0,-16 18 0,-1 0 0,1 0 0,-1-1 0,0 1 0,0-1 0,-1 0 0,1 1 0,-1-1 0,-1 0 0,1 0 0,-1-10 0,-1 4 0,0 1 0,-1-1 0,0 1 0,-8-22 0,-4-29 0,0 11 0,11 43 0,1 0 0,-1 0 0,1-1 0,1 1 0,-2-13 0,3-9 0,2-124 0,-1 146 0,1 0 0,0-1 0,0 1 0,1 0 0,0 0 0,1 1 0,-1-1 0,2 1 0,-1 0 0,10-12 0,-11 16 0,0 0 0,0 0 0,0 1 0,0-1 0,0 1 0,1 0 0,-1 0 0,1 0 0,0 0 0,-1 1 0,1-1 0,0 1 0,0 0 0,0 0 0,0 1 0,6-1 0,10-1 0,0 2 0,22 2 0,-9-1 0,-29 0 0,0-1 0,-1 0 0,1 0 0,0 0 0,0-1 0,0 1 0,0-1 0,-1 0 0,1 0 0,0 0 0,-1-1 0,1 1 0,-1-1 0,1 0 0,-1 0 0,0 0 0,1-1 0,-1 1 0,-1-1 0,1 1 0,0-1 0,-1 0 0,1 0 0,-1 0 0,0-1 0,0 1 0,0 0 0,0-1 0,-1 1 0,1-1 0,-1 0 0,0 1 0,0-1 0,0 0 0,-1 0 0,1-4 0,0-73 0,-1 58 0,0 0 0,1 0 0,5-24 0,11-29 0,-8 46 0,-2-1 0,-1-1 0,-2 1 0,-1-1 0,-1-47 0,-4 70 0,-1-1 0,1 1 0,-2-1 0,1 1 0,-1 0 0,-1 0 0,1 1 0,-2-1 0,-5-7 0,3 5 0,1-1 0,0 1 0,1-1 0,-5-15 0,-20-111 0,9 33 0,18 81 0,1 1 0,1-1 0,1 0 0,3-39 0,0 0 0,0 21 0,1 1 0,16-73 0,-11 54 0,-7 44 0,1 0 0,1 0 0,7-26 0,-2 23 0,20-37 0,-7 17 0,-15 23 0,0 0 0,-1 0 0,-1-1 0,0 0 0,1-28 0,8-30 0,-10 58 0,-1 0 0,1-30 0,-2 29 0,0 0 0,5-26 0,-5 39 0,0 0 0,0 0 0,-1 1 0,1-1 0,-1 0 0,0 0 0,-1 0 0,1 0 0,-1 0 0,0 0 0,-1 0 0,1 0 0,-3-4 0,-2-4 0,-1 1 0,0 0 0,-12-14 0,11 15 0,1 2 0,2-1 0,-1 1 0,1-1 0,1 1 0,0-1 0,-5-17 0,8 23 0,0 0 0,0-1 0,0 1 0,1 0 0,0-1 0,0 1 0,0-1 0,0 1 0,0 0 0,1-1 0,0 1 0,0 0 0,0 0 0,1-1 0,-1 1 0,1 0 0,0 0 0,0 0 0,3-3 0,-3 5 0,0 0 0,0 1 0,0-1 0,0 1 0,0 0 0,0 0 0,1-1 0,-1 1 0,0 1 0,1-1 0,-1 0 0,1 1 0,-1-1 0,1 1 0,-1 0 0,1-1 0,3 2 0,51 4 0,-42-3 0,306 48 0,-299-48 0,0-2 0,1 0 0,28-4 0,6-1 0,738 22 0,-388-10 0,-274-8 0,52-13 0,-35 25 0,-104-7 0,-22 0 0,44 12 0,-45-9 0,43 5 0,-57-11 0,0 0 0,1 1 0,-1 0 0,0 1 0,0 0 0,0 0 0,0 1 0,14 8 0,-19-9 0,-1-1 0,1 1 0,-1 0 0,0 0 0,1 0 0,-1 1 0,-1-1 0,1 1 0,0-1 0,-1 1 0,0 0 0,0 0 0,0 0 0,0 0 0,-1 0 0,1 1 0,-1-1 0,0 0 0,0 1 0,0 7 0,-1 6 0,0-3 0,1-1 0,0 1 0,1-1 0,1 1 0,7 23 0,-5-25 0,-1 1 0,0-1 0,0 1 0,-2 0 0,1 0 0,-2 0 0,0 15 0,-2 395 0,2-415 0,0 1 0,0-1 0,1 1 0,0-1 0,0 0 0,1 0 0,0 0 0,9 16 0,-10-19 0,1-1 0,1 0 0,-1 1 0,1-2 0,0 1 0,0 0 0,0-1 0,1 1 0,0-1 0,-1-1 0,1 1 0,1 0 0,-1-1 0,8 3 0,-5-3 0,0-1 0,0 0 0,1 0 0,-1-1 0,0 0 0,0-1 0,1 0 0,-1 0 0,0 0 0,9-3 0,8-2 0,-1-1 0,23-11 0,6 0 0,-34 13 0,-1 2 0,1 0 0,0 1 0,0 1 0,37 4 0,-49-2 0,1-1 0,-1 2 0,0-1 0,0 1 0,11 5 0,9 4 0,-24-11 0,1 0 0,-1 0 0,0 0 0,0 1 0,0-1 0,0 1 0,0 0 0,0-1 0,-1 1 0,1 1 0,-1-1 0,1 0 0,-1 1 0,0-1 0,0 1 0,0-1 0,0 1 0,0 0 0,0 0 0,-1 0 0,0 0 0,1 0 0,-1 0 0,0 1 0,-1-1 0,1 0 0,0 1 0,-1-1 0,0 0 0,0 7 0,-1 17 0,0-21 0,1 0 0,-1 0 0,2 1 0,-1-1 0,0 0 0,4 12 0,-3-16 0,0-1 0,0 1 0,0-1 0,0 0 0,0 0 0,0 0 0,1 0 0,-1 0 0,0 0 0,1 0 0,-1 0 0,1 0 0,-1 0 0,1-1 0,-1 1 0,1-1 0,0 1 0,-1-1 0,1 1 0,-1-1 0,1 0 0,2 0 0,43 1 0,-36-1 0,146-6 0,-157 6 0,1 0 0,-1 0 0,1 0 0,-1 0 0,1 0 0,-1 0 0,1 1 0,-1-1 0,1 0 0,-1 0 0,1 0 0,-1 1 0,1-1 0,-1 0 0,1 0 0,-1 1 0,1-1 0,-1 0 0,1 1 0,-1-1 0,0 0 0,1 1 0,-1-1 0,0 1 0,1-1 0,-1 1 0,0-1 0,0 1 0,1-1 0,-1 1 0,0-1 0,0 1 0,0-1 0,0 1 0,0-1 0,0 1 0,0-1 0,0 1 0,0 0 0,0-1 0,0 1 0,0-1 0,0 1 0,0 0 0,-13 32 0,4-9 0,8-22 0,1 0 0,0 1 0,-1-1 0,1 0 0,0 0 0,0 1 0,1-1 0,-1 0 0,0 1 0,1-1 0,-1 0 0,1 0 0,0 0 0,0 1 0,0-1 0,0 0 0,0 0 0,0 0 0,1 0 0,-1-1 0,1 1 0,-1 0 0,1-1 0,0 1 0,-1-1 0,1 1 0,0-1 0,0 0 0,0 1 0,0-1 0,0 0 0,0-1 0,3 2 0,7 1 0,0-1 0,0-1 0,0 1 0,0-2 0,17-1 0,26 3 0,69 13 0,-117-12 0,1 0 0,-1 0 0,0 0 0,0 1 0,0 0 0,-1 1 0,1-1 0,6 8 0,-6-7 0,0 1 0,0-1 0,0 0 0,1-1 0,-1 0 0,15 6 0,-1-4 0,0-2 0,26 3 0,-46-7 0,0 0 0,1 0 0,-1 0 0,1 0 0,-1 1 0,1-1 0,-1 0 0,0 1 0,1 0 0,-1-1 0,0 1 0,0-1 0,1 1 0,-1 0 0,0 0 0,0 0 0,0 0 0,0 0 0,0 0 0,0 0 0,0 0 0,0 0 0,0 1 0,-1-1 0,1 0 0,0 0 0,-1 1 0,1-1 0,-1 0 0,0 1 0,1-1 0,-1 1 0,0-1 0,0 0 0,0 1 0,0-1 0,0 1 0,0-1 0,0 1 0,-1 1 0,-1 8 0,-1 0 0,0 0 0,-1 0 0,-7 14 0,-2 8 0,9-7 0,0 0 0,2 1 0,2-1 0,3 39 0,-1 5 0,12 68 0,-12-49 0,-5 90 0,3-175 0,0 0 0,0 0 0,-1 0 0,0 0 0,0 0 0,0 0 0,0 0 0,-1-1 0,1 1 0,-1 0 0,-3 5 0,3-8 0,1 0 0,-1 0 0,1 0 0,-1 0 0,1 0 0,-1 0 0,0 0 0,1-1 0,-1 1 0,0 0 0,0-1 0,1 0 0,-1 1 0,0-1 0,0 0 0,0 0 0,0 0 0,1 0 0,-1 0 0,0-1 0,0 1 0,0 0 0,1-1 0,-1 1 0,0-1 0,-1-1 0,-4 0 0,1-1 0,-1 1 0,0 0 0,0 1 0,0 0 0,0 0 0,0 0 0,0 1 0,0 0 0,0 0 0,0 1 0,0 0 0,0 0 0,0 1 0,0 0 0,1 0 0,-1 0 0,0 1 0,-10 6 0,7-3 0,5-3 0,0 0 0,0 0 0,1 0 0,-1 1 0,-5 5 0,8-7 0,1 0 0,-1 1 0,1-1 0,0 1 0,-1-1 0,1 1 0,1-1 0,-1 1 0,0 0 0,0-1 0,1 1 0,0 0 0,-1 0 0,1 3 0,-6 68 0,-1 22 0,6 9 0,3 86 0,1-170 0,-2-16 0,0-1 0,0 0 0,-1 1 0,0-1 0,0 0 0,0 1 0,-1 5 0,1-9 0,-1 0 0,1 1 0,-1-1 0,0 0 0,0 1 0,1-1 0,-1 0 0,0 0 0,0 0 0,0 0 0,0 0 0,0 0 0,0 0 0,-1 0 0,1 0 0,0 0 0,0-1 0,-1 1 0,1 0 0,0-1 0,-1 1 0,1-1 0,-1 0 0,1 1 0,0-1 0,-4 0 0,-12 2 0,0-1 0,0-1 0,-26-3 0,29 1 0,1 1 0,0 0 0,-1 1 0,1 1 0,-1 0 0,1 1 0,-13 3 0,25-5 0,0 1 0,0-1 0,0 0 0,0 1 0,0-1 0,0 1 0,0-1 0,0 1 0,0-1 0,0 1 0,0 0 0,0-1 0,0 1 0,1 0 0,-1 0 0,0 0 0,0-1 0,1 1 0,-1 0 0,1 0 0,-1 0 0,1 0 0,-1 0 0,1 0 0,0 0 0,-1 0 0,1 1 0,0-1 0,0 0 0,0 0 0,0 0 0,0 0 0,0 0 0,0 0 0,0 2 0,2 4 0,0-1 0,1 0 0,0 1 0,-1-1 0,6 6 0,7 22 0,-12 2 0,-1 0 0,-4 54 0,0-13 0,1-49 0,-1 0 0,-6 32 0,4-21 0,1 0 0,5 68 0,0-26 0,-2 285 0,-1-349 0,-1 1 0,-1-1 0,-7 26 0,-3 16 0,10-45 0,-1 0 0,-9 26 0,8-29 0,1 1 0,0-1 0,1 1 0,-2 21 0,-3 20 0,1 16 0,-7 72 0,13-126 0,-1 1 0,0-1 0,-1-1 0,0 1 0,-9 22 0,-3 12 0,7-1 0,7-37 0,0 0 0,-1-1 0,-1 1 0,-5 15 0,4-11 0,1 0 0,0 0 0,1 0 0,0 1 0,1-1 0,1 1 0,3 26 0,-1 11 0,-2-44 0,0 0 0,0-1 0,0 1 0,1 0 0,1-1 0,-1 1 0,1-1 0,1 1 0,0-1 0,0 0 0,0 0 0,1 0 0,6 9 0,-3-6 0,6 7 0,17 36 0,-27-48 0,0 0 0,-1 1 0,0-1 0,0 1 0,-1-1 0,0 1 0,0 0 0,0 0 0,-1-1 0,0 9 0,-1-14 0,2 0 0,-1 0 0,0 0 0,0 0 0,0 0 0,0 0 0,1 0 0,-1 0 0,0 0 0,1 0 0,-1 0 0,1-1 0,-1 1 0,1 0 0,-1 0 0,1 0 0,0-1 0,-1 1 0,1 0 0,0-1 0,0 1 0,-1 0 0,1-1 0,0 1 0,0-1 0,0 1 0,0-1 0,0 0 0,0 1 0,0-1 0,0 0 0,0 0 0,0 0 0,0 1 0,0-1 0,0 0 0,1-1 0,47 0 0,-34 0 0,10 2 0,36 5 0,-2 0 0,321 34 0,-380-40 0,31 2 0,1-1 0,-1-1 0,47-7 0,35-1 0,-43 7 0,77 3 0,-146-2 0,0 0 0,0 0 0,0 0 0,0 0 0,-1 0 0,1 1 0,0-1 0,0 0 0,0 1 0,0-1 0,-1 0 0,1 1 0,0-1 0,-1 1 0,1-1 0,0 1 0,-1-1 0,1 1 0,0 0 0,-1-1 0,1 1 0,-1 0 0,1 0 0,-1-1 0,1 2 0,-1 1 0,1-1 0,-1 0 0,1 0 0,-1 1 0,0-1 0,0 0 0,0 0 0,0 1 0,-1 3 0,-2 6 0,-1 0 0,-9 22 0,10-27 0,-2 5 0,0 0 0,1 1 0,1 0 0,0 0 0,0 0 0,2 1 0,-1-1 0,2 17 0,2 18 0,12 65 0,-4-45 0,-5-3 0,-5 104 0,-2-65 0,-13 117 0,17-136 0,-4 89 0,-12-90 0,13-76 0,-1 1 0,-1-2 0,1 1 0,-1 0 0,-7 12 0,6-13 0,1 0 0,0 1 0,0-1 0,1 1 0,0-1 0,0 1 0,-1 8 0,4 77 0,0-59 0,-2 36 0,1-69 0,0 0 0,0 0 0,0-1 0,0 1 0,0 0 0,0 0 0,0-1 0,0 1 0,-1 0 0,1 0 0,0-1 0,0 1 0,-1 0 0,1-1 0,0 1 0,-1 0 0,1-1 0,-1 1 0,1 0 0,0-1 0,-1 1 0,0-1 0,1 1 0,-1-1 0,1 1 0,-1-1 0,0 0 0,1 1 0,-1-1 0,0 0 0,1 1 0,-1-1 0,0 0 0,1 0 0,-1 1 0,0-1 0,0 0 0,1 0 0,-1 0 0,0 0 0,0 0 0,1 0 0,-1 0 0,0-1 0,0 1 0,1 0 0,-1 0 0,-1-1 0,-5-2 0,0 0 0,0-1 0,1 0 0,-9-6 0,-4-3 0,5 9 0,-1 0 0,1 1 0,-1 0 0,0 2 0,0-1 0,1 2 0,-1 0 0,-23 3 0,-4-1 0,-990 0 0,570-3 0,245 16 0,90-6 0,100-6 0,-53 2 0,-90-6 0,56-1 0,-114 9 0,-9 0 0,87 7 0,-124-2 0,-60-8 0,177-6 0,0 3 0,-168-3 0,161-12 0,126 11 0,-192-7 0,223 10 0,-67 0 0,-94-11 0,-57-33 0,200 42 0,0 0 0,-40 4 0,35-1 0,-35-2 0,63 0 0,1 1 0,-1-1 0,1 1 0,-1-1 0,1 0 0,-1 0 0,1 1 0,0-1 0,-1 0 0,1 0 0,0 0 0,0 0 0,0-1 0,-1 1 0,1 0 0,0 0 0,1-1 0,-1 1 0,0-1 0,0 1 0,1-1 0,-1 1 0,0-1 0,1 1 0,0-1 0,-1 1 0,1-1 0,0 0 0,0-2 0,-1-9 0,0 1 0,2-24 0,0 23 0,0-14 0,-1 10 0,0-1 0,2 1 0,0 0 0,0-1 0,2 2 0,6-20 0,-6 23 0,-1-1 0,0 0 0,-1 0 0,1-26 0,0-2 0,18-95 0,-18 101 0,7-96 0,-9 95 0,12-66 0,-7 67 0,2-70 0,4-149 0,-12 251 0,3-312 0,-5 171 0,1 125 0,-1 1 0,-1 0 0,-6-22 0,-5-29 0,-5-38 0,12 77 0,1 0 0,2 1 0,-1-39 0,4-13 0,0 39 0,1 0 0,2 0 0,10-54 0,-12 92 0,1 1 0,0 0 0,1-1 0,-1 1 0,1 0 0,0 0 0,0 0 0,0 0 0,0 0 0,6-7 0,-6 9 0,0 1 0,1-1 0,-1 1 0,0-1 0,1 1 0,-1 0 0,1 0 0,-1 0 0,1 0 0,0 0 0,-1 1 0,1-1 0,0 1 0,0 0 0,-1 0 0,1 0 0,0 0 0,4 1 0,20 2 0,0 3 0,0 0 0,-1 1 0,45 19 0,-9-3 0,-60-21 0,1-1 0,-1-1 0,1 1 0,-1 0 0,1 0 0,0-1 0,-1 0 0,1 1 0,0-1 0,-1 0 0,1 0 0,0-1 0,-1 1 0,1 0 0,0-1 0,-1 0 0,1 1 0,-1-1 0,1 0 0,-1 0 0,1-1 0,-1 1 0,0 0 0,0-1 0,0 0 0,1 1 0,-1-1 0,-1 0 0,1 0 0,3-4 0,-2 1 0,0-1 0,-1 0 0,1 1 0,-1-1 0,0 0 0,-1-1 0,0 1 0,0 0 0,0 0 0,0-1 0,-1-11 0,-1-5 0,2-1 0,0 1 0,2 0 0,1 0 0,0 0 0,2 0 0,0 1 0,2 0 0,0 0 0,2 1 0,23-39 0,-25 48 0,0-1 0,0 0 0,-1 0 0,-1-1 0,0 1 0,6-27 0,-10 33 0,-1 1 0,0 0 0,0 0 0,-1 0 0,1-1 0,-1 1 0,-1 0 0,1-1 0,-1 1 0,0 0 0,-1 0 0,1 0 0,-1 0 0,-1 0 0,1 0 0,-1 0 0,0 1 0,-7-11 0,-13-15 0,13 17 0,0 1 0,-1 0 0,-18-17 0,-11-12 0,33 33 0,-1 0 0,-1 0 0,-16-14 0,19 19 0,1 0 0,0-1 0,0 1 0,0-1 0,0-1 0,1 1 0,0-1 0,0 1 0,1-1 0,-1 0 0,-2-7 0,2 0 0,0 1 0,1-1 0,0 1 0,-1-26 0,3 32 0,0 0 0,-1 0 0,1 0 0,-1 0 0,0 0 0,-1 1 0,0-1 0,1 1 0,-2 0 0,1 0 0,-1 0 0,1 0 0,-9-7 0,-9-14 0,15 17 0,1 0 0,-1 0 0,1-1 0,1 1 0,0-1 0,0 0 0,-2-12 0,5 18 0,0 0 0,0 0 0,0-1 0,1 1 0,0 0 0,0-1 0,0 1 0,0 0 0,1-1 0,0 1 0,0 0 0,0 0 0,0 0 0,0 0 0,1 0 0,0 0 0,0 0 0,0 0 0,5-6 0,20-25 0,-23 28 0,1 1 0,0-1 0,0 1 0,0 0 0,1 0 0,0 0 0,0 1 0,0 0 0,1 0 0,13-7 0,23-9-3,-27 13-337,1 0-1,-1 2 1,20-6-1,-24 9-6485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8A47E-BE18-41FB-A210-B915BF0972BE}"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CD0B2-87F3-4AC9-9EDC-2E14563965E6}" type="slidenum">
              <a:rPr lang="en-US" smtClean="0"/>
              <a:t>‹#›</a:t>
            </a:fld>
            <a:endParaRPr lang="en-US"/>
          </a:p>
        </p:txBody>
      </p:sp>
    </p:spTree>
    <p:extLst>
      <p:ext uri="{BB962C8B-B14F-4D97-AF65-F5344CB8AC3E}">
        <p14:creationId xmlns:p14="http://schemas.microsoft.com/office/powerpoint/2010/main" val="123368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shrae.org/professional-development/tech-hour-videos/ashrae-tech-hou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785F1-197B-FBB8-423E-1BC0B5347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DEDA0-F4A8-5E36-0983-6AA178F88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35DBB-1262-038C-B00D-A0B12B39F247}"/>
              </a:ext>
            </a:extLst>
          </p:cNvPr>
          <p:cNvSpPr>
            <a:spLocks noGrp="1"/>
          </p:cNvSpPr>
          <p:nvPr>
            <p:ph type="body" idx="1"/>
          </p:nvPr>
        </p:nvSpPr>
        <p:spPr/>
        <p:txBody>
          <a:bodyPr/>
          <a:lstStyle/>
          <a:p>
            <a:r>
              <a:rPr lang="en-US" dirty="0"/>
              <a:t>Why volunteer?</a:t>
            </a:r>
          </a:p>
        </p:txBody>
      </p:sp>
      <p:sp>
        <p:nvSpPr>
          <p:cNvPr id="4" name="Slide Number Placeholder 3">
            <a:extLst>
              <a:ext uri="{FF2B5EF4-FFF2-40B4-BE49-F238E27FC236}">
                <a16:creationId xmlns:a16="http://schemas.microsoft.com/office/drawing/2014/main" id="{2BB87C73-60AA-ED03-1B01-8680AB3C49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577F-FC9F-4230-BF0E-C4280F165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87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49494C"/>
                </a:solidFill>
                <a:effectLst/>
                <a:highlight>
                  <a:srgbClr val="FFFFFF"/>
                </a:highlight>
                <a:latin typeface="akzidenz-grotesk"/>
              </a:rPr>
              <a:t>A primary focus of the Young Engineers in ASHRAE committee is to attract and develop members for future membership and leadership in ASHRAE and the HVAC&amp;R industry. This is done through an exciting range of events and programming such as: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Leadership Weekends – which provides an opportunity for young engineers to learn more about the Society, develop soft skills and network with other professionals.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Leadership U – where YEA members shadow ASHRAE officers during the ASHRAE Winter and Annual Conferences. </a:t>
            </a:r>
            <a:r>
              <a:rPr lang="en-US" b="0" i="0" dirty="0" err="1">
                <a:solidFill>
                  <a:srgbClr val="49494C"/>
                </a:solidFill>
                <a:effectLst/>
                <a:highlight>
                  <a:srgbClr val="FFFFFF"/>
                </a:highlight>
                <a:latin typeface="akzidenz-grotesk"/>
              </a:rPr>
              <a:t>LeaDRS</a:t>
            </a:r>
            <a:r>
              <a:rPr lang="en-US" b="0" i="0" dirty="0">
                <a:solidFill>
                  <a:srgbClr val="49494C"/>
                </a:solidFill>
                <a:effectLst/>
                <a:highlight>
                  <a:srgbClr val="FFFFFF"/>
                </a:highlight>
                <a:latin typeface="akzidenz-grotesk"/>
              </a:rPr>
              <a:t> is an ASHRAE regional program similar to the Leadership U.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Decarbonization Challenge – was created to align with ASHRAE’s focus on decarbonization. It is a year-long </a:t>
            </a:r>
            <a:r>
              <a:rPr lang="en-US" b="0" i="0" dirty="0">
                <a:solidFill>
                  <a:srgbClr val="49494C"/>
                </a:solidFill>
                <a:effectLst/>
                <a:highlight>
                  <a:srgbClr val="FFFFFF"/>
                </a:highlight>
                <a:latin typeface="akzidenz-grotesk"/>
              </a:rPr>
              <a:t>competitive fund ($1,000-$10,000) program granted within local chapters to implement decarbonization projects.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HVAC Design Essentials Scholarships – offers YEA members free registration in ASHRAE’s HVAC Design training courses.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ASHRAE offers a wide variety of programs and resources for K-12 students and educators.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F17495-C3BC-47E6-BCE8-BCD6711B46E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9824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ASHRAE Winter &amp; Annual Conferences: </a:t>
            </a:r>
            <a:r>
              <a:rPr lang="en-US" sz="1200" b="0" i="0" kern="1200" dirty="0">
                <a:solidFill>
                  <a:schemeClr val="tx1"/>
                </a:solidFill>
                <a:effectLst/>
                <a:latin typeface="+mn-lt"/>
                <a:ea typeface="+mn-ea"/>
                <a:cs typeface="+mn-cs"/>
              </a:rPr>
              <a:t>These are the Society's two primary global conferences, attracting HVAC&amp;R professionals, researchers, manufacturers, and policymakers to discuss the latest industry trends and research </a:t>
            </a:r>
          </a:p>
          <a:p>
            <a:r>
              <a:rPr lang="en-US" sz="1200" b="1" i="0" kern="1200" dirty="0">
                <a:solidFill>
                  <a:schemeClr val="tx1"/>
                </a:solidFill>
                <a:effectLst/>
                <a:latin typeface="+mn-lt"/>
                <a:ea typeface="+mn-ea"/>
                <a:cs typeface="+mn-cs"/>
              </a:rPr>
              <a:t>Topical Conferences: </a:t>
            </a:r>
            <a:r>
              <a:rPr lang="en-US" sz="1200" b="0" i="0" kern="1200" dirty="0">
                <a:solidFill>
                  <a:schemeClr val="tx1"/>
                </a:solidFill>
                <a:effectLst/>
                <a:latin typeface="+mn-lt"/>
                <a:ea typeface="+mn-ea"/>
                <a:cs typeface="+mn-cs"/>
              </a:rPr>
              <a:t>These are specialized events focused on specific, current, and relevant themes within the HVAC&amp;R and building sciences industries, offering in-depth exploration of a particular subject unlike the broader Winter and Annual conferences </a:t>
            </a:r>
          </a:p>
          <a:p>
            <a:r>
              <a:rPr lang="en-US" sz="1200" b="1" i="0" kern="1200" dirty="0">
                <a:solidFill>
                  <a:schemeClr val="tx1"/>
                </a:solidFill>
                <a:effectLst/>
                <a:latin typeface="+mn-lt"/>
                <a:ea typeface="+mn-ea"/>
                <a:cs typeface="+mn-cs"/>
              </a:rPr>
              <a:t>Chapter Regional Conferences (CRCs): </a:t>
            </a:r>
            <a:r>
              <a:rPr lang="en-US" sz="1200" b="0" i="0" kern="1200" dirty="0">
                <a:solidFill>
                  <a:schemeClr val="tx1"/>
                </a:solidFill>
                <a:effectLst/>
                <a:latin typeface="+mn-lt"/>
                <a:ea typeface="+mn-ea"/>
                <a:cs typeface="+mn-cs"/>
              </a:rPr>
              <a:t>These are annual meetings hosted by ASHRAE's 16 global regions, providing members a regional platform to connect with peers and learn about recent industry developments at a local level </a:t>
            </a:r>
          </a:p>
          <a:p>
            <a:r>
              <a:rPr lang="en-US" sz="1200" b="1" i="0" kern="1200" dirty="0">
                <a:solidFill>
                  <a:schemeClr val="tx1"/>
                </a:solidFill>
                <a:effectLst/>
                <a:latin typeface="+mn-lt"/>
                <a:ea typeface="+mn-ea"/>
                <a:cs typeface="+mn-cs"/>
              </a:rPr>
              <a:t>ASHRAE Endorsed Conferences: </a:t>
            </a:r>
            <a:r>
              <a:rPr lang="en-US" sz="1200" b="0" i="0" kern="1200" dirty="0">
                <a:solidFill>
                  <a:schemeClr val="tx1"/>
                </a:solidFill>
                <a:effectLst/>
                <a:latin typeface="+mn-lt"/>
                <a:ea typeface="+mn-ea"/>
                <a:cs typeface="+mn-cs"/>
              </a:rPr>
              <a:t>These are events not directly organized by ASHRAE but officially recognized and supported by the Society, signifying their alignment with ASHRAE's mission and technical interests within the HVAC&amp;R field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8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30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ptos" panose="020B0004020202020204" pitchFamily="34" charset="0"/>
                <a:ea typeface="Aptos" panose="020B0004020202020204" pitchFamily="34" charset="0"/>
                <a:cs typeface="Aptos" panose="020B0004020202020204" pitchFamily="34" charset="0"/>
              </a:rPr>
              <a:t>The 2025 </a:t>
            </a:r>
            <a:r>
              <a:rPr lang="en-US" sz="1200" b="1" i="1" dirty="0">
                <a:effectLst/>
                <a:latin typeface="Aptos" panose="020B0004020202020204" pitchFamily="34" charset="0"/>
                <a:ea typeface="Aptos" panose="020B0004020202020204" pitchFamily="34" charset="0"/>
                <a:cs typeface="Aptos" panose="020B0004020202020204" pitchFamily="34" charset="0"/>
              </a:rPr>
              <a:t>ASHRAE Handbook—Fundamentals</a:t>
            </a:r>
            <a:r>
              <a:rPr lang="en-US" sz="1200" b="1" dirty="0">
                <a:effectLst/>
                <a:latin typeface="Aptos" panose="020B0004020202020204" pitchFamily="34" charset="0"/>
                <a:ea typeface="Aptos" panose="020B0004020202020204" pitchFamily="34" charset="0"/>
                <a:cs typeface="Aptos" panose="020B0004020202020204" pitchFamily="34" charset="0"/>
              </a:rPr>
              <a:t> </a:t>
            </a:r>
            <a:r>
              <a:rPr lang="en-US" sz="1200" dirty="0">
                <a:effectLst/>
                <a:latin typeface="Aptos" panose="020B0004020202020204" pitchFamily="34" charset="0"/>
                <a:ea typeface="Aptos" panose="020B0004020202020204" pitchFamily="34" charset="0"/>
                <a:cs typeface="Aptos" panose="020B0004020202020204" pitchFamily="34" charset="0"/>
              </a:rPr>
              <a:t>covers basic principles and data used in the HVAC&amp;R industry. Its more than 1,100 pages have been extensively updated and cover foundational concepts such as thermodynamics, </a:t>
            </a:r>
            <a:r>
              <a:rPr lang="en-US" sz="1200" dirty="0" err="1">
                <a:effectLst/>
                <a:latin typeface="Aptos" panose="020B0004020202020204" pitchFamily="34" charset="0"/>
                <a:ea typeface="Aptos" panose="020B0004020202020204" pitchFamily="34" charset="0"/>
                <a:cs typeface="Aptos" panose="020B0004020202020204" pitchFamily="34" charset="0"/>
              </a:rPr>
              <a:t>psychrometrics</a:t>
            </a:r>
            <a:r>
              <a:rPr lang="en-US" sz="1200" dirty="0">
                <a:effectLst/>
                <a:latin typeface="Aptos" panose="020B0004020202020204" pitchFamily="34" charset="0"/>
                <a:ea typeface="Aptos" panose="020B0004020202020204" pitchFamily="34" charset="0"/>
                <a:cs typeface="Aptos" panose="020B0004020202020204" pitchFamily="34" charset="0"/>
              </a:rPr>
              <a:t>, and heat transfer, and provide practical guidance on building envelopes, indoor environmental quality, load calculations, duct and piping system design, refrigerants, energy resources, sustainability, climate change, and more.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2332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90.1: Oregon EE Specialty Code based on 90.1</a:t>
            </a:r>
            <a:endParaRPr lang="en-US"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510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i="0" dirty="0">
                <a:solidFill>
                  <a:srgbClr val="49494C"/>
                </a:solidFill>
                <a:effectLst/>
                <a:highlight>
                  <a:srgbClr val="FFFFFF"/>
                </a:highlight>
                <a:latin typeface="akzidenz-grotesk"/>
              </a:rPr>
              <a:t>ASHRAE Technical Committees consist of people who have a recognized proficiency in a specific field of interest. </a:t>
            </a:r>
            <a:r>
              <a:rPr lang="en-US" dirty="0"/>
              <a:t>Participation in ASHRAE activities is an excellent way to advance your career – technically, personally, and from a business perspective. If you are involved in the HVAC&amp;R field, or a closely related field, ASHRAE is the go-to organization for professional advancement.</a:t>
            </a:r>
          </a:p>
          <a:p>
            <a:pPr eaLnBrk="1" hangingPunct="1">
              <a:spcBef>
                <a:spcPct val="0"/>
              </a:spcBef>
            </a:pPr>
            <a:endParaRPr lang="en-US" dirty="0"/>
          </a:p>
          <a:p>
            <a:pPr eaLnBrk="1" hangingPunct="1">
              <a:spcBef>
                <a:spcPct val="0"/>
              </a:spcBef>
            </a:pPr>
            <a:r>
              <a:rPr lang="en-US" dirty="0"/>
              <a:t>Help ASHRAE shape the industry, advance research, and disseminate critical information. </a:t>
            </a:r>
            <a:endParaRPr lang="en-US" b="0" i="0" dirty="0">
              <a:solidFill>
                <a:srgbClr val="49494C"/>
              </a:solidFill>
              <a:effectLst/>
              <a:highlight>
                <a:srgbClr val="FFFFFF"/>
              </a:highligh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335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ASHRAE Bookstore is your go-to resource for industry-leading publications on HVAC&amp;R, building design, energy efficiency and sustainability. Offering a wide range of technical standards, guidelines and educational materials, the bookstore supports professionals at every stage of their careers. Whether you're looking for the latest ASHRAE Standards, comprehensive handbooks or practical guides, the ASHRAE Bookstore has the tools you need to excel in the built environment industry.</a:t>
            </a:r>
          </a:p>
          <a:p>
            <a:endParaRPr lang="en-US" dirty="0"/>
          </a:p>
          <a:p>
            <a:r>
              <a:rPr lang="en-US" dirty="0"/>
              <a:t>Here are some of the latest titles.</a:t>
            </a:r>
          </a:p>
          <a:p>
            <a:endParaRPr lang="en-US" dirty="0">
              <a:cs typeface="Calibri"/>
            </a:endParaRPr>
          </a:p>
          <a:p>
            <a:r>
              <a:rPr lang="en-US" b="1" dirty="0">
                <a:cs typeface="Calibri"/>
              </a:rPr>
              <a:t>Lucy Goes Green</a:t>
            </a:r>
          </a:p>
          <a:p>
            <a:r>
              <a:rPr lang="en-US" dirty="0"/>
              <a:t>In the second ASHRAE children’s book, Lucy goes with her classmates on a field trip to a sustainable farm, where they learn about using solar panels and windmills and conserving water through rainwater collection.</a:t>
            </a:r>
            <a:r>
              <a:rPr lang="en-US" dirty="0">
                <a:cs typeface="Calibri"/>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High-Performance Buildings Simplified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Explore the intricacies of high-performance building design with the newly updated edition of High-Performance Buildings Simplified. Designed for both engineering students and early career professionals, this comprehensive book offers a clear, accessible approach to the fundamental principles of sustainable building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Handbook of Smoke Control Engineering, Second Edition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most exhaustive and complete treatment of smoke control and related topics in the United States. This handbook is essential for practicing engineers designing smoke control systems or conducting related analyses because it collects all of the necessary information into a single resource of smoke control knowledge.</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11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7550" y="1162050"/>
            <a:ext cx="5575300" cy="3136900"/>
          </a:xfrm>
          <a:ln/>
        </p:spPr>
      </p:sp>
      <p:sp>
        <p:nvSpPr>
          <p:cNvPr id="62467" name="Notes Placeholder 2"/>
          <p:cNvSpPr>
            <a:spLocks noGrp="1"/>
          </p:cNvSpPr>
          <p:nvPr>
            <p:ph type="body" idx="1"/>
          </p:nvPr>
        </p:nvSpPr>
        <p:spPr>
          <a:ln/>
        </p:spPr>
        <p:txBody>
          <a:bodyPr/>
          <a:lstStyle/>
          <a:p>
            <a:r>
              <a:rPr lang="en-US" dirty="0"/>
              <a:t>The ASHRAE Advanced Energy Design Guides (AEDGs) are a series of publications that provide practical recommendations for achieving significant energy savings in various types of buildings. Developed in collaboration with industry experts, these guides offer strategies that are both cost-effective and easy to implement, with the goal of helping design teams create buildings that use 50% or 30% less energy than typical buildings. The AEDGs cover a wide range of building types and climates, making them valuable resources for architects, engineers and other professionals committed to sustainable design and energy efficiency.</a:t>
            </a:r>
          </a:p>
          <a:p>
            <a:pPr eaLnBrk="1" hangingPunct="1">
              <a:spcBef>
                <a:spcPct val="0"/>
              </a:spcBef>
              <a:defRPr/>
            </a:pPr>
            <a:endParaRPr lang="en-US" dirty="0">
              <a:solidFill>
                <a:schemeClr val="tx2"/>
              </a:solidFill>
              <a:latin typeface="+mn-lt"/>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DC38B1C-548C-4D76-8EF0-900EF8A9CD9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8904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Professional Development programs provide industry-leading opportunities to enhance your career in HVAC&amp;R and building sciences. Offering a variety of resources—including eLearning courses, certifications and hands-on instructor-led training—ASHRAE helps professionals stay ahead of the curve in technological advancements and industry best practices. Whether you aim to sharpen your technical expertise, develop leadership skills, or stay current with the latest standards, ASHRAE's comprehensive professional development offerings are designed to empower you to achieve your career goals and make a meaningful impact on the built environment.</a:t>
            </a:r>
          </a:p>
          <a:p>
            <a:endParaRPr lang="en-US" i="1"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330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47890-9A3B-921E-DA65-D2A0B2F53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063AD-0FCE-4F42-4A68-83DD12F11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05262-58E7-8DE9-FD03-37D4B117B7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E11527-01C9-D475-ABBD-4DD5F6AB10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5843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00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Home </a:t>
            </a:r>
            <a:r>
              <a:rPr lang="en-US" sz="1200" b="0" i="0" kern="1200" dirty="0">
                <a:solidFill>
                  <a:schemeClr val="tx1"/>
                </a:solidFill>
                <a:effectLst/>
                <a:latin typeface="+mn-lt"/>
                <a:ea typeface="+mn-ea"/>
                <a:cs typeface="+mn-cs"/>
              </a:rPr>
              <a:t>section where you can view the latest alerts, current promotions, and set up your personalized My Shortcuts to access the information most important to you.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Events</a:t>
            </a:r>
            <a:r>
              <a:rPr lang="en-US" sz="1200" b="0" i="0" kern="1200" dirty="0">
                <a:solidFill>
                  <a:schemeClr val="tx1"/>
                </a:solidFill>
                <a:effectLst/>
                <a:latin typeface="+mn-lt"/>
                <a:ea typeface="+mn-ea"/>
                <a:cs typeface="+mn-cs"/>
              </a:rPr>
              <a:t> section where you can find information on ASHRAE Conferences, Chapters Regional Conferences, Topical Conferences, Events Calendars, and Virtual Conferences as well as access exclusive technical content from </a:t>
            </a:r>
            <a:r>
              <a:rPr lang="en-US" sz="1200" b="1" i="0" u="none" strike="noStrike" kern="1200" dirty="0">
                <a:solidFill>
                  <a:schemeClr val="tx1"/>
                </a:solidFill>
                <a:effectLst/>
                <a:latin typeface="+mn-lt"/>
                <a:ea typeface="+mn-ea"/>
                <a:cs typeface="+mn-cs"/>
                <a:hlinkClick r:id="rId3" tooltip="ASHRAE Tech Hour"/>
              </a:rPr>
              <a:t>ASHRAE Tech Hour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Connect </a:t>
            </a:r>
            <a:r>
              <a:rPr lang="en-US" sz="1200" b="0" i="0" kern="1200" dirty="0">
                <a:solidFill>
                  <a:schemeClr val="tx1"/>
                </a:solidFill>
                <a:effectLst/>
                <a:latin typeface="+mn-lt"/>
                <a:ea typeface="+mn-ea"/>
                <a:cs typeface="+mn-cs"/>
              </a:rPr>
              <a:t>section providing notifications and news pertinent to the Society and quick access to all of ASHRAE’s social media. Ability to direct message with fellow conference attendees.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Membership &amp; Support</a:t>
            </a:r>
            <a:r>
              <a:rPr lang="en-US" sz="1200" b="0" i="0" kern="1200" dirty="0">
                <a:solidFill>
                  <a:schemeClr val="tx1"/>
                </a:solidFill>
                <a:effectLst/>
                <a:latin typeface="+mn-lt"/>
                <a:ea typeface="+mn-ea"/>
                <a:cs typeface="+mn-cs"/>
              </a:rPr>
              <a:t> section offering leadership information, ASHRAE Chapter details, Distinguished Lecturers program resources, information on how to support the Society through donations or volunteering, and how to get in touch.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Resources</a:t>
            </a:r>
            <a:r>
              <a:rPr lang="en-US" sz="1200" b="0" i="0" kern="1200" dirty="0">
                <a:solidFill>
                  <a:schemeClr val="tx1"/>
                </a:solidFill>
                <a:effectLst/>
                <a:latin typeface="+mn-lt"/>
                <a:ea typeface="+mn-ea"/>
                <a:cs typeface="+mn-cs"/>
              </a:rPr>
              <a:t> section with access to ASHRAE volunteer resources, Standards and Guidelines information, continuing education courses as well as search features for industry jobs and materials to help you engage others with ASHRAE.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2148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mission is supported through donations that fund both development and research promotion efforts. Donations help technical research, education and professional development, scholarships and other efforts that drive innovation in HVAC&amp;R technologies and practices. By supporting these areas, donations enable ASHRAE to advance industry knowledge, improve practices, and promote sustainable and efficient HVAC&amp;R solutions.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15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11395-06F9-4F31-A2C8-535DB0ADBC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385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1AAD9-E23B-66F0-4B2E-F6D9C8837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9FCAE-54E1-0AD8-4BCB-F6FA48437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C607D-C3A9-9BC0-C961-1B4F35ADD1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D6FDEE-C4C1-B472-F771-D061DAA6C6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294F2-3F4A-45F8-BB22-C15858798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253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just saw, Rather than start from the top down, ASHRAE is organized from the bottom</a:t>
            </a:r>
            <a:r>
              <a:rPr lang="en-US" baseline="0" dirty="0"/>
              <a:t> up – starting with members, and the Chapters they belong to. </a:t>
            </a:r>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577F-FC9F-4230-BF0E-C4280F165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11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July 1, 2024. Formally Sub-Region 2 of RAL.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95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075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14F0-CA10-8604-99A0-42565B62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30FC8-D882-3E25-BAF0-FBB6EB909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6DD38-D695-54CD-7840-080118FCF50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1C6CEFD-C83F-0F6D-CCB5-36DB02CA69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CD0B2-87F3-4AC9-9EDC-2E14563965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362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233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meetings</a:t>
            </a:r>
          </a:p>
          <a:p>
            <a:r>
              <a:rPr lang="en-US" dirty="0"/>
              <a:t>Golf networking</a:t>
            </a:r>
          </a:p>
          <a:p>
            <a:r>
              <a:rPr lang="en-US" dirty="0"/>
              <a:t>Technical committees</a:t>
            </a:r>
          </a:p>
          <a:p>
            <a:endParaRPr lang="en-US" dirty="0"/>
          </a:p>
          <a:p>
            <a:endParaRPr lang="en-US" dirty="0"/>
          </a:p>
        </p:txBody>
      </p:sp>
      <p:sp>
        <p:nvSpPr>
          <p:cNvPr id="4" name="Slide Number Placeholder 3"/>
          <p:cNvSpPr>
            <a:spLocks noGrp="1"/>
          </p:cNvSpPr>
          <p:nvPr>
            <p:ph type="sldNum" sz="quarter" idx="5"/>
          </p:nvPr>
        </p:nvSpPr>
        <p:spPr/>
        <p:txBody>
          <a:bodyPr/>
          <a:lstStyle/>
          <a:p>
            <a:fld id="{0CACD0B2-87F3-4AC9-9EDC-2E14563965E6}" type="slidenum">
              <a:rPr lang="en-US" smtClean="0"/>
              <a:t>4</a:t>
            </a:fld>
            <a:endParaRPr lang="en-US"/>
          </a:p>
        </p:txBody>
      </p:sp>
    </p:spTree>
    <p:extLst>
      <p:ext uri="{BB962C8B-B14F-4D97-AF65-F5344CB8AC3E}">
        <p14:creationId xmlns:p14="http://schemas.microsoft.com/office/powerpoint/2010/main" val="1355651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ACD0B2-87F3-4AC9-9EDC-2E14563965E6}" type="slidenum">
              <a:rPr lang="en-US" smtClean="0"/>
              <a:t>39</a:t>
            </a:fld>
            <a:endParaRPr lang="en-US"/>
          </a:p>
        </p:txBody>
      </p:sp>
    </p:spTree>
    <p:extLst>
      <p:ext uri="{BB962C8B-B14F-4D97-AF65-F5344CB8AC3E}">
        <p14:creationId xmlns:p14="http://schemas.microsoft.com/office/powerpoint/2010/main" val="1132984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ACD0B2-87F3-4AC9-9EDC-2E14563965E6}" type="slidenum">
              <a:rPr lang="en-US" smtClean="0"/>
              <a:t>40</a:t>
            </a:fld>
            <a:endParaRPr lang="en-US"/>
          </a:p>
        </p:txBody>
      </p:sp>
    </p:spTree>
    <p:extLst>
      <p:ext uri="{BB962C8B-B14F-4D97-AF65-F5344CB8AC3E}">
        <p14:creationId xmlns:p14="http://schemas.microsoft.com/office/powerpoint/2010/main" val="4041787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97E73-BFD2-984A-17A1-F96F72D81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16AD3-22A3-ED29-A32F-DBC3B5275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22664-1ECF-055A-44BF-5ED702DE7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C8BABD-4BD5-7986-E357-82F532C8D6E8}"/>
              </a:ext>
            </a:extLst>
          </p:cNvPr>
          <p:cNvSpPr>
            <a:spLocks noGrp="1"/>
          </p:cNvSpPr>
          <p:nvPr>
            <p:ph type="sldNum" sz="quarter" idx="5"/>
          </p:nvPr>
        </p:nvSpPr>
        <p:spPr/>
        <p:txBody>
          <a:bodyPr/>
          <a:lstStyle/>
          <a:p>
            <a:fld id="{0CACD0B2-87F3-4AC9-9EDC-2E14563965E6}" type="slidenum">
              <a:rPr lang="en-US" smtClean="0"/>
              <a:t>41</a:t>
            </a:fld>
            <a:endParaRPr lang="en-US"/>
          </a:p>
        </p:txBody>
      </p:sp>
    </p:spTree>
    <p:extLst>
      <p:ext uri="{BB962C8B-B14F-4D97-AF65-F5344CB8AC3E}">
        <p14:creationId xmlns:p14="http://schemas.microsoft.com/office/powerpoint/2010/main" val="201608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42EB0-2C38-49AE-9CB1-5E67B95E51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351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088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C48D-3032-F04D-B4F4-C8464304A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F3680-D290-C8F2-8C59-6AAAD67DA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D4E21-EAC6-E772-CED5-8D52B2A74C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987D03-18F3-D367-DDD3-90AF373E52B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46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78705-522A-8C9F-13EF-07A9F7C90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13C9A-3FB7-9384-E38D-2A31F3323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52C4B-D055-F80C-4B3E-2410C3D6CB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FEF3C4-BDBA-AAF2-4B8F-568272EFB9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13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E327-A755-E45B-AC50-5E51FA76B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62080-7687-713F-FDD6-B9BCCA22E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E6343-A867-5094-3140-01457F239A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092BD3-F24E-B532-A095-E66DD59AA3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80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3D18F-5AE2-A4AA-F4A1-B05D9D552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3F52C-7D79-40F5-82F1-7DBB94B09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642E4-61AD-86D7-9BEC-44DBF62983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265BAA4-B1C1-781F-605E-94206D9142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42EB0-2C38-49AE-9CB1-5E67B95E51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147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EF54-5ECC-AC80-FEE4-05325B878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B14B1-5724-9F1F-72DF-9A02DCC12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6B23D-4DCE-735C-8937-8A2A7FD3A8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C2227D-F19D-23A9-A092-2D4DCA437F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74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8230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E90C1-03AB-9061-80C4-9344513A1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7AC6B-81C5-5AB7-AE6D-9F3FAC2F4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297E0-487E-C95C-F3A4-ED87FACE09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14E0F8-6810-C796-5790-47A86E10AE1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02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191D-5BBF-55E6-A863-280117D49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4BF8F-6468-F670-D68C-5917AA7D5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A9DD9-DB16-97D6-9A1C-4E5F1C9769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E476AB-343F-0BF5-C7CC-46076CF390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39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8856F-C037-13E3-8FB2-638038415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B224C-5828-F08A-C08A-63842F0E4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31C6F-3329-1AC5-8834-57AD3BD302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E87663-CB31-1845-993E-A8F7A76F784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518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D472-921F-E7CE-DA58-AE8366877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CD1A8-1C1E-2F19-E6BD-4C6BB4DAF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2B1C3-A651-580F-F25B-0F92196F17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7E7AA1-4231-E683-268D-F28DB9EFA33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721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1DD68-8CE9-1C9A-BF3F-0D4FEB8D5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5F2E2-69DA-685B-A8E3-477A22F42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EDB61-2C74-AED0-6A58-FE4864CD66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5E70B7-0094-3A6F-723A-1C079F7550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894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D453-D82D-61D7-1FE1-ABE67B4CA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D9571-C769-AF2D-F913-CCFD77706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001D3-3651-B3B6-3582-905F5FC34C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769725-B60D-0B15-FAC3-9899F41F4D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034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E1A10-F59A-B6BF-141C-BDAC3E88C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2569F-9718-37F3-3823-3986C5F4C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EBD2C-4C1E-414C-89F5-ECFEB32D78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B2F19F-15A2-4F71-8102-5A9A08B936E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316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are many different resources available that we will be discussing today. Several items are available on the website, and we will provide links to the ones we discuss today.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090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first people you go to if you have questions? It would be your chapter officers. Talk with past leaders for insight on what’s been tried in the past, and advice on new fresh ideas.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577F-FC9F-4230-BF0E-C4280F165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176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regional officer for each chapter position, whose sole purpose is to support YOU, the chapter officers! IF you don’t know who your RVC is, you should be able to find their contact information on your Region’s website.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577F-FC9F-4230-BF0E-C4280F165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463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1160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run into issues getting information from your chapter and region leaders, ASHRAE staff is another great resource. Every committee has a staff liaison, so if you have a specific question that relates to your committee, you can reach out to that liaison. Or just call the main number and you will be transferred to the right person.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6988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432D3-6846-D5E4-DAFC-641DB6994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E1177-C8E5-9791-B706-E2D752194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CC568-BE4A-6A29-69A9-712828DCBAC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run into issues getting information from your chapter and region leaders, ASHRAE staff is another great resource. Every committee has a staff liaison, so if you have a specific question that relates to your committee, you can reach out to that liaison. Or just call the main number and you will be transferred to the right person.</a:t>
            </a:r>
          </a:p>
          <a:p>
            <a:endParaRPr lang="en-US" dirty="0"/>
          </a:p>
        </p:txBody>
      </p:sp>
      <p:sp>
        <p:nvSpPr>
          <p:cNvPr id="4" name="Slide Number Placeholder 3">
            <a:extLst>
              <a:ext uri="{FF2B5EF4-FFF2-40B4-BE49-F238E27FC236}">
                <a16:creationId xmlns:a16="http://schemas.microsoft.com/office/drawing/2014/main" id="{9BB2AD8E-E546-D2F2-6E63-07ED0704B2C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903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a:t>The Manual for Chapter Operations - This is available on the website, and it is a comprehensive document for you to use as your guide – everything you need to know to manage your chapter, including a chapter dedicated to the roles and responsibilities for each chapter officer.</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2260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a:t>However, every chapter has it’s own set of bylaws.</a:t>
            </a:r>
          </a:p>
          <a:p>
            <a:pPr marL="0" indent="0">
              <a:buFont typeface="Arial" pitchFamily="34" charset="0"/>
              <a:buNone/>
            </a:pPr>
            <a:endParaRPr lang="en-US" dirty="0"/>
          </a:p>
          <a:p>
            <a:pPr marL="0" indent="0">
              <a:buFont typeface="Arial" pitchFamily="34" charset="0"/>
              <a:buNone/>
            </a:pPr>
            <a:r>
              <a:rPr lang="en-US" dirty="0"/>
              <a:t>How many people have seen your chapters bylaws? – raise your hand using the reactions – Not very many…</a:t>
            </a:r>
          </a:p>
          <a:p>
            <a:pPr marL="0" indent="0">
              <a:buFont typeface="Arial" pitchFamily="34" charset="0"/>
              <a:buNone/>
            </a:pPr>
            <a:endParaRPr lang="en-US" dirty="0"/>
          </a:p>
          <a:p>
            <a:pPr marL="0" indent="0">
              <a:buFont typeface="Arial" pitchFamily="34" charset="0"/>
              <a:buNone/>
            </a:pPr>
            <a:r>
              <a:rPr lang="en-US" dirty="0"/>
              <a:t>If you do not have the latest version, reach out to your Chapter Leaders, or Past leaders to track it down.</a:t>
            </a:r>
          </a:p>
          <a:p>
            <a:pPr marL="0" indent="0">
              <a:buFont typeface="Arial" pitchFamily="34" charset="0"/>
              <a:buNone/>
            </a:pPr>
            <a:endParaRPr lang="en-US" dirty="0"/>
          </a:p>
          <a:p>
            <a:pPr marL="0" indent="0">
              <a:buFont typeface="Arial" pitchFamily="34" charset="0"/>
              <a:buNone/>
            </a:pPr>
            <a:r>
              <a:rPr lang="en-US" dirty="0"/>
              <a:t>The Bylaws will dictate specific details on how your chapter operates. Review your bylaws! If they are significantly out of date, and they most likely do not include how to operate virtually in a pandemic, it’s probably time to update them. </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49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a:t>Regional Operations Manual - It’s just like the Manual of Chapter Operations but for the Region Operations – if you are interested in serving on a regional capacity – this details roles and responsibilities for the RVCs</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4047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a:t>ASHRAE Rules of the Board - This covers EVERYTHING about ASHRAE operation from the society, region, and chapters, to staff as well. This can be found on the website.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302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a:t>ASHRAE Bylaws - It’s another one of ASHRAE’s governing documents that covers things like dues, member grades, Conferences, and a brief description of the responsibilities of the officers. </a:t>
            </a:r>
          </a:p>
          <a:p>
            <a:pPr marL="0" indent="0">
              <a:buFont typeface="Arial" pitchFamily="34" charset="0"/>
              <a:buNone/>
            </a:pPr>
            <a:endParaRPr lang="en-US" dirty="0"/>
          </a:p>
          <a:p>
            <a:pPr marL="0" indent="0">
              <a:buFont typeface="Arial" pitchFamily="34" charset="0"/>
              <a:buNone/>
            </a:pPr>
            <a:r>
              <a:rPr lang="en-US" dirty="0"/>
              <a:t>This is the one document where membership grades are defined.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862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a:t>
            </a:r>
          </a:p>
          <a:p>
            <a:endParaRPr lang="en-US" dirty="0"/>
          </a:p>
          <a:p>
            <a:r>
              <a:rPr lang="en-US" dirty="0"/>
              <a:t>ASHRAE Homepage </a:t>
            </a:r>
          </a:p>
          <a:p>
            <a:endParaRPr lang="en-US" dirty="0"/>
          </a:p>
          <a:p>
            <a:endParaRPr lang="en-US" dirty="0"/>
          </a:p>
          <a:p>
            <a:endParaRPr lang="en-US" dirty="0"/>
          </a:p>
          <a:p>
            <a:r>
              <a:rPr lang="en-US" dirty="0"/>
              <a:t>CONFERENCES: “check this website regularly, it will be populated and if you are interested in getting involved in a TC or Standards committee you can find information on when they are meeting so that you can attend the meeting.” </a:t>
            </a:r>
          </a:p>
          <a:p>
            <a:endParaRPr lang="en-US" dirty="0"/>
          </a:p>
          <a:p>
            <a:r>
              <a:rPr lang="en-US" dirty="0"/>
              <a:t>If you want to speak at a conference, the next opportunity would be the Annual Conference in Toronto – deadline to submit an abstract is Feb 17th! You can browse the list of track topics and summaries here. If you need some guidance on how to get a program accepted, reach out to one of us facilitators and we’d be happy to walk you through the process.</a:t>
            </a:r>
          </a:p>
          <a:p>
            <a:endParaRPr lang="en-US" dirty="0"/>
          </a:p>
          <a:p>
            <a:r>
              <a:rPr lang="en-US" dirty="0"/>
              <a:t>ASHRAE.org – Communities – Committees – Standing Committees - Communications – resources on how to hold a virtual meeting, basecamp, and how to manage your website</a:t>
            </a:r>
          </a:p>
          <a:p>
            <a:endParaRPr lang="en-US" dirty="0"/>
          </a:p>
          <a:p>
            <a:r>
              <a:rPr lang="en-US" dirty="0"/>
              <a:t>Nominations – I just typed nominations in the search bar, and it took me here – You’ll see the different committees you can nominate yourself to </a:t>
            </a:r>
          </a:p>
          <a:p>
            <a:r>
              <a:rPr lang="en-US" dirty="0"/>
              <a:t>	</a:t>
            </a:r>
          </a:p>
          <a:p>
            <a:r>
              <a:rPr lang="en-US" dirty="0"/>
              <a:t>“Standing Committee Job Descriptions” – When I wanted to get more involved at the society level, my boss went through this list with me, and we discussed what each committee did, and the time commitments. If you are curious, there are detailed descriptions, and also ask another society volunteer and we could probably help you find a good fit. </a:t>
            </a:r>
          </a:p>
          <a:p>
            <a:endParaRPr lang="en-US" dirty="0"/>
          </a:p>
          <a:p>
            <a:r>
              <a:rPr lang="en-US" dirty="0"/>
              <a:t>ASHRAE.org – Technical Resources – Technical Committees -  how to join a </a:t>
            </a:r>
            <a:r>
              <a:rPr lang="en-US" dirty="0" err="1"/>
              <a:t>tc</a:t>
            </a:r>
            <a:r>
              <a:rPr lang="en-US" dirty="0"/>
              <a:t> - show a TC website </a:t>
            </a:r>
          </a:p>
          <a:p>
            <a:endParaRPr lang="en-US" dirty="0"/>
          </a:p>
          <a:p>
            <a:r>
              <a:rPr lang="en-US" dirty="0"/>
              <a:t>ASHRAE.org – Communities – Chapters - DL program</a:t>
            </a:r>
          </a:p>
          <a:p>
            <a:endParaRPr lang="en-US" dirty="0"/>
          </a:p>
          <a:p>
            <a:endParaRPr lang="en-US" dirty="0"/>
          </a:p>
          <a:p>
            <a:r>
              <a:rPr lang="en-US" dirty="0"/>
              <a:t>BASECAMP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837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a:t>Other useful websites include:</a:t>
            </a:r>
          </a:p>
          <a:p>
            <a:pPr marL="0" indent="0">
              <a:buFont typeface="Arial" pitchFamily="34" charset="0"/>
              <a:buNone/>
            </a:pPr>
            <a:endParaRPr lang="en-US" dirty="0"/>
          </a:p>
          <a:p>
            <a:pPr marL="0" indent="0">
              <a:buFont typeface="Arial" pitchFamily="34" charset="0"/>
              <a:buNone/>
            </a:pPr>
            <a:r>
              <a:rPr lang="en-US" dirty="0"/>
              <a:t>Basecamp – many society and regional committees utilize Basecamp to exchange and share documents and communicate. </a:t>
            </a:r>
          </a:p>
          <a:p>
            <a:pPr marL="0" indent="0">
              <a:buFont typeface="Arial" pitchFamily="34" charset="0"/>
              <a:buNone/>
            </a:pPr>
            <a:endParaRPr lang="en-US" dirty="0"/>
          </a:p>
          <a:p>
            <a:pPr marL="0" indent="0">
              <a:buFont typeface="Arial" pitchFamily="34" charset="0"/>
              <a:buNone/>
            </a:pPr>
            <a:r>
              <a:rPr lang="en-US" dirty="0"/>
              <a:t>Membership Promotion Website – content from centralized training – not to replace centralized training, but the place you refer to as a refresher</a:t>
            </a:r>
          </a:p>
          <a:p>
            <a:pPr marL="0" indent="0">
              <a:buFont typeface="Arial" pitchFamily="34" charset="0"/>
              <a:buNone/>
            </a:pPr>
            <a:endParaRPr lang="en-US" dirty="0"/>
          </a:p>
          <a:p>
            <a:pPr marL="0" indent="0">
              <a:buFont typeface="Arial" pitchFamily="34" charset="0"/>
              <a:buNone/>
            </a:pPr>
            <a:r>
              <a:rPr lang="en-US" dirty="0"/>
              <a:t>Research Promotion – also has a website</a:t>
            </a:r>
          </a:p>
          <a:p>
            <a:pPr marL="0" indent="0">
              <a:buFont typeface="Arial" pitchFamily="34" charset="0"/>
              <a:buNone/>
            </a:pPr>
            <a:endParaRPr lang="en-US" dirty="0"/>
          </a:p>
          <a:p>
            <a:pPr marL="0" indent="0">
              <a:buFont typeface="Arial" pitchFamily="34" charset="0"/>
              <a:buNone/>
            </a:pPr>
            <a:r>
              <a:rPr lang="en-US" dirty="0"/>
              <a:t>Regional Websites – Information regarding the Region Operations, Regional Officers with contact information, and Updates on your CRC.</a:t>
            </a:r>
          </a:p>
          <a:p>
            <a:pPr marL="0" indent="0">
              <a:buFont typeface="Arial" pitchFamily="34" charset="0"/>
              <a:buNone/>
            </a:pPr>
            <a:endParaRPr lang="en-US" dirty="0"/>
          </a:p>
          <a:p>
            <a:pPr marL="0" indent="0">
              <a:buFont typeface="Arial" pitchFamily="34" charset="0"/>
              <a:buNone/>
            </a:pPr>
            <a:r>
              <a:rPr lang="en-US" dirty="0"/>
              <a:t>Chapter Websites – If you need information about your own chapter, this is a great place to start. Make sure this is updated for your members. Also, if you want to outreach and coordinate meetings/events with other chapters, you can typically find contact information for their board members on their website.</a:t>
            </a:r>
          </a:p>
          <a:p>
            <a:pPr marL="0" indent="0">
              <a:buFont typeface="Arial" pitchFamily="34" charset="0"/>
              <a:buNone/>
            </a:pPr>
            <a:endParaRPr lang="en-US" dirty="0"/>
          </a:p>
          <a:p>
            <a:pPr marL="0" indent="0">
              <a:buFont typeface="Arial" pitchFamily="34" charset="0"/>
              <a:buNone/>
            </a:pPr>
            <a:r>
              <a:rPr lang="en-US" dirty="0"/>
              <a:t>TC Websites – You can see what they are working on, read through meeting minutes, and get a better sense of what that TC does</a:t>
            </a:r>
          </a:p>
          <a:p>
            <a:pPr marL="0" indent="0">
              <a:buFont typeface="Arial"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ASHRAE is on several social media channels like LinkedIn, Facebook, YouTube, and more recently added Instagram. You can share the content from the ASHRAE pages to your chapter social media accounts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529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096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a:t>We already talked about CRC, just a reminder, this is where a lot of the trainings occur</a:t>
            </a:r>
          </a:p>
          <a:p>
            <a:pPr marL="0" indent="0">
              <a:buFont typeface="Arial" pitchFamily="34" charset="0"/>
              <a:buNone/>
            </a:pPr>
            <a:endParaRPr lang="en-US" dirty="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1F0D5-A464-44FD-A72F-A4F756D75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1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0609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1BB29-E61B-81A4-2485-1EE97AD62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D8D27-026B-33C9-0003-B3386809F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2E091-3C76-0AFC-4991-495314E2D4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ABC0F-6A7B-D796-369D-B1B7EC0578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432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5CE81-B8D8-0B73-0577-D7ECB1292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25554-0C95-E9D5-76C3-CC6B3EF77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97E1A-9159-B696-E25E-26607785DF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A4145-BFA0-2EC6-3D43-7AA541E058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128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D4393-1D15-0E0D-0ADB-E5AE2F879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3FE80-7B45-3765-17B8-DA6CC615C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41D65-CBD5-6FF5-7AA0-84B0D67854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F9A187-5742-F370-EE49-A18879F76E8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29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354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9F9F9"/>
                </a:highlight>
              </a:rPr>
              <a:t>The ASHRAE Strategic Plan identifies key priorities for the society over the next three years. </a:t>
            </a:r>
          </a:p>
          <a:p>
            <a:endParaRPr lang="en-US" dirty="0">
              <a:highlight>
                <a:srgbClr val="F9F9F9"/>
              </a:highlight>
            </a:endParaRPr>
          </a:p>
          <a:p>
            <a:r>
              <a:rPr lang="en-US" dirty="0">
                <a:highlight>
                  <a:srgbClr val="F9F9F9"/>
                </a:highlight>
              </a:rPr>
              <a:t>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highlight>
                  <a:srgbClr val="F9F9F9"/>
                </a:highlight>
                <a:ea typeface="Aptos" panose="020B0004020202020204" pitchFamily="34" charset="0"/>
                <a:cs typeface="Times New Roman"/>
              </a:rPr>
              <a:t>ASHRAE’s member and volunteer base maximizes the organization’s reach, foresight, leadership position, and organizational knowledge.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highlight>
                  <a:srgbClr val="F9F9F9"/>
                </a:highlight>
                <a:ea typeface="Aptos" panose="020B0004020202020204" pitchFamily="34" charset="0"/>
                <a:cs typeface="Times New Roman"/>
              </a:rPr>
              <a:t>A broad group of stakeholders leverage ASHRAE's resources to make decisions and meet objectives that positively affect the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highlight>
                  <a:srgbClr val="F9F9F9"/>
                </a:highlight>
                <a:ea typeface="Aptos" panose="020B0004020202020204" pitchFamily="34" charset="0"/>
                <a:cs typeface="Times New Roman"/>
              </a:rPr>
              <a:t>A viable, thriving industry makes a positive global impact.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00" dirty="0">
              <a:solidFill>
                <a:schemeClr val="tx1"/>
              </a:solidFill>
              <a:effectLst/>
              <a:highlight>
                <a:srgbClr val="F9F9F9"/>
              </a:highlight>
              <a:ea typeface="Aptos" panose="020B000402020202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00" dirty="0">
                <a:solidFill>
                  <a:schemeClr val="tx1"/>
                </a:solidFill>
                <a:effectLst/>
                <a:highlight>
                  <a:srgbClr val="F9F9F9"/>
                </a:highlight>
                <a:ea typeface="Aptos" panose="020B0004020202020204" pitchFamily="34" charset="0"/>
                <a:cs typeface="Times New Roman"/>
              </a:rPr>
              <a:t>Key Enablers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9F9F9"/>
                </a:highlight>
                <a:latin typeface="Arial"/>
              </a:rPr>
              <a:t>Research:</a:t>
            </a:r>
            <a:r>
              <a:rPr lang="en-US" sz="1200" dirty="0">
                <a:effectLst/>
                <a:highlight>
                  <a:srgbClr val="F9F9F9"/>
                </a:highlight>
                <a:latin typeface="Arial"/>
              </a:rPr>
              <a:t> </a:t>
            </a:r>
            <a:r>
              <a:rPr lang="en-US" sz="1200" dirty="0">
                <a:highlight>
                  <a:srgbClr val="F9F9F9"/>
                </a:highlight>
              </a:rPr>
              <a:t>The value of ASHRAE’s resources is grounded in unbiased data, developed through rigorous research methods.</a:t>
            </a:r>
            <a:endParaRPr lang="en-US" sz="1200" dirty="0">
              <a:effectLst/>
              <a:highlight>
                <a:srgbClr val="F9F9F9"/>
              </a:highlight>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9F9F9"/>
                </a:highlight>
                <a:latin typeface="Arial"/>
              </a:rPr>
              <a:t>AI</a:t>
            </a:r>
            <a:r>
              <a:rPr lang="en-US" sz="1200" dirty="0">
                <a:effectLst/>
                <a:highlight>
                  <a:srgbClr val="F9F9F9"/>
                </a:highlight>
                <a:latin typeface="Arial"/>
              </a:rPr>
              <a:t>: The use of AI enables ASHRAE to improve data collection, automate internal operations, and promote agility.</a:t>
            </a:r>
            <a:endParaRPr lang="en-US" sz="1200" dirty="0">
              <a:highlight>
                <a:srgbClr val="F9F9F9"/>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9F9F9"/>
                </a:highlight>
                <a:latin typeface="+mn-lt"/>
              </a:rPr>
              <a:t>Global Network</a:t>
            </a:r>
            <a:r>
              <a:rPr lang="en-US" sz="1200" dirty="0">
                <a:effectLst/>
                <a:highlight>
                  <a:srgbClr val="F9F9F9"/>
                </a:highlight>
                <a:latin typeface="+mn-lt"/>
              </a:rPr>
              <a:t>: ASHRAE's global network convenes the industry to generate unparalleled knowledge and content.</a:t>
            </a:r>
            <a:endParaRPr lang="en-US" sz="1200" dirty="0">
              <a:highlight>
                <a:srgbClr val="F9F9F9"/>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961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ASHRAE recognizes that the scope of building-related policies, programs and regulations needs to expand to incorporate deep energy efficiency improvements, beneficial electrification, demand flexibility, and whole building lifecycle greenhouse gas emission reductions. </a:t>
            </a:r>
          </a:p>
          <a:p>
            <a:endParaRPr lang="en-US" dirty="0"/>
          </a:p>
          <a:p>
            <a:r>
              <a:rPr lang="en-US" dirty="0"/>
              <a:t>To further the Society’s efforts, ASHRAE formed it’s first center of excellence – the </a:t>
            </a:r>
            <a:r>
              <a:rPr lang="en-US" b="1" dirty="0"/>
              <a:t>“Center for Excellence in Building Decarbonization” (CEBD). </a:t>
            </a:r>
            <a:r>
              <a:rPr lang="en-US" b="0" dirty="0"/>
              <a:t>The focus of the CEBD is to provide strategic direction on</a:t>
            </a:r>
            <a:r>
              <a:rPr lang="en-US" dirty="0"/>
              <a:t> the ongoing efforts of ASHRAE to provide resources for decarbonizing the built environment, on a permanent basis. </a:t>
            </a:r>
          </a:p>
          <a:p>
            <a:endParaRPr lang="en-US" b="1" i="0" dirty="0">
              <a:solidFill>
                <a:srgbClr val="FF0000"/>
              </a:solidFill>
              <a:effectLst/>
              <a:latin typeface="akzidenz-grotesk"/>
            </a:endParaRPr>
          </a:p>
          <a:p>
            <a:r>
              <a:rPr lang="en-US" b="0" i="0" dirty="0">
                <a:solidFill>
                  <a:srgbClr val="FF0000"/>
                </a:solidFill>
                <a:effectLst/>
                <a:latin typeface="akzidenz-grotesk"/>
              </a:rPr>
              <a:t>ASHRAE’s building decarbonization webpage features resources, including technical guides, video, position documents, related events schedule and media features. Here are some of those resources:</a:t>
            </a:r>
          </a:p>
          <a:p>
            <a:endParaRPr lang="en-US" b="0" i="0" dirty="0">
              <a:solidFill>
                <a:srgbClr val="FF0000"/>
              </a:solidFill>
              <a:effectLst/>
              <a:latin typeface="akzidenz-grotesk"/>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Suite of Decarbonization Guides: </a:t>
            </a:r>
            <a:endParaRPr kumimoji="0" lang="en-US" sz="2000" b="0" i="0" u="none" strike="noStrike" kern="1200" cap="none" spc="0" normalizeH="0" baseline="0" noProof="0" dirty="0">
              <a:ln>
                <a:noFill/>
              </a:ln>
              <a:solidFill>
                <a:prstClr val="black"/>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endParaRP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Grid Interactive Buildings for Decarbonization Design</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Hospital Buildings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TM65 Addendum for North America with CIBSE</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Building Decarbonization Retrofits for Commercial &amp; Multifamily Buildings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Building Thermal Systems: A Guide for Applying Heat Pumps &amp; Beyond with NREL</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NEW! </a:t>
            </a:r>
            <a:r>
              <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Whole Life Carbon Guide for Building Systems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NEW!</a:t>
            </a:r>
            <a:r>
              <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 Guide to Strategic Decarbonization Planning with USGBC</a:t>
            </a:r>
            <a:endParaRPr kumimoji="0" lang="en-US" sz="2000" b="0" i="0" u="none" strike="noStrike" kern="1200" cap="none" spc="0" normalizeH="0" baseline="0" noProof="0" dirty="0">
              <a:ln>
                <a:noFill/>
              </a:ln>
              <a:solidFill>
                <a:prstClr val="black"/>
              </a:solidFill>
              <a:effectLst/>
              <a:uLnTx/>
              <a:uFillTx/>
              <a:latin typeface="Aptos" panose="020B0004020202020204" pitchFamily="34" charset="0"/>
            </a:endParaRPr>
          </a:p>
          <a:p>
            <a:endParaRPr lang="en-US" b="0" i="0" dirty="0">
              <a:solidFill>
                <a:srgbClr val="49494C"/>
              </a:solidFill>
              <a:effectLs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91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78978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11/15/2025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1972855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B89A-0EAA-4B62-AC5F-0D6AB0F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81C7-4974-473D-BC3E-F3B5D1987533}"/>
              </a:ext>
            </a:extLst>
          </p:cNvPr>
          <p:cNvSpPr>
            <a:spLocks noGrp="1"/>
          </p:cNvSpPr>
          <p:nvPr>
            <p:ph sz="half" idx="1"/>
          </p:nvPr>
        </p:nvSpPr>
        <p:spPr>
          <a:xfrm>
            <a:off x="568171" y="1136342"/>
            <a:ext cx="5451629" cy="50406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612FBDE-6877-47A5-98E1-16FC966C6B78}"/>
              </a:ext>
            </a:extLst>
          </p:cNvPr>
          <p:cNvSpPr>
            <a:spLocks noGrp="1"/>
          </p:cNvSpPr>
          <p:nvPr>
            <p:ph sz="half" idx="2"/>
          </p:nvPr>
        </p:nvSpPr>
        <p:spPr>
          <a:xfrm>
            <a:off x="6383045" y="1136342"/>
            <a:ext cx="5379867"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EF16CF1-82EC-47C1-96EC-3484710488D0}"/>
              </a:ext>
            </a:extLst>
          </p:cNvPr>
          <p:cNvSpPr>
            <a:spLocks noGrp="1"/>
          </p:cNvSpPr>
          <p:nvPr>
            <p:ph type="ftr" sz="quarter" idx="3"/>
          </p:nvPr>
        </p:nvSpPr>
        <p:spPr>
          <a:xfrm>
            <a:off x="3192" y="6603699"/>
            <a:ext cx="2801112" cy="24277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Mathis Consulting Company</a:t>
            </a:r>
          </a:p>
        </p:txBody>
      </p:sp>
      <p:sp>
        <p:nvSpPr>
          <p:cNvPr id="9" name="Slide Number Placeholder 5">
            <a:extLst>
              <a:ext uri="{FF2B5EF4-FFF2-40B4-BE49-F238E27FC236}">
                <a16:creationId xmlns:a16="http://schemas.microsoft.com/office/drawing/2014/main" id="{8DD47D71-2BE5-4165-8C5A-BEAAB1460BB9}"/>
              </a:ext>
            </a:extLst>
          </p:cNvPr>
          <p:cNvSpPr>
            <a:spLocks noGrp="1"/>
          </p:cNvSpPr>
          <p:nvPr>
            <p:ph type="sldNum" sz="quarter" idx="4"/>
          </p:nvPr>
        </p:nvSpPr>
        <p:spPr>
          <a:xfrm>
            <a:off x="11252906" y="6623189"/>
            <a:ext cx="939094" cy="2348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Page </a:t>
            </a:r>
            <a:fld id="{0EB8F1EF-6D45-4E45-867A-105750940064}" type="slidenum">
              <a:rPr lang="en-US" smtClean="0"/>
              <a:pPr/>
              <a:t>‹#›</a:t>
            </a:fld>
            <a:endParaRPr lang="en-US" dirty="0"/>
          </a:p>
        </p:txBody>
      </p:sp>
    </p:spTree>
    <p:extLst>
      <p:ext uri="{BB962C8B-B14F-4D97-AF65-F5344CB8AC3E}">
        <p14:creationId xmlns:p14="http://schemas.microsoft.com/office/powerpoint/2010/main" val="2546132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FDFFEB-F9FD-9D5E-49A9-D1DA0B171ADF}"/>
              </a:ext>
            </a:extLst>
          </p:cNvPr>
          <p:cNvSpPr/>
          <p:nvPr userDrawn="1"/>
        </p:nvSpPr>
        <p:spPr>
          <a:xfrm>
            <a:off x="0" y="0"/>
            <a:ext cx="12192000"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DD8FD95-4187-F5A1-BA0B-27D48B50743C}"/>
              </a:ext>
            </a:extLst>
          </p:cNvPr>
          <p:cNvSpPr/>
          <p:nvPr userDrawn="1"/>
        </p:nvSpPr>
        <p:spPr>
          <a:xfrm>
            <a:off x="0" y="0"/>
            <a:ext cx="12192000" cy="6900863"/>
          </a:xfrm>
          <a:prstGeom prst="rect">
            <a:avLst/>
          </a:prstGeom>
          <a:solidFill>
            <a:srgbClr val="0655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1002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1082155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43B-C60A-466C-BD32-6D1FE395D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3E48-1FD3-428C-A790-58711CA07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4CB93-20A9-4D72-8605-588209DCB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EB244-F392-465E-9F7F-EB8DC1A4EE68}"/>
              </a:ext>
            </a:extLst>
          </p:cNvPr>
          <p:cNvSpPr>
            <a:spLocks noGrp="1"/>
          </p:cNvSpPr>
          <p:nvPr>
            <p:ph type="dt" sz="half" idx="10"/>
          </p:nvPr>
        </p:nvSpPr>
        <p:spPr/>
        <p:txBody>
          <a:bodyPr/>
          <a:lstStyle/>
          <a:p>
            <a:fld id="{AF8BBA54-415D-438F-ABD0-A01F287E4AF8}" type="datetimeFigureOut">
              <a:rPr lang="en-US" smtClean="0"/>
              <a:t>11/15/2025</a:t>
            </a:fld>
            <a:endParaRPr lang="en-US" dirty="0"/>
          </a:p>
        </p:txBody>
      </p:sp>
      <p:sp>
        <p:nvSpPr>
          <p:cNvPr id="6" name="Footer Placeholder 5">
            <a:extLst>
              <a:ext uri="{FF2B5EF4-FFF2-40B4-BE49-F238E27FC236}">
                <a16:creationId xmlns:a16="http://schemas.microsoft.com/office/drawing/2014/main" id="{A0ABDD02-6B98-448B-AED5-E375E1B783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1F2D16-A729-4722-92BD-9E4A35960744}"/>
              </a:ext>
            </a:extLst>
          </p:cNvPr>
          <p:cNvSpPr>
            <a:spLocks noGrp="1"/>
          </p:cNvSpPr>
          <p:nvPr>
            <p:ph type="sldNum" sz="quarter" idx="12"/>
          </p:nvPr>
        </p:nvSpPr>
        <p:spPr/>
        <p:txBody>
          <a:bodyPr/>
          <a:lstStyle/>
          <a:p>
            <a:fld id="{CDCE43C6-5138-4D96-A65B-5B91F73FFF2B}" type="slidenum">
              <a:rPr lang="en-US" smtClean="0"/>
              <a:t>‹#›</a:t>
            </a:fld>
            <a:endParaRPr lang="en-US" dirty="0"/>
          </a:p>
        </p:txBody>
      </p:sp>
    </p:spTree>
    <p:extLst>
      <p:ext uri="{BB962C8B-B14F-4D97-AF65-F5344CB8AC3E}">
        <p14:creationId xmlns:p14="http://schemas.microsoft.com/office/powerpoint/2010/main" val="12118074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329005" y="216622"/>
            <a:ext cx="10515600" cy="601515"/>
          </a:xfrm>
        </p:spPr>
        <p:txBody>
          <a:bodyPr>
            <a:noAutofit/>
          </a:bodyPr>
          <a:lstStyle>
            <a:lvl1pPr>
              <a:defRPr sz="3200">
                <a:solidFill>
                  <a:schemeClr val="bg1"/>
                </a:solidFill>
                <a:latin typeface="Akzidenz Grotesk BE Regular" panose="02000503030000020003" pitchFamily="50" charset="0"/>
              </a:defRPr>
            </a:lvl1pPr>
          </a:lstStyle>
          <a:p>
            <a:endParaRPr lang="en-US"/>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97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11/15/2025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52738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650897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00DBB-6D52-43C0-9F2D-D41B1913DC56}"/>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3" name="Text Placeholder 2">
            <a:extLst>
              <a:ext uri="{FF2B5EF4-FFF2-40B4-BE49-F238E27FC236}">
                <a16:creationId xmlns:a16="http://schemas.microsoft.com/office/drawing/2014/main" id="{612830C4-96A1-4CC4-8A86-2AA3DB7CFAD8}"/>
              </a:ext>
            </a:extLst>
          </p:cNvPr>
          <p:cNvSpPr>
            <a:spLocks noGrp="1"/>
          </p:cNvSpPr>
          <p:nvPr>
            <p:ph idx="1"/>
          </p:nvPr>
        </p:nvSpPr>
        <p:spPr>
          <a:xfrm>
            <a:off x="411829" y="963261"/>
            <a:ext cx="11594034" cy="51107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4" name="Title Placeholder 1">
            <a:extLst>
              <a:ext uri="{FF2B5EF4-FFF2-40B4-BE49-F238E27FC236}">
                <a16:creationId xmlns:a16="http://schemas.microsoft.com/office/drawing/2014/main" id="{7C4AB840-3A74-4B77-AD26-93B84112F9A0}"/>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910501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p>
        </p:txBody>
      </p:sp>
    </p:spTree>
    <p:extLst>
      <p:ext uri="{BB962C8B-B14F-4D97-AF65-F5344CB8AC3E}">
        <p14:creationId xmlns:p14="http://schemas.microsoft.com/office/powerpoint/2010/main" val="332779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D558F3-D1E9-404E-B35D-9C0863AA98B0}"/>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4" name="Title Placeholder 1">
            <a:extLst>
              <a:ext uri="{FF2B5EF4-FFF2-40B4-BE49-F238E27FC236}">
                <a16:creationId xmlns:a16="http://schemas.microsoft.com/office/drawing/2014/main" id="{9A154ED3-A530-4C85-A74D-28177B23B01B}"/>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816272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7719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B89A-0EAA-4B62-AC5F-0D6AB0F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81C7-4974-473D-BC3E-F3B5D1987533}"/>
              </a:ext>
            </a:extLst>
          </p:cNvPr>
          <p:cNvSpPr>
            <a:spLocks noGrp="1"/>
          </p:cNvSpPr>
          <p:nvPr>
            <p:ph sz="half" idx="1"/>
          </p:nvPr>
        </p:nvSpPr>
        <p:spPr>
          <a:xfrm>
            <a:off x="568171" y="1136342"/>
            <a:ext cx="5451629" cy="50406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612FBDE-6877-47A5-98E1-16FC966C6B78}"/>
              </a:ext>
            </a:extLst>
          </p:cNvPr>
          <p:cNvSpPr>
            <a:spLocks noGrp="1"/>
          </p:cNvSpPr>
          <p:nvPr>
            <p:ph sz="half" idx="2"/>
          </p:nvPr>
        </p:nvSpPr>
        <p:spPr>
          <a:xfrm>
            <a:off x="6383045" y="1136342"/>
            <a:ext cx="5379867"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EF16CF1-82EC-47C1-96EC-3484710488D0}"/>
              </a:ext>
            </a:extLst>
          </p:cNvPr>
          <p:cNvSpPr>
            <a:spLocks noGrp="1"/>
          </p:cNvSpPr>
          <p:nvPr>
            <p:ph type="ftr" sz="quarter" idx="3"/>
          </p:nvPr>
        </p:nvSpPr>
        <p:spPr>
          <a:xfrm>
            <a:off x="3192" y="6603699"/>
            <a:ext cx="2801112" cy="24277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Mathis Consulting Company</a:t>
            </a:r>
          </a:p>
        </p:txBody>
      </p:sp>
      <p:sp>
        <p:nvSpPr>
          <p:cNvPr id="9" name="Slide Number Placeholder 5">
            <a:extLst>
              <a:ext uri="{FF2B5EF4-FFF2-40B4-BE49-F238E27FC236}">
                <a16:creationId xmlns:a16="http://schemas.microsoft.com/office/drawing/2014/main" id="{8DD47D71-2BE5-4165-8C5A-BEAAB1460BB9}"/>
              </a:ext>
            </a:extLst>
          </p:cNvPr>
          <p:cNvSpPr>
            <a:spLocks noGrp="1"/>
          </p:cNvSpPr>
          <p:nvPr>
            <p:ph type="sldNum" sz="quarter" idx="4"/>
          </p:nvPr>
        </p:nvSpPr>
        <p:spPr>
          <a:xfrm>
            <a:off x="11252906" y="6623189"/>
            <a:ext cx="939094" cy="2348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Page </a:t>
            </a:r>
            <a:fld id="{0EB8F1EF-6D45-4E45-867A-105750940064}" type="slidenum">
              <a:rPr lang="en-US" smtClean="0"/>
              <a:pPr/>
              <a:t>‹#›</a:t>
            </a:fld>
            <a:endParaRPr lang="en-US" dirty="0"/>
          </a:p>
        </p:txBody>
      </p:sp>
    </p:spTree>
    <p:extLst>
      <p:ext uri="{BB962C8B-B14F-4D97-AF65-F5344CB8AC3E}">
        <p14:creationId xmlns:p14="http://schemas.microsoft.com/office/powerpoint/2010/main" val="128206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801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Pyure" preserve="1">
  <p:cSld name="Title Slide - Pyure">
    <p:spTree>
      <p:nvGrpSpPr>
        <p:cNvPr id="1" name="Shape 15"/>
        <p:cNvGrpSpPr/>
        <p:nvPr/>
      </p:nvGrpSpPr>
      <p:grpSpPr>
        <a:xfrm>
          <a:off x="0" y="0"/>
          <a:ext cx="0" cy="0"/>
          <a:chOff x="0" y="0"/>
          <a:chExt cx="0" cy="0"/>
        </a:xfrm>
      </p:grpSpPr>
      <p:pic>
        <p:nvPicPr>
          <p:cNvPr id="16" name="Google Shape;16;p46" descr="A large glass window  Description automatically generated"/>
          <p:cNvPicPr preferRelativeResize="0"/>
          <p:nvPr/>
        </p:nvPicPr>
        <p:blipFill rotWithShape="1">
          <a:blip r:embed="rId2">
            <a:alphaModFix/>
          </a:blip>
          <a:srcRect/>
          <a:stretch/>
        </p:blipFill>
        <p:spPr>
          <a:xfrm>
            <a:off x="-1" y="0"/>
            <a:ext cx="12192001" cy="6858000"/>
          </a:xfrm>
          <a:prstGeom prst="rect">
            <a:avLst/>
          </a:prstGeom>
          <a:noFill/>
          <a:ln>
            <a:noFill/>
          </a:ln>
        </p:spPr>
      </p:pic>
      <p:sp>
        <p:nvSpPr>
          <p:cNvPr id="17" name="Google Shape;17;p46"/>
          <p:cNvSpPr txBox="1">
            <a:spLocks noGrp="1"/>
          </p:cNvSpPr>
          <p:nvPr>
            <p:ph type="ctrTitle"/>
          </p:nvPr>
        </p:nvSpPr>
        <p:spPr>
          <a:xfrm>
            <a:off x="1271588" y="2125919"/>
            <a:ext cx="10213276" cy="138404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5375F"/>
              </a:buClr>
              <a:buSzPts val="4800"/>
              <a:buFont typeface="Montserrat Medium"/>
              <a:buNone/>
              <a:defRPr sz="4800" b="1" i="0">
                <a:solidFill>
                  <a:srgbClr val="15375F"/>
                </a:solidFill>
                <a:latin typeface="+mj-lt"/>
                <a:ea typeface="Montserrat Medium"/>
                <a:cs typeface="Montserrat Medium"/>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8" name="Google Shape;18;p46"/>
          <p:cNvSpPr txBox="1">
            <a:spLocks noGrp="1"/>
          </p:cNvSpPr>
          <p:nvPr>
            <p:ph type="subTitle" idx="1"/>
          </p:nvPr>
        </p:nvSpPr>
        <p:spPr>
          <a:xfrm>
            <a:off x="1271588" y="3602039"/>
            <a:ext cx="6192837" cy="6707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06EB3"/>
              </a:buClr>
              <a:buSzPts val="2400"/>
              <a:buNone/>
              <a:defRPr sz="2400" b="0" i="0">
                <a:solidFill>
                  <a:srgbClr val="306EB3"/>
                </a:solidFill>
                <a:latin typeface="Gotham Book" pitchFamily="50" charset="0"/>
                <a:ea typeface="Gotham Book" pitchFamily="50" charset="0"/>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
        <p:nvSpPr>
          <p:cNvPr id="19" name="Google Shape;19;p46"/>
          <p:cNvSpPr txBox="1">
            <a:spLocks noGrp="1"/>
          </p:cNvSpPr>
          <p:nvPr>
            <p:ph type="body" idx="2"/>
          </p:nvPr>
        </p:nvSpPr>
        <p:spPr>
          <a:xfrm>
            <a:off x="1364063" y="5830547"/>
            <a:ext cx="5384209" cy="5048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306EB3"/>
              </a:buClr>
              <a:buSzPts val="2000"/>
              <a:buNone/>
              <a:defRPr sz="2000" b="0" i="0">
                <a:solidFill>
                  <a:srgbClr val="306EB3"/>
                </a:solidFill>
                <a:latin typeface="+mn-lt"/>
                <a:ea typeface="Montserrat Medium"/>
                <a:cs typeface="Montserrat Medium"/>
                <a:sym typeface="Montserrat Medium"/>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0" name="Google Shape;20;p46"/>
          <p:cNvSpPr txBox="1"/>
          <p:nvPr/>
        </p:nvSpPr>
        <p:spPr>
          <a:xfrm>
            <a:off x="13796681" y="88750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1" name="Google Shape;21;p46"/>
          <p:cNvSpPr txBox="1"/>
          <p:nvPr/>
        </p:nvSpPr>
        <p:spPr>
          <a:xfrm>
            <a:off x="3031435" y="198783"/>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23" name="Google Shape;23;p46"/>
          <p:cNvPicPr preferRelativeResize="0"/>
          <p:nvPr/>
        </p:nvPicPr>
        <p:blipFill>
          <a:blip r:embed="rId3" cstate="email">
            <a:extLst>
              <a:ext uri="{28A0092B-C50C-407E-A947-70E740481C1C}">
                <a14:useLocalDpi xmlns:a14="http://schemas.microsoft.com/office/drawing/2010/main"/>
              </a:ext>
            </a:extLst>
          </a:blip>
          <a:srcRect/>
          <a:stretch/>
        </p:blipFill>
        <p:spPr>
          <a:xfrm>
            <a:off x="399596" y="1149067"/>
            <a:ext cx="3360516" cy="781515"/>
          </a:xfrm>
          <a:prstGeom prst="rect">
            <a:avLst/>
          </a:prstGeom>
          <a:noFill/>
          <a:ln>
            <a:noFill/>
          </a:ln>
        </p:spPr>
      </p:pic>
      <p:pic>
        <p:nvPicPr>
          <p:cNvPr id="11" name="Picture 10" descr="A blue circle with a black background&#10;&#10;Description automatically generated with medium confidence">
            <a:extLst>
              <a:ext uri="{FF2B5EF4-FFF2-40B4-BE49-F238E27FC236}">
                <a16:creationId xmlns:a16="http://schemas.microsoft.com/office/drawing/2014/main" id="{8067AF91-B926-444E-9BE4-712F8C8C8389}"/>
              </a:ext>
            </a:extLst>
          </p:cNvPr>
          <p:cNvPicPr>
            <a:picLocks noChangeAspect="1"/>
          </p:cNvPicPr>
          <p:nvPr userDrawn="1"/>
        </p:nvPicPr>
        <p:blipFill>
          <a:blip r:embed="rId4">
            <a:alphaModFix amt="21000"/>
          </a:blip>
          <a:stretch>
            <a:fillRect/>
          </a:stretch>
        </p:blipFill>
        <p:spPr>
          <a:xfrm>
            <a:off x="6292503" y="-1523466"/>
            <a:ext cx="6348460" cy="4092780"/>
          </a:xfrm>
          <a:prstGeom prst="rect">
            <a:avLst/>
          </a:prstGeom>
          <a:effectLst/>
        </p:spPr>
      </p:pic>
      <p:pic>
        <p:nvPicPr>
          <p:cNvPr id="12" name="Picture 11" descr="A blue circle with a black background&#10;&#10;Description automatically generated with medium confidence">
            <a:extLst>
              <a:ext uri="{FF2B5EF4-FFF2-40B4-BE49-F238E27FC236}">
                <a16:creationId xmlns:a16="http://schemas.microsoft.com/office/drawing/2014/main" id="{409F08F4-D21B-4B34-A260-583FAABFAA0C}"/>
              </a:ext>
            </a:extLst>
          </p:cNvPr>
          <p:cNvPicPr>
            <a:picLocks noChangeAspect="1"/>
          </p:cNvPicPr>
          <p:nvPr userDrawn="1"/>
        </p:nvPicPr>
        <p:blipFill>
          <a:blip r:embed="rId4">
            <a:alphaModFix amt="26000"/>
          </a:blip>
          <a:stretch>
            <a:fillRect/>
          </a:stretch>
        </p:blipFill>
        <p:spPr>
          <a:xfrm>
            <a:off x="9466733" y="1216176"/>
            <a:ext cx="2787294" cy="1796937"/>
          </a:xfrm>
          <a:prstGeom prst="rect">
            <a:avLst/>
          </a:prstGeom>
        </p:spPr>
      </p:pic>
    </p:spTree>
    <p:extLst>
      <p:ext uri="{BB962C8B-B14F-4D97-AF65-F5344CB8AC3E}">
        <p14:creationId xmlns:p14="http://schemas.microsoft.com/office/powerpoint/2010/main" val="134983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2678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ullet List - Pyure" preserve="1" userDrawn="1">
  <p:cSld name="Bullet List - Pyure">
    <p:spTree>
      <p:nvGrpSpPr>
        <p:cNvPr id="1" name="Shape 33"/>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94B42F-0DEC-9341-A7B2-387C30F27C05}"/>
              </a:ext>
            </a:extLst>
          </p:cNvPr>
          <p:cNvSpPr>
            <a:spLocks noGrp="1"/>
          </p:cNvSpPr>
          <p:nvPr>
            <p:ph type="sldNum" idx="10"/>
          </p:nvPr>
        </p:nvSpPr>
        <p:spPr>
          <a:xfrm>
            <a:off x="8969375" y="6206081"/>
            <a:ext cx="2743200" cy="365125"/>
          </a:xfrm>
          <a:prstGeom prst="rect">
            <a:avLst/>
          </a:prstGeom>
        </p:spPr>
        <p:txBody>
          <a:bodyPr/>
          <a:lstStyle/>
          <a:p>
            <a:r>
              <a:rPr lang="en-US" dirty="0"/>
              <a:t> </a:t>
            </a:r>
            <a:fld id="{48FF1EB8-E44B-604D-ADBC-DCD7D4097506}" type="slidenum">
              <a:rPr lang="en-US" smtClean="0"/>
              <a:pPr/>
              <a:t>‹#›</a:t>
            </a:fld>
            <a:endParaRPr lang="en-US" dirty="0"/>
          </a:p>
          <a:p>
            <a:endParaRPr lang="en-US" dirty="0"/>
          </a:p>
          <a:p>
            <a:r>
              <a:rPr lang="en-US" dirty="0"/>
              <a:t> © The Pyure Company 2022</a:t>
            </a:r>
            <a:endParaRPr lang="en-US" b="0" dirty="0"/>
          </a:p>
        </p:txBody>
      </p:sp>
      <p:sp>
        <p:nvSpPr>
          <p:cNvPr id="5" name="Title 4">
            <a:extLst>
              <a:ext uri="{FF2B5EF4-FFF2-40B4-BE49-F238E27FC236}">
                <a16:creationId xmlns:a16="http://schemas.microsoft.com/office/drawing/2014/main" id="{E84643DA-C14C-D649-896A-9BCA4AADDF48}"/>
              </a:ext>
            </a:extLst>
          </p:cNvPr>
          <p:cNvSpPr>
            <a:spLocks noGrp="1"/>
          </p:cNvSpPr>
          <p:nvPr>
            <p:ph type="title"/>
          </p:nvPr>
        </p:nvSpPr>
        <p:spPr/>
        <p:txBody>
          <a:bodyPr/>
          <a:lstStyle/>
          <a:p>
            <a:r>
              <a:rPr lang="en-US"/>
              <a:t>Click to edit Master title style</a:t>
            </a:r>
            <a:endParaRPr lang="en-US" dirty="0"/>
          </a:p>
        </p:txBody>
      </p:sp>
      <p:pic>
        <p:nvPicPr>
          <p:cNvPr id="8" name="Picture 7" descr="A blue circle with a black background&#10;&#10;Description automatically generated with medium confidence">
            <a:extLst>
              <a:ext uri="{FF2B5EF4-FFF2-40B4-BE49-F238E27FC236}">
                <a16:creationId xmlns:a16="http://schemas.microsoft.com/office/drawing/2014/main" id="{BEAB75BB-C881-4A1B-B8C9-AF5428C6C454}"/>
              </a:ext>
            </a:extLst>
          </p:cNvPr>
          <p:cNvPicPr>
            <a:picLocks noChangeAspect="1"/>
          </p:cNvPicPr>
          <p:nvPr userDrawn="1"/>
        </p:nvPicPr>
        <p:blipFill>
          <a:blip r:embed="rId2">
            <a:alphaModFix amt="35000"/>
          </a:blip>
          <a:stretch>
            <a:fillRect/>
          </a:stretch>
        </p:blipFill>
        <p:spPr>
          <a:xfrm>
            <a:off x="6369776" y="-2517471"/>
            <a:ext cx="6348460" cy="4092780"/>
          </a:xfrm>
          <a:prstGeom prst="rect">
            <a:avLst/>
          </a:prstGeom>
        </p:spPr>
      </p:pic>
      <p:pic>
        <p:nvPicPr>
          <p:cNvPr id="9" name="Picture 8" descr="A blue circle with a black background&#10;&#10;Description automatically generated with medium confidence">
            <a:extLst>
              <a:ext uri="{FF2B5EF4-FFF2-40B4-BE49-F238E27FC236}">
                <a16:creationId xmlns:a16="http://schemas.microsoft.com/office/drawing/2014/main" id="{331C7056-7904-427B-8052-AFFAA28BF9E2}"/>
              </a:ext>
            </a:extLst>
          </p:cNvPr>
          <p:cNvPicPr>
            <a:picLocks noChangeAspect="1"/>
          </p:cNvPicPr>
          <p:nvPr userDrawn="1"/>
        </p:nvPicPr>
        <p:blipFill>
          <a:blip r:embed="rId2">
            <a:alphaModFix amt="26000"/>
          </a:blip>
          <a:stretch>
            <a:fillRect/>
          </a:stretch>
        </p:blipFill>
        <p:spPr>
          <a:xfrm>
            <a:off x="2220193" y="5286453"/>
            <a:ext cx="3875807" cy="2498689"/>
          </a:xfrm>
          <a:prstGeom prst="rect">
            <a:avLst/>
          </a:prstGeom>
        </p:spPr>
      </p:pic>
      <p:sp>
        <p:nvSpPr>
          <p:cNvPr id="11" name="Text Placeholder 2">
            <a:extLst>
              <a:ext uri="{FF2B5EF4-FFF2-40B4-BE49-F238E27FC236}">
                <a16:creationId xmlns:a16="http://schemas.microsoft.com/office/drawing/2014/main" id="{C8C73DB8-A632-1145-AA22-6EBAE9223EEA}"/>
              </a:ext>
            </a:extLst>
          </p:cNvPr>
          <p:cNvSpPr>
            <a:spLocks noGrp="1"/>
          </p:cNvSpPr>
          <p:nvPr>
            <p:ph idx="1"/>
          </p:nvPr>
        </p:nvSpPr>
        <p:spPr>
          <a:xfrm>
            <a:off x="838200" y="1825625"/>
            <a:ext cx="10515600" cy="3943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blue circle with a black background&#10;&#10;Description automatically generated with medium confidence">
            <a:extLst>
              <a:ext uri="{FF2B5EF4-FFF2-40B4-BE49-F238E27FC236}">
                <a16:creationId xmlns:a16="http://schemas.microsoft.com/office/drawing/2014/main" id="{6FD47FE8-200A-4899-B1D0-E190DF8E6C3F}"/>
              </a:ext>
            </a:extLst>
          </p:cNvPr>
          <p:cNvPicPr>
            <a:picLocks noChangeAspect="1"/>
          </p:cNvPicPr>
          <p:nvPr userDrawn="1"/>
        </p:nvPicPr>
        <p:blipFill>
          <a:blip r:embed="rId2">
            <a:alphaModFix amt="26000"/>
          </a:blip>
          <a:stretch>
            <a:fillRect/>
          </a:stretch>
        </p:blipFill>
        <p:spPr>
          <a:xfrm>
            <a:off x="9900088" y="-170070"/>
            <a:ext cx="2315317" cy="1492659"/>
          </a:xfrm>
          <a:prstGeom prst="rect">
            <a:avLst/>
          </a:prstGeom>
        </p:spPr>
      </p:pic>
    </p:spTree>
    <p:extLst>
      <p:ext uri="{BB962C8B-B14F-4D97-AF65-F5344CB8AC3E}">
        <p14:creationId xmlns:p14="http://schemas.microsoft.com/office/powerpoint/2010/main" val="655411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py - Pyure" preserve="1" userDrawn="1">
  <p:cSld name="Copy - Pyure">
    <p:spTree>
      <p:nvGrpSpPr>
        <p:cNvPr id="1" name="Shape 49"/>
        <p:cNvGrpSpPr/>
        <p:nvPr/>
      </p:nvGrpSpPr>
      <p:grpSpPr>
        <a:xfrm>
          <a:off x="0" y="0"/>
          <a:ext cx="0" cy="0"/>
          <a:chOff x="0" y="0"/>
          <a:chExt cx="0" cy="0"/>
        </a:xfrm>
      </p:grpSpPr>
      <p:sp>
        <p:nvSpPr>
          <p:cNvPr id="51" name="Google Shape;51;p51"/>
          <p:cNvSpPr txBox="1">
            <a:spLocks noGrp="1"/>
          </p:cNvSpPr>
          <p:nvPr>
            <p:ph type="body" idx="1"/>
          </p:nvPr>
        </p:nvSpPr>
        <p:spPr>
          <a:xfrm>
            <a:off x="839788" y="1808163"/>
            <a:ext cx="10514012" cy="5048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5375F"/>
              </a:buClr>
              <a:buSzPts val="2000"/>
              <a:buNone/>
              <a:defRPr sz="2000" b="0" i="0">
                <a:solidFill>
                  <a:srgbClr val="707070"/>
                </a:solidFill>
                <a:latin typeface="Gotham Book" pitchFamily="50" charset="0"/>
                <a:ea typeface="Gotham Book" pitchFamily="50" charset="0"/>
                <a:cs typeface="Gotham Book" pitchFamily="50" charset="0"/>
                <a:sym typeface="Montserrat Medium"/>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2" name="Google Shape;52;p51"/>
          <p:cNvSpPr txBox="1">
            <a:spLocks noGrp="1"/>
          </p:cNvSpPr>
          <p:nvPr>
            <p:ph type="body" idx="2"/>
          </p:nvPr>
        </p:nvSpPr>
        <p:spPr>
          <a:xfrm>
            <a:off x="839788" y="2405071"/>
            <a:ext cx="10514012" cy="35001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5375F"/>
              </a:buClr>
              <a:buSzPts val="1600"/>
              <a:buNone/>
              <a:defRPr sz="1600" b="0" i="0">
                <a:solidFill>
                  <a:srgbClr val="707070"/>
                </a:solidFill>
                <a:latin typeface="Gotham Book" pitchFamily="50" charset="0"/>
                <a:ea typeface="Gotham Book" pitchFamily="50"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a:extLst>
              <a:ext uri="{FF2B5EF4-FFF2-40B4-BE49-F238E27FC236}">
                <a16:creationId xmlns:a16="http://schemas.microsoft.com/office/drawing/2014/main" id="{8A375A3C-8D2C-A046-8938-7B744F0DC8C0}"/>
              </a:ext>
            </a:extLst>
          </p:cNvPr>
          <p:cNvSpPr>
            <a:spLocks noGrp="1"/>
          </p:cNvSpPr>
          <p:nvPr>
            <p:ph type="title"/>
          </p:nvPr>
        </p:nvSpPr>
        <p:spPr/>
        <p:txBody>
          <a:bodyPr/>
          <a:lstStyle/>
          <a:p>
            <a:r>
              <a:rPr lang="en-US"/>
              <a:t>Click to edit Master title style</a:t>
            </a:r>
            <a:endParaRPr lang="en-US" dirty="0"/>
          </a:p>
        </p:txBody>
      </p:sp>
      <p:pic>
        <p:nvPicPr>
          <p:cNvPr id="7" name="Picture 6" descr="A blue circle with a black background&#10;&#10;Description automatically generated with medium confidence">
            <a:extLst>
              <a:ext uri="{FF2B5EF4-FFF2-40B4-BE49-F238E27FC236}">
                <a16:creationId xmlns:a16="http://schemas.microsoft.com/office/drawing/2014/main" id="{9FC64A7A-BC1E-43CC-91E1-AC767E23D6C0}"/>
              </a:ext>
            </a:extLst>
          </p:cNvPr>
          <p:cNvPicPr>
            <a:picLocks noChangeAspect="1"/>
          </p:cNvPicPr>
          <p:nvPr userDrawn="1"/>
        </p:nvPicPr>
        <p:blipFill>
          <a:blip r:embed="rId2">
            <a:alphaModFix amt="26000"/>
          </a:blip>
          <a:stretch>
            <a:fillRect/>
          </a:stretch>
        </p:blipFill>
        <p:spPr>
          <a:xfrm>
            <a:off x="2220193" y="5286453"/>
            <a:ext cx="3875807" cy="2498689"/>
          </a:xfrm>
          <a:prstGeom prst="rect">
            <a:avLst/>
          </a:prstGeom>
        </p:spPr>
      </p:pic>
      <p:pic>
        <p:nvPicPr>
          <p:cNvPr id="8" name="Picture 7" descr="A blue circle with a black background&#10;&#10;Description automatically generated with medium confidence">
            <a:extLst>
              <a:ext uri="{FF2B5EF4-FFF2-40B4-BE49-F238E27FC236}">
                <a16:creationId xmlns:a16="http://schemas.microsoft.com/office/drawing/2014/main" id="{96713B47-0300-4047-9B86-499A3509319C}"/>
              </a:ext>
            </a:extLst>
          </p:cNvPr>
          <p:cNvPicPr>
            <a:picLocks noChangeAspect="1"/>
          </p:cNvPicPr>
          <p:nvPr userDrawn="1"/>
        </p:nvPicPr>
        <p:blipFill>
          <a:blip r:embed="rId2">
            <a:alphaModFix amt="35000"/>
          </a:blip>
          <a:stretch>
            <a:fillRect/>
          </a:stretch>
        </p:blipFill>
        <p:spPr>
          <a:xfrm>
            <a:off x="6369776" y="-2517471"/>
            <a:ext cx="6348460" cy="4092780"/>
          </a:xfrm>
          <a:prstGeom prst="rect">
            <a:avLst/>
          </a:prstGeom>
        </p:spPr>
      </p:pic>
      <p:pic>
        <p:nvPicPr>
          <p:cNvPr id="9" name="Picture 8" descr="A blue circle with a black background&#10;&#10;Description automatically generated with medium confidence">
            <a:extLst>
              <a:ext uri="{FF2B5EF4-FFF2-40B4-BE49-F238E27FC236}">
                <a16:creationId xmlns:a16="http://schemas.microsoft.com/office/drawing/2014/main" id="{5B96E3A6-86FC-49E0-8DF1-25683EB841FD}"/>
              </a:ext>
            </a:extLst>
          </p:cNvPr>
          <p:cNvPicPr>
            <a:picLocks noChangeAspect="1"/>
          </p:cNvPicPr>
          <p:nvPr userDrawn="1"/>
        </p:nvPicPr>
        <p:blipFill>
          <a:blip r:embed="rId2">
            <a:alphaModFix amt="26000"/>
          </a:blip>
          <a:stretch>
            <a:fillRect/>
          </a:stretch>
        </p:blipFill>
        <p:spPr>
          <a:xfrm>
            <a:off x="9900088" y="-170070"/>
            <a:ext cx="2315317" cy="1492659"/>
          </a:xfrm>
          <a:prstGeom prst="rect">
            <a:avLst/>
          </a:prstGeom>
        </p:spPr>
      </p:pic>
      <p:sp>
        <p:nvSpPr>
          <p:cNvPr id="3" name="Slide Number Placeholder 2">
            <a:extLst>
              <a:ext uri="{FF2B5EF4-FFF2-40B4-BE49-F238E27FC236}">
                <a16:creationId xmlns:a16="http://schemas.microsoft.com/office/drawing/2014/main" id="{467FE5E2-85AE-6F45-8362-BA1D382AA5D5}"/>
              </a:ext>
            </a:extLst>
          </p:cNvPr>
          <p:cNvSpPr>
            <a:spLocks noGrp="1"/>
          </p:cNvSpPr>
          <p:nvPr>
            <p:ph type="sldNum" sz="quarter" idx="10"/>
          </p:nvPr>
        </p:nvSpPr>
        <p:spPr/>
        <p:txBody>
          <a:bodyPr/>
          <a:lstStyle>
            <a:lvl1pPr>
              <a:defRPr b="0"/>
            </a:lvl1pPr>
          </a:lstStyle>
          <a:p>
            <a:r>
              <a:rPr lang="en-US" dirty="0"/>
              <a:t> </a:t>
            </a:r>
            <a:fld id="{48FF1EB8-E44B-604D-ADBC-DCD7D4097506}" type="slidenum">
              <a:rPr lang="en-US" smtClean="0"/>
              <a:pPr/>
              <a:t>‹#›</a:t>
            </a:fld>
            <a:endParaRPr lang="en-US" dirty="0"/>
          </a:p>
          <a:p>
            <a:endParaRPr lang="en-US" dirty="0"/>
          </a:p>
          <a:p>
            <a:r>
              <a:rPr lang="en-US" dirty="0"/>
              <a:t> © The Pyure Company 2022</a:t>
            </a:r>
          </a:p>
        </p:txBody>
      </p:sp>
    </p:spTree>
    <p:extLst>
      <p:ext uri="{BB962C8B-B14F-4D97-AF65-F5344CB8AC3E}">
        <p14:creationId xmlns:p14="http://schemas.microsoft.com/office/powerpoint/2010/main" val="188845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7657F1-A26E-ED49-83CF-3CC5DEF70BB4}"/>
              </a:ext>
            </a:extLst>
          </p:cNvPr>
          <p:cNvSpPr>
            <a:spLocks noGrp="1"/>
          </p:cNvSpPr>
          <p:nvPr>
            <p:ph type="title"/>
          </p:nvPr>
        </p:nvSpPr>
        <p:spPr/>
        <p:txBody>
          <a:bodyPr>
            <a:normAutofit/>
          </a:bodyPr>
          <a:lstStyle>
            <a:lvl1pPr>
              <a:defRPr sz="3200" b="0" i="0">
                <a:solidFill>
                  <a:srgbClr val="707070"/>
                </a:solidFill>
                <a:latin typeface="Gotham Medium" pitchFamily="50" charset="0"/>
              </a:defRPr>
            </a:lvl1pPr>
          </a:lstStyle>
          <a:p>
            <a:r>
              <a:rPr lang="en-US"/>
              <a:t>Click to edit Master title style</a:t>
            </a:r>
            <a:endParaRPr lang="en-US" dirty="0"/>
          </a:p>
        </p:txBody>
      </p:sp>
      <p:pic>
        <p:nvPicPr>
          <p:cNvPr id="5" name="Picture 4" descr="A blue circle with a black background&#10;&#10;Description automatically generated with medium confidence">
            <a:extLst>
              <a:ext uri="{FF2B5EF4-FFF2-40B4-BE49-F238E27FC236}">
                <a16:creationId xmlns:a16="http://schemas.microsoft.com/office/drawing/2014/main" id="{EECEE7C9-C593-48B2-AF72-141B34E8D993}"/>
              </a:ext>
            </a:extLst>
          </p:cNvPr>
          <p:cNvPicPr>
            <a:picLocks noChangeAspect="1"/>
          </p:cNvPicPr>
          <p:nvPr userDrawn="1"/>
        </p:nvPicPr>
        <p:blipFill>
          <a:blip r:embed="rId2">
            <a:alphaModFix amt="26000"/>
          </a:blip>
          <a:stretch>
            <a:fillRect/>
          </a:stretch>
        </p:blipFill>
        <p:spPr>
          <a:xfrm>
            <a:off x="2220193" y="5286453"/>
            <a:ext cx="3875807" cy="2498689"/>
          </a:xfrm>
          <a:prstGeom prst="rect">
            <a:avLst/>
          </a:prstGeom>
        </p:spPr>
      </p:pic>
      <p:pic>
        <p:nvPicPr>
          <p:cNvPr id="6" name="Picture 5" descr="A blue circle with a black background&#10;&#10;Description automatically generated with medium confidence">
            <a:extLst>
              <a:ext uri="{FF2B5EF4-FFF2-40B4-BE49-F238E27FC236}">
                <a16:creationId xmlns:a16="http://schemas.microsoft.com/office/drawing/2014/main" id="{9D7BA379-7FDD-434E-8AD0-009A77A56B38}"/>
              </a:ext>
            </a:extLst>
          </p:cNvPr>
          <p:cNvPicPr>
            <a:picLocks noChangeAspect="1"/>
          </p:cNvPicPr>
          <p:nvPr userDrawn="1"/>
        </p:nvPicPr>
        <p:blipFill>
          <a:blip r:embed="rId2">
            <a:alphaModFix amt="35000"/>
          </a:blip>
          <a:stretch>
            <a:fillRect/>
          </a:stretch>
        </p:blipFill>
        <p:spPr>
          <a:xfrm>
            <a:off x="6369776" y="-2517471"/>
            <a:ext cx="6348460" cy="4092780"/>
          </a:xfrm>
          <a:prstGeom prst="rect">
            <a:avLst/>
          </a:prstGeom>
        </p:spPr>
      </p:pic>
      <p:pic>
        <p:nvPicPr>
          <p:cNvPr id="8" name="Picture 7" descr="A blue circle with a black background&#10;&#10;Description automatically generated with medium confidence">
            <a:extLst>
              <a:ext uri="{FF2B5EF4-FFF2-40B4-BE49-F238E27FC236}">
                <a16:creationId xmlns:a16="http://schemas.microsoft.com/office/drawing/2014/main" id="{3F100483-92E6-48A9-A3AD-E114A46B475A}"/>
              </a:ext>
            </a:extLst>
          </p:cNvPr>
          <p:cNvPicPr>
            <a:picLocks noChangeAspect="1"/>
          </p:cNvPicPr>
          <p:nvPr userDrawn="1"/>
        </p:nvPicPr>
        <p:blipFill>
          <a:blip r:embed="rId2">
            <a:alphaModFix amt="26000"/>
          </a:blip>
          <a:stretch>
            <a:fillRect/>
          </a:stretch>
        </p:blipFill>
        <p:spPr>
          <a:xfrm>
            <a:off x="9900088" y="-170070"/>
            <a:ext cx="2315317" cy="1492659"/>
          </a:xfrm>
          <a:prstGeom prst="rect">
            <a:avLst/>
          </a:prstGeom>
        </p:spPr>
      </p:pic>
      <p:sp>
        <p:nvSpPr>
          <p:cNvPr id="10" name="Slide Number Placeholder 9">
            <a:extLst>
              <a:ext uri="{FF2B5EF4-FFF2-40B4-BE49-F238E27FC236}">
                <a16:creationId xmlns:a16="http://schemas.microsoft.com/office/drawing/2014/main" id="{B8D88AF8-79ED-EE46-A4A3-B2A9A5AEBD6C}"/>
              </a:ext>
            </a:extLst>
          </p:cNvPr>
          <p:cNvSpPr>
            <a:spLocks noGrp="1"/>
          </p:cNvSpPr>
          <p:nvPr>
            <p:ph type="sldNum" sz="quarter" idx="10"/>
          </p:nvPr>
        </p:nvSpPr>
        <p:spPr/>
        <p:txBody>
          <a:bodyPr/>
          <a:lstStyle>
            <a:lvl1pPr>
              <a:defRPr b="0"/>
            </a:lvl1pPr>
          </a:lstStyle>
          <a:p>
            <a:r>
              <a:rPr lang="en-US" dirty="0"/>
              <a:t> </a:t>
            </a:r>
            <a:fld id="{48FF1EB8-E44B-604D-ADBC-DCD7D4097506}" type="slidenum">
              <a:rPr lang="en-US" smtClean="0"/>
              <a:pPr/>
              <a:t>‹#›</a:t>
            </a:fld>
            <a:endParaRPr lang="en-US" dirty="0"/>
          </a:p>
          <a:p>
            <a:endParaRPr lang="en-US" dirty="0"/>
          </a:p>
          <a:p>
            <a:r>
              <a:rPr lang="en-US" dirty="0"/>
              <a:t> © The Pyure Company 2022</a:t>
            </a:r>
          </a:p>
        </p:txBody>
      </p:sp>
    </p:spTree>
    <p:extLst>
      <p:ext uri="{BB962C8B-B14F-4D97-AF65-F5344CB8AC3E}">
        <p14:creationId xmlns:p14="http://schemas.microsoft.com/office/powerpoint/2010/main" val="2695900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7657F1-A26E-ED49-83CF-3CC5DEF70BB4}"/>
              </a:ext>
            </a:extLst>
          </p:cNvPr>
          <p:cNvSpPr>
            <a:spLocks noGrp="1"/>
          </p:cNvSpPr>
          <p:nvPr>
            <p:ph type="title"/>
          </p:nvPr>
        </p:nvSpPr>
        <p:spPr>
          <a:xfrm>
            <a:off x="490451" y="2860790"/>
            <a:ext cx="11222124" cy="1136419"/>
          </a:xfrm>
        </p:spPr>
        <p:txBody>
          <a:bodyPr>
            <a:normAutofit/>
          </a:bodyPr>
          <a:lstStyle>
            <a:lvl1pPr>
              <a:defRPr sz="3200" b="0" i="0">
                <a:solidFill>
                  <a:schemeClr val="tx1"/>
                </a:solidFill>
                <a:latin typeface="Gotham Medium" pitchFamily="50" charset="0"/>
              </a:defRPr>
            </a:lvl1pPr>
          </a:lstStyle>
          <a:p>
            <a:r>
              <a:rPr lang="en-US"/>
              <a:t>Click to edit Master title style</a:t>
            </a:r>
            <a:endParaRPr lang="en-US" dirty="0"/>
          </a:p>
        </p:txBody>
      </p:sp>
      <p:sp>
        <p:nvSpPr>
          <p:cNvPr id="10" name="Slide Number Placeholder 9">
            <a:extLst>
              <a:ext uri="{FF2B5EF4-FFF2-40B4-BE49-F238E27FC236}">
                <a16:creationId xmlns:a16="http://schemas.microsoft.com/office/drawing/2014/main" id="{B8D88AF8-79ED-EE46-A4A3-B2A9A5AEBD6C}"/>
              </a:ext>
            </a:extLst>
          </p:cNvPr>
          <p:cNvSpPr>
            <a:spLocks noGrp="1"/>
          </p:cNvSpPr>
          <p:nvPr>
            <p:ph type="sldNum" sz="quarter" idx="10"/>
          </p:nvPr>
        </p:nvSpPr>
        <p:spPr/>
        <p:txBody>
          <a:bodyPr/>
          <a:lstStyle>
            <a:lvl1pPr>
              <a:defRPr b="0"/>
            </a:lvl1pPr>
          </a:lstStyle>
          <a:p>
            <a:r>
              <a:rPr lang="en-US" dirty="0"/>
              <a:t> </a:t>
            </a:r>
            <a:fld id="{48FF1EB8-E44B-604D-ADBC-DCD7D4097506}" type="slidenum">
              <a:rPr lang="en-US" smtClean="0"/>
              <a:pPr/>
              <a:t>‹#›</a:t>
            </a:fld>
            <a:endParaRPr lang="en-US" dirty="0"/>
          </a:p>
          <a:p>
            <a:endParaRPr lang="en-US" dirty="0"/>
          </a:p>
          <a:p>
            <a:r>
              <a:rPr lang="en-US" dirty="0"/>
              <a:t> © The Pyure Company 2022</a:t>
            </a:r>
          </a:p>
        </p:txBody>
      </p:sp>
      <p:pic>
        <p:nvPicPr>
          <p:cNvPr id="6" name="Picture 5" descr="A blue circle with a black background&#10;&#10;Description automatically generated with medium confidence">
            <a:extLst>
              <a:ext uri="{FF2B5EF4-FFF2-40B4-BE49-F238E27FC236}">
                <a16:creationId xmlns:a16="http://schemas.microsoft.com/office/drawing/2014/main" id="{FF542F13-6D89-4B7F-83D2-78358B49F9A8}"/>
              </a:ext>
            </a:extLst>
          </p:cNvPr>
          <p:cNvPicPr>
            <a:picLocks noChangeAspect="1"/>
          </p:cNvPicPr>
          <p:nvPr userDrawn="1"/>
        </p:nvPicPr>
        <p:blipFill>
          <a:blip r:embed="rId2">
            <a:alphaModFix amt="26000"/>
          </a:blip>
          <a:stretch>
            <a:fillRect/>
          </a:stretch>
        </p:blipFill>
        <p:spPr>
          <a:xfrm>
            <a:off x="2220193" y="5286453"/>
            <a:ext cx="3875807" cy="2498689"/>
          </a:xfrm>
          <a:prstGeom prst="rect">
            <a:avLst/>
          </a:prstGeom>
        </p:spPr>
      </p:pic>
      <p:pic>
        <p:nvPicPr>
          <p:cNvPr id="8" name="Picture 7" descr="A blue circle with a black background&#10;&#10;Description automatically generated with medium confidence">
            <a:extLst>
              <a:ext uri="{FF2B5EF4-FFF2-40B4-BE49-F238E27FC236}">
                <a16:creationId xmlns:a16="http://schemas.microsoft.com/office/drawing/2014/main" id="{7C8E6C5C-4531-4506-9943-902C4E96D678}"/>
              </a:ext>
            </a:extLst>
          </p:cNvPr>
          <p:cNvPicPr>
            <a:picLocks noChangeAspect="1"/>
          </p:cNvPicPr>
          <p:nvPr userDrawn="1"/>
        </p:nvPicPr>
        <p:blipFill>
          <a:blip r:embed="rId2">
            <a:alphaModFix amt="35000"/>
          </a:blip>
          <a:stretch>
            <a:fillRect/>
          </a:stretch>
        </p:blipFill>
        <p:spPr>
          <a:xfrm>
            <a:off x="6369776" y="-2517471"/>
            <a:ext cx="6348460" cy="4092780"/>
          </a:xfrm>
          <a:prstGeom prst="rect">
            <a:avLst/>
          </a:prstGeom>
        </p:spPr>
      </p:pic>
      <p:pic>
        <p:nvPicPr>
          <p:cNvPr id="9" name="Picture 8" descr="A blue circle with a black background&#10;&#10;Description automatically generated with medium confidence">
            <a:extLst>
              <a:ext uri="{FF2B5EF4-FFF2-40B4-BE49-F238E27FC236}">
                <a16:creationId xmlns:a16="http://schemas.microsoft.com/office/drawing/2014/main" id="{D2813139-F992-46C6-AEC3-66699FEBC518}"/>
              </a:ext>
            </a:extLst>
          </p:cNvPr>
          <p:cNvPicPr>
            <a:picLocks noChangeAspect="1"/>
          </p:cNvPicPr>
          <p:nvPr userDrawn="1"/>
        </p:nvPicPr>
        <p:blipFill>
          <a:blip r:embed="rId2">
            <a:alphaModFix amt="26000"/>
          </a:blip>
          <a:stretch>
            <a:fillRect/>
          </a:stretch>
        </p:blipFill>
        <p:spPr>
          <a:xfrm>
            <a:off x="9900088" y="-170070"/>
            <a:ext cx="2315317" cy="1492659"/>
          </a:xfrm>
          <a:prstGeom prst="rect">
            <a:avLst/>
          </a:prstGeom>
        </p:spPr>
      </p:pic>
      <p:sp>
        <p:nvSpPr>
          <p:cNvPr id="4" name="Google Shape;18;p46">
            <a:extLst>
              <a:ext uri="{FF2B5EF4-FFF2-40B4-BE49-F238E27FC236}">
                <a16:creationId xmlns:a16="http://schemas.microsoft.com/office/drawing/2014/main" id="{76E6C716-2CE3-47F5-B798-FC8E15069BF3}"/>
              </a:ext>
            </a:extLst>
          </p:cNvPr>
          <p:cNvSpPr txBox="1">
            <a:spLocks noGrp="1"/>
          </p:cNvSpPr>
          <p:nvPr>
            <p:ph type="subTitle" idx="1"/>
          </p:nvPr>
        </p:nvSpPr>
        <p:spPr>
          <a:xfrm>
            <a:off x="530224" y="3661857"/>
            <a:ext cx="6192837" cy="6707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06EB3"/>
              </a:buClr>
              <a:buSzPts val="2400"/>
              <a:buNone/>
              <a:defRPr sz="2400" b="0" i="0">
                <a:solidFill>
                  <a:srgbClr val="306EB3"/>
                </a:solidFill>
                <a:latin typeface="Gotham Book" pitchFamily="50" charset="0"/>
                <a:ea typeface="Gotham Book" pitchFamily="50" charset="0"/>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3505011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py and Image - Py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B869-0355-2044-90AA-73002A42A020}"/>
              </a:ext>
            </a:extLst>
          </p:cNvPr>
          <p:cNvSpPr>
            <a:spLocks noGrp="1"/>
          </p:cNvSpPr>
          <p:nvPr>
            <p:ph type="title" hasCustomPrompt="1"/>
          </p:nvPr>
        </p:nvSpPr>
        <p:spPr>
          <a:xfrm>
            <a:off x="839788" y="668337"/>
            <a:ext cx="10515600" cy="1022351"/>
          </a:xfrm>
        </p:spPr>
        <p:txBody>
          <a:bodyPr anchor="b">
            <a:normAutofit/>
          </a:bodyPr>
          <a:lstStyle>
            <a:lvl1pPr>
              <a:defRPr sz="3600" b="0" i="0">
                <a:solidFill>
                  <a:srgbClr val="15375F"/>
                </a:solidFill>
                <a:latin typeface="Gotham Medium"/>
                <a:ea typeface="Tahoma" panose="020B0604030504040204" pitchFamily="34" charset="0"/>
                <a:cs typeface="Gotham Medium"/>
              </a:defRPr>
            </a:lvl1pPr>
          </a:lstStyle>
          <a:p>
            <a:r>
              <a:rPr lang="en-US" dirty="0"/>
              <a:t>Slide title goes here</a:t>
            </a:r>
          </a:p>
        </p:txBody>
      </p:sp>
      <p:sp>
        <p:nvSpPr>
          <p:cNvPr id="3" name="Text Placeholder 2">
            <a:extLst>
              <a:ext uri="{FF2B5EF4-FFF2-40B4-BE49-F238E27FC236}">
                <a16:creationId xmlns:a16="http://schemas.microsoft.com/office/drawing/2014/main" id="{3323CD63-E8A3-594E-9140-F50C89E451C8}"/>
              </a:ext>
            </a:extLst>
          </p:cNvPr>
          <p:cNvSpPr>
            <a:spLocks noGrp="1"/>
          </p:cNvSpPr>
          <p:nvPr>
            <p:ph type="body" idx="1" hasCustomPrompt="1"/>
          </p:nvPr>
        </p:nvSpPr>
        <p:spPr>
          <a:xfrm>
            <a:off x="839788" y="1795467"/>
            <a:ext cx="5157787" cy="504825"/>
          </a:xfrm>
        </p:spPr>
        <p:txBody>
          <a:bodyPr anchor="b">
            <a:normAutofit/>
          </a:bodyPr>
          <a:lstStyle>
            <a:lvl1pPr marL="0" indent="0">
              <a:buNone/>
              <a:defRPr sz="2000" b="0" i="0">
                <a:solidFill>
                  <a:srgbClr val="15375F"/>
                </a:solidFill>
                <a:latin typeface="Gotham Medium" pitchFamily="2" charset="0"/>
                <a:cs typeface="Gotham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Content title goes here</a:t>
            </a:r>
          </a:p>
        </p:txBody>
      </p:sp>
      <p:sp>
        <p:nvSpPr>
          <p:cNvPr id="4" name="Content Placeholder 3">
            <a:extLst>
              <a:ext uri="{FF2B5EF4-FFF2-40B4-BE49-F238E27FC236}">
                <a16:creationId xmlns:a16="http://schemas.microsoft.com/office/drawing/2014/main" id="{0C24C364-50F0-6349-B54D-91CF2C914C79}"/>
              </a:ext>
            </a:extLst>
          </p:cNvPr>
          <p:cNvSpPr>
            <a:spLocks noGrp="1"/>
          </p:cNvSpPr>
          <p:nvPr>
            <p:ph sz="half" idx="2" hasCustomPrompt="1"/>
          </p:nvPr>
        </p:nvSpPr>
        <p:spPr>
          <a:xfrm>
            <a:off x="839788" y="2405071"/>
            <a:ext cx="5157787" cy="3500109"/>
          </a:xfrm>
        </p:spPr>
        <p:txBody>
          <a:bodyPr>
            <a:normAutofit/>
          </a:bodyPr>
          <a:lstStyle>
            <a:lvl1pPr marL="0" indent="0">
              <a:buNone/>
              <a:defRPr sz="1600" b="0" i="0">
                <a:solidFill>
                  <a:srgbClr val="15375F"/>
                </a:solidFill>
                <a:latin typeface="Gotham Book" pitchFamily="2" charset="0"/>
                <a:cs typeface="Gotham Book" pitchFamily="2" charset="0"/>
              </a:defRPr>
            </a:lvl1pPr>
          </a:lstStyle>
          <a:p>
            <a:pPr lvl="0"/>
            <a:r>
              <a:rPr lang="en-US" dirty="0"/>
              <a:t>Body copy goes here</a:t>
            </a:r>
          </a:p>
        </p:txBody>
      </p:sp>
      <p:sp>
        <p:nvSpPr>
          <p:cNvPr id="6" name="Content Placeholder 5">
            <a:extLst>
              <a:ext uri="{FF2B5EF4-FFF2-40B4-BE49-F238E27FC236}">
                <a16:creationId xmlns:a16="http://schemas.microsoft.com/office/drawing/2014/main" id="{827F010C-2AA2-2B4F-9B60-2C559BB6E1DF}"/>
              </a:ext>
            </a:extLst>
          </p:cNvPr>
          <p:cNvSpPr>
            <a:spLocks noGrp="1"/>
          </p:cNvSpPr>
          <p:nvPr>
            <p:ph sz="quarter" idx="4" hasCustomPrompt="1"/>
          </p:nvPr>
        </p:nvSpPr>
        <p:spPr>
          <a:xfrm>
            <a:off x="6172200" y="1795467"/>
            <a:ext cx="5183188" cy="4109713"/>
          </a:xfrm>
        </p:spPr>
        <p:txBody>
          <a:bodyPr>
            <a:normAutofit/>
          </a:bodyPr>
          <a:lstStyle>
            <a:lvl1pPr marL="0" indent="0">
              <a:buNone/>
              <a:defRPr sz="1800" b="0" i="1">
                <a:solidFill>
                  <a:srgbClr val="15375F"/>
                </a:solidFill>
                <a:latin typeface="Gotham Light" pitchFamily="2" charset="0"/>
                <a:cs typeface="Gotham Light" pitchFamily="2" charset="0"/>
              </a:defRPr>
            </a:lvl1pPr>
          </a:lstStyle>
          <a:p>
            <a:pPr lvl="0"/>
            <a:r>
              <a:rPr lang="en-US" dirty="0"/>
              <a:t>Image goes here</a:t>
            </a:r>
          </a:p>
        </p:txBody>
      </p:sp>
      <p:pic>
        <p:nvPicPr>
          <p:cNvPr id="11" name="Picture 10" descr="A blue circle with a black background&#10;&#10;Description automatically generated with medium confidence">
            <a:extLst>
              <a:ext uri="{FF2B5EF4-FFF2-40B4-BE49-F238E27FC236}">
                <a16:creationId xmlns:a16="http://schemas.microsoft.com/office/drawing/2014/main" id="{F35654C4-42E5-4845-942C-4E124EF3C348}"/>
              </a:ext>
            </a:extLst>
          </p:cNvPr>
          <p:cNvPicPr>
            <a:picLocks noChangeAspect="1"/>
          </p:cNvPicPr>
          <p:nvPr userDrawn="1"/>
        </p:nvPicPr>
        <p:blipFill>
          <a:blip r:embed="rId2">
            <a:alphaModFix amt="26000"/>
          </a:blip>
          <a:stretch>
            <a:fillRect/>
          </a:stretch>
        </p:blipFill>
        <p:spPr>
          <a:xfrm>
            <a:off x="2220193" y="5286453"/>
            <a:ext cx="3875807" cy="2498689"/>
          </a:xfrm>
          <a:prstGeom prst="rect">
            <a:avLst/>
          </a:prstGeom>
        </p:spPr>
      </p:pic>
      <p:pic>
        <p:nvPicPr>
          <p:cNvPr id="12" name="Picture 11" descr="A blue circle with a black background&#10;&#10;Description automatically generated with medium confidence">
            <a:extLst>
              <a:ext uri="{FF2B5EF4-FFF2-40B4-BE49-F238E27FC236}">
                <a16:creationId xmlns:a16="http://schemas.microsoft.com/office/drawing/2014/main" id="{9023653B-955C-4AAA-A60C-92AC2FAFB092}"/>
              </a:ext>
            </a:extLst>
          </p:cNvPr>
          <p:cNvPicPr>
            <a:picLocks noChangeAspect="1"/>
          </p:cNvPicPr>
          <p:nvPr userDrawn="1"/>
        </p:nvPicPr>
        <p:blipFill>
          <a:blip r:embed="rId2">
            <a:alphaModFix amt="35000"/>
          </a:blip>
          <a:stretch>
            <a:fillRect/>
          </a:stretch>
        </p:blipFill>
        <p:spPr>
          <a:xfrm>
            <a:off x="6369776" y="-2517471"/>
            <a:ext cx="6348460" cy="4092780"/>
          </a:xfrm>
          <a:prstGeom prst="rect">
            <a:avLst/>
          </a:prstGeom>
        </p:spPr>
      </p:pic>
      <p:pic>
        <p:nvPicPr>
          <p:cNvPr id="13" name="Picture 12" descr="A blue circle with a black background&#10;&#10;Description automatically generated with medium confidence">
            <a:extLst>
              <a:ext uri="{FF2B5EF4-FFF2-40B4-BE49-F238E27FC236}">
                <a16:creationId xmlns:a16="http://schemas.microsoft.com/office/drawing/2014/main" id="{141A1126-3160-4134-BE3F-124A8E34923F}"/>
              </a:ext>
            </a:extLst>
          </p:cNvPr>
          <p:cNvPicPr>
            <a:picLocks noChangeAspect="1"/>
          </p:cNvPicPr>
          <p:nvPr userDrawn="1"/>
        </p:nvPicPr>
        <p:blipFill>
          <a:blip r:embed="rId2">
            <a:alphaModFix amt="26000"/>
          </a:blip>
          <a:stretch>
            <a:fillRect/>
          </a:stretch>
        </p:blipFill>
        <p:spPr>
          <a:xfrm>
            <a:off x="9900088" y="-170070"/>
            <a:ext cx="2315317" cy="1492659"/>
          </a:xfrm>
          <a:prstGeom prst="rect">
            <a:avLst/>
          </a:prstGeom>
        </p:spPr>
      </p:pic>
      <p:sp>
        <p:nvSpPr>
          <p:cNvPr id="9" name="Slide Number Placeholder 9">
            <a:extLst>
              <a:ext uri="{FF2B5EF4-FFF2-40B4-BE49-F238E27FC236}">
                <a16:creationId xmlns:a16="http://schemas.microsoft.com/office/drawing/2014/main" id="{10D9652B-8FD3-D346-8685-C546FA1FE883}"/>
              </a:ext>
            </a:extLst>
          </p:cNvPr>
          <p:cNvSpPr>
            <a:spLocks noGrp="1"/>
          </p:cNvSpPr>
          <p:nvPr>
            <p:ph type="sldNum" sz="quarter" idx="10"/>
          </p:nvPr>
        </p:nvSpPr>
        <p:spPr>
          <a:xfrm>
            <a:off x="8969375" y="6199978"/>
            <a:ext cx="2743200" cy="365125"/>
          </a:xfrm>
        </p:spPr>
        <p:txBody>
          <a:bodyPr/>
          <a:lstStyle>
            <a:lvl1pPr>
              <a:defRPr b="0"/>
            </a:lvl1pPr>
          </a:lstStyle>
          <a:p>
            <a:fld id="{48FF1EB8-E44B-604D-ADBC-DCD7D4097506}" type="slidenum">
              <a:rPr lang="en-US" smtClean="0"/>
              <a:pPr/>
              <a:t>‹#›</a:t>
            </a:fld>
            <a:endParaRPr lang="en-US" dirty="0"/>
          </a:p>
          <a:p>
            <a:endParaRPr lang="en-US" dirty="0"/>
          </a:p>
          <a:p>
            <a:r>
              <a:rPr lang="en-US" dirty="0"/>
              <a:t> © The Pyure Company 2022</a:t>
            </a:r>
          </a:p>
        </p:txBody>
      </p:sp>
    </p:spTree>
    <p:extLst>
      <p:ext uri="{BB962C8B-B14F-4D97-AF65-F5344CB8AC3E}">
        <p14:creationId xmlns:p14="http://schemas.microsoft.com/office/powerpoint/2010/main" val="1310544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py and Image - Pyure" preserve="1">
  <p:cSld name="Copy and Image - Pyure">
    <p:spTree>
      <p:nvGrpSpPr>
        <p:cNvPr id="1" name="Shape 25"/>
        <p:cNvGrpSpPr/>
        <p:nvPr/>
      </p:nvGrpSpPr>
      <p:grpSpPr>
        <a:xfrm>
          <a:off x="0" y="0"/>
          <a:ext cx="0" cy="0"/>
          <a:chOff x="0" y="0"/>
          <a:chExt cx="0" cy="0"/>
        </a:xfrm>
      </p:grpSpPr>
      <p:sp>
        <p:nvSpPr>
          <p:cNvPr id="26" name="Google Shape;26;p48"/>
          <p:cNvSpPr txBox="1">
            <a:spLocks noGrp="1"/>
          </p:cNvSpPr>
          <p:nvPr>
            <p:ph type="title"/>
          </p:nvPr>
        </p:nvSpPr>
        <p:spPr>
          <a:xfrm>
            <a:off x="839788" y="668337"/>
            <a:ext cx="10515600" cy="10223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5375F"/>
              </a:buClr>
              <a:buSzPts val="3600"/>
              <a:buFont typeface="Montserrat Medium"/>
              <a:buNone/>
              <a:defRPr sz="3600" b="0" i="0">
                <a:solidFill>
                  <a:srgbClr val="15375F"/>
                </a:solidFill>
                <a:latin typeface="Gotham Medium" pitchFamily="50" charset="0"/>
                <a:ea typeface="Gotham Medium" pitchFamily="50" charset="0"/>
                <a:cs typeface="Gotham Medium" pitchFamily="50" charset="0"/>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7" name="Google Shape;27;p48"/>
          <p:cNvSpPr txBox="1">
            <a:spLocks noGrp="1"/>
          </p:cNvSpPr>
          <p:nvPr>
            <p:ph type="body" idx="1"/>
          </p:nvPr>
        </p:nvSpPr>
        <p:spPr>
          <a:xfrm>
            <a:off x="839788" y="1795467"/>
            <a:ext cx="5157787" cy="5048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5375F"/>
              </a:buClr>
              <a:buSzPts val="2000"/>
              <a:buNone/>
              <a:defRPr sz="2000" b="0" i="0">
                <a:solidFill>
                  <a:srgbClr val="15375F"/>
                </a:solidFill>
                <a:latin typeface="Gotham Book" pitchFamily="50" charset="0"/>
                <a:ea typeface="Gotham Book" pitchFamily="50" charset="0"/>
                <a:cs typeface="Gotham Book" pitchFamily="50" charset="0"/>
                <a:sym typeface="Montserrat Medium"/>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8" name="Google Shape;28;p48"/>
          <p:cNvSpPr txBox="1">
            <a:spLocks noGrp="1"/>
          </p:cNvSpPr>
          <p:nvPr>
            <p:ph type="body" idx="2"/>
          </p:nvPr>
        </p:nvSpPr>
        <p:spPr>
          <a:xfrm>
            <a:off x="839788" y="2405071"/>
            <a:ext cx="5157787" cy="35001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5375F"/>
              </a:buClr>
              <a:buSzPts val="1600"/>
              <a:buNone/>
              <a:defRPr sz="1600" b="0" i="0">
                <a:solidFill>
                  <a:srgbClr val="15375F"/>
                </a:solidFill>
                <a:latin typeface="Gotham Book" pitchFamily="50" charset="0"/>
                <a:ea typeface="Gotham Book" pitchFamily="50"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8"/>
          <p:cNvSpPr txBox="1">
            <a:spLocks noGrp="1"/>
          </p:cNvSpPr>
          <p:nvPr>
            <p:ph type="body" idx="3"/>
          </p:nvPr>
        </p:nvSpPr>
        <p:spPr>
          <a:xfrm>
            <a:off x="6172200" y="1795467"/>
            <a:ext cx="5183188" cy="41097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5375F"/>
              </a:buClr>
              <a:buSzPts val="1800"/>
              <a:buNone/>
              <a:defRPr sz="1800" b="0" i="1">
                <a:solidFill>
                  <a:srgbClr val="15375F"/>
                </a:solidFill>
                <a:latin typeface="Gotham Book" pitchFamily="50" charset="0"/>
                <a:ea typeface="Gotham Book" pitchFamily="50" charset="0"/>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0" name="Picture 9" descr="A blue circle with a black background&#10;&#10;Description automatically generated with medium confidence">
            <a:extLst>
              <a:ext uri="{FF2B5EF4-FFF2-40B4-BE49-F238E27FC236}">
                <a16:creationId xmlns:a16="http://schemas.microsoft.com/office/drawing/2014/main" id="{289C1636-F3AA-495A-8D02-EA08C7CB2F4D}"/>
              </a:ext>
            </a:extLst>
          </p:cNvPr>
          <p:cNvPicPr>
            <a:picLocks noChangeAspect="1"/>
          </p:cNvPicPr>
          <p:nvPr userDrawn="1"/>
        </p:nvPicPr>
        <p:blipFill>
          <a:blip r:embed="rId2">
            <a:alphaModFix amt="26000"/>
          </a:blip>
          <a:stretch>
            <a:fillRect/>
          </a:stretch>
        </p:blipFill>
        <p:spPr>
          <a:xfrm>
            <a:off x="2220193" y="5286453"/>
            <a:ext cx="3875807" cy="2498689"/>
          </a:xfrm>
          <a:prstGeom prst="rect">
            <a:avLst/>
          </a:prstGeom>
        </p:spPr>
      </p:pic>
      <p:pic>
        <p:nvPicPr>
          <p:cNvPr id="12" name="Picture 11" descr="A blue circle with a black background&#10;&#10;Description automatically generated with medium confidence">
            <a:extLst>
              <a:ext uri="{FF2B5EF4-FFF2-40B4-BE49-F238E27FC236}">
                <a16:creationId xmlns:a16="http://schemas.microsoft.com/office/drawing/2014/main" id="{5B7D3066-4EB5-4BE1-9E31-95F5B6D4BC7B}"/>
              </a:ext>
            </a:extLst>
          </p:cNvPr>
          <p:cNvPicPr>
            <a:picLocks noChangeAspect="1"/>
          </p:cNvPicPr>
          <p:nvPr userDrawn="1"/>
        </p:nvPicPr>
        <p:blipFill>
          <a:blip r:embed="rId2">
            <a:alphaModFix amt="35000"/>
          </a:blip>
          <a:stretch>
            <a:fillRect/>
          </a:stretch>
        </p:blipFill>
        <p:spPr>
          <a:xfrm>
            <a:off x="6369776" y="-2517471"/>
            <a:ext cx="6348460" cy="4092780"/>
          </a:xfrm>
          <a:prstGeom prst="rect">
            <a:avLst/>
          </a:prstGeom>
        </p:spPr>
      </p:pic>
      <p:pic>
        <p:nvPicPr>
          <p:cNvPr id="13" name="Picture 12" descr="A blue circle with a black background&#10;&#10;Description automatically generated with medium confidence">
            <a:extLst>
              <a:ext uri="{FF2B5EF4-FFF2-40B4-BE49-F238E27FC236}">
                <a16:creationId xmlns:a16="http://schemas.microsoft.com/office/drawing/2014/main" id="{B3BA26CD-5DE7-4AF6-8450-675055D104AD}"/>
              </a:ext>
            </a:extLst>
          </p:cNvPr>
          <p:cNvPicPr>
            <a:picLocks noChangeAspect="1"/>
          </p:cNvPicPr>
          <p:nvPr userDrawn="1"/>
        </p:nvPicPr>
        <p:blipFill>
          <a:blip r:embed="rId2">
            <a:alphaModFix amt="26000"/>
          </a:blip>
          <a:stretch>
            <a:fillRect/>
          </a:stretch>
        </p:blipFill>
        <p:spPr>
          <a:xfrm>
            <a:off x="9900088" y="-170070"/>
            <a:ext cx="2315317" cy="1492659"/>
          </a:xfrm>
          <a:prstGeom prst="rect">
            <a:avLst/>
          </a:prstGeom>
        </p:spPr>
      </p:pic>
      <p:sp>
        <p:nvSpPr>
          <p:cNvPr id="9" name="Slide Number Placeholder 9">
            <a:extLst>
              <a:ext uri="{FF2B5EF4-FFF2-40B4-BE49-F238E27FC236}">
                <a16:creationId xmlns:a16="http://schemas.microsoft.com/office/drawing/2014/main" id="{111F19EB-ED35-A24F-8C97-CD64E0DA2319}"/>
              </a:ext>
            </a:extLst>
          </p:cNvPr>
          <p:cNvSpPr>
            <a:spLocks noGrp="1"/>
          </p:cNvSpPr>
          <p:nvPr>
            <p:ph type="sldNum" sz="quarter" idx="10"/>
          </p:nvPr>
        </p:nvSpPr>
        <p:spPr>
          <a:xfrm>
            <a:off x="8969375" y="6199978"/>
            <a:ext cx="2743200" cy="365125"/>
          </a:xfrm>
        </p:spPr>
        <p:txBody>
          <a:bodyPr/>
          <a:lstStyle>
            <a:lvl1pPr>
              <a:defRPr b="0"/>
            </a:lvl1pPr>
          </a:lstStyle>
          <a:p>
            <a:fld id="{48FF1EB8-E44B-604D-ADBC-DCD7D4097506}" type="slidenum">
              <a:rPr lang="en-US" smtClean="0"/>
              <a:pPr/>
              <a:t>‹#›</a:t>
            </a:fld>
            <a:endParaRPr lang="en-US" dirty="0"/>
          </a:p>
          <a:p>
            <a:endParaRPr lang="en-US" dirty="0"/>
          </a:p>
          <a:p>
            <a:r>
              <a:rPr lang="en-US" dirty="0"/>
              <a:t> © The Pyure Company 2022</a:t>
            </a:r>
          </a:p>
        </p:txBody>
      </p:sp>
    </p:spTree>
    <p:extLst>
      <p:ext uri="{BB962C8B-B14F-4D97-AF65-F5344CB8AC3E}">
        <p14:creationId xmlns:p14="http://schemas.microsoft.com/office/powerpoint/2010/main" val="2512158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 You - Pyure" preserve="1">
  <p:cSld name="Thank You - Pyure">
    <p:spTree>
      <p:nvGrpSpPr>
        <p:cNvPr id="1" name="Shape 39"/>
        <p:cNvGrpSpPr/>
        <p:nvPr/>
      </p:nvGrpSpPr>
      <p:grpSpPr>
        <a:xfrm>
          <a:off x="0" y="0"/>
          <a:ext cx="0" cy="0"/>
          <a:chOff x="0" y="0"/>
          <a:chExt cx="0" cy="0"/>
        </a:xfrm>
      </p:grpSpPr>
      <p:pic>
        <p:nvPicPr>
          <p:cNvPr id="40" name="Google Shape;40;p49"/>
          <p:cNvPicPr preferRelativeResize="0"/>
          <p:nvPr/>
        </p:nvPicPr>
        <p:blipFill rotWithShape="1">
          <a:blip r:embed="rId2" cstate="email">
            <a:alphaModFix amt="38000"/>
            <a:extLst>
              <a:ext uri="{28A0092B-C50C-407E-A947-70E740481C1C}">
                <a14:useLocalDpi xmlns:a14="http://schemas.microsoft.com/office/drawing/2010/main"/>
              </a:ext>
            </a:extLst>
          </a:blip>
          <a:srcRect/>
          <a:stretch/>
        </p:blipFill>
        <p:spPr>
          <a:xfrm>
            <a:off x="6603450" y="766182"/>
            <a:ext cx="4986570" cy="5482311"/>
          </a:xfrm>
          <a:prstGeom prst="rect">
            <a:avLst/>
          </a:prstGeom>
          <a:noFill/>
          <a:ln>
            <a:noFill/>
          </a:ln>
        </p:spPr>
      </p:pic>
      <p:sp>
        <p:nvSpPr>
          <p:cNvPr id="41" name="Google Shape;41;p49"/>
          <p:cNvSpPr txBox="1">
            <a:spLocks noGrp="1"/>
          </p:cNvSpPr>
          <p:nvPr>
            <p:ph type="ctrTitle"/>
          </p:nvPr>
        </p:nvSpPr>
        <p:spPr>
          <a:xfrm>
            <a:off x="838200" y="2808111"/>
            <a:ext cx="5836920" cy="12417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5375F"/>
              </a:buClr>
              <a:buSzPts val="4800"/>
              <a:buFont typeface="Montserrat Medium"/>
              <a:buNone/>
              <a:defRPr sz="4800" b="0" i="0">
                <a:solidFill>
                  <a:srgbClr val="15375F"/>
                </a:solidFill>
                <a:latin typeface="Gotham Medium" pitchFamily="50" charset="0"/>
                <a:ea typeface="Gotham Medium" pitchFamily="50" charset="0"/>
                <a:cs typeface="Gotham Medium" pitchFamily="50" charset="0"/>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864017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266700" y="707082"/>
            <a:ext cx="4803140" cy="1107996"/>
          </a:xfrm>
        </p:spPr>
        <p:txBody>
          <a:bodyPr lIns="0" tIns="0" rIns="0" bIns="0"/>
          <a:lstStyle>
            <a:lvl1pPr>
              <a:defRPr sz="3600" b="0" i="0">
                <a:solidFill>
                  <a:srgbClr val="17365E"/>
                </a:solidFill>
                <a:latin typeface="Gotham-Medium"/>
                <a:cs typeface="Gotham-Medium"/>
              </a:defRPr>
            </a:lvl1pPr>
          </a:lstStyle>
          <a:p>
            <a:r>
              <a:rPr lang="en-CA" dirty="0"/>
              <a:t>Click to edit slide heading</a:t>
            </a:r>
            <a:endParaRPr dirty="0"/>
          </a:p>
        </p:txBody>
      </p:sp>
      <p:sp>
        <p:nvSpPr>
          <p:cNvPr id="3" name="Holder 3"/>
          <p:cNvSpPr>
            <a:spLocks noGrp="1"/>
          </p:cNvSpPr>
          <p:nvPr>
            <p:ph type="body" idx="1"/>
          </p:nvPr>
        </p:nvSpPr>
        <p:spPr>
          <a:xfrm>
            <a:off x="296631" y="2362200"/>
            <a:ext cx="5092700" cy="3526154"/>
          </a:xfrm>
          <a:prstGeom prst="rect">
            <a:avLst/>
          </a:prstGeom>
        </p:spPr>
        <p:txBody>
          <a:bodyPr lIns="0" tIns="0" rIns="0" bIns="0"/>
          <a:lstStyle>
            <a:lvl1pPr>
              <a:defRPr sz="2400" b="0" i="0">
                <a:solidFill>
                  <a:srgbClr val="636D7E"/>
                </a:solidFill>
                <a:latin typeface="Gotham-Book"/>
                <a:cs typeface="Gotham-Book"/>
              </a:defRPr>
            </a:lvl1pPr>
          </a:lstStyle>
          <a:p>
            <a:endParaRPr dirty="0"/>
          </a:p>
        </p:txBody>
      </p:sp>
      <p:sp>
        <p:nvSpPr>
          <p:cNvPr id="7" name="object 6">
            <a:extLst>
              <a:ext uri="{FF2B5EF4-FFF2-40B4-BE49-F238E27FC236}">
                <a16:creationId xmlns:a16="http://schemas.microsoft.com/office/drawing/2014/main" id="{C923EE99-F54D-A406-034B-C7C0E0F248BD}"/>
              </a:ext>
            </a:extLst>
          </p:cNvPr>
          <p:cNvSpPr/>
          <p:nvPr userDrawn="1"/>
        </p:nvSpPr>
        <p:spPr>
          <a:xfrm>
            <a:off x="292512" y="499402"/>
            <a:ext cx="11634470" cy="0"/>
          </a:xfrm>
          <a:custGeom>
            <a:avLst/>
            <a:gdLst/>
            <a:ahLst/>
            <a:cxnLst/>
            <a:rect l="l" t="t" r="r" b="b"/>
            <a:pathLst>
              <a:path w="11634470">
                <a:moveTo>
                  <a:pt x="0" y="0"/>
                </a:moveTo>
                <a:lnTo>
                  <a:pt x="11634393" y="0"/>
                </a:lnTo>
              </a:path>
            </a:pathLst>
          </a:custGeom>
          <a:ln w="6350">
            <a:solidFill>
              <a:srgbClr val="636D7E"/>
            </a:solidFill>
          </a:ln>
        </p:spPr>
        <p:txBody>
          <a:bodyPr wrap="square" lIns="0" tIns="0" rIns="0" bIns="0" rtlCol="0"/>
          <a:lstStyle/>
          <a:p>
            <a:endParaRPr/>
          </a:p>
        </p:txBody>
      </p:sp>
      <p:pic>
        <p:nvPicPr>
          <p:cNvPr id="8" name="Graphic 7">
            <a:extLst>
              <a:ext uri="{FF2B5EF4-FFF2-40B4-BE49-F238E27FC236}">
                <a16:creationId xmlns:a16="http://schemas.microsoft.com/office/drawing/2014/main" id="{50387B15-771C-9B82-0FD1-45B9C31129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92554" y="164434"/>
            <a:ext cx="216006" cy="236578"/>
          </a:xfrm>
          <a:prstGeom prst="rect">
            <a:avLst/>
          </a:prstGeom>
        </p:spPr>
      </p:pic>
      <p:sp>
        <p:nvSpPr>
          <p:cNvPr id="13" name="Picture Placeholder 12">
            <a:extLst>
              <a:ext uri="{FF2B5EF4-FFF2-40B4-BE49-F238E27FC236}">
                <a16:creationId xmlns:a16="http://schemas.microsoft.com/office/drawing/2014/main" id="{4F58018D-B07D-D2D0-797D-BD02613188F3}"/>
              </a:ext>
            </a:extLst>
          </p:cNvPr>
          <p:cNvSpPr>
            <a:spLocks noGrp="1"/>
          </p:cNvSpPr>
          <p:nvPr>
            <p:ph type="pic" sz="quarter" idx="11"/>
          </p:nvPr>
        </p:nvSpPr>
        <p:spPr>
          <a:xfrm>
            <a:off x="6599238" y="2362200"/>
            <a:ext cx="5092700" cy="3525838"/>
          </a:xfrm>
          <a:prstGeom prst="rect">
            <a:avLst/>
          </a:prstGeom>
        </p:spPr>
        <p:txBody>
          <a:bodyPr/>
          <a:lstStyle/>
          <a:p>
            <a:endParaRPr lang="en-CA"/>
          </a:p>
        </p:txBody>
      </p:sp>
      <p:sp>
        <p:nvSpPr>
          <p:cNvPr id="15" name="Footer Placeholder 14">
            <a:extLst>
              <a:ext uri="{FF2B5EF4-FFF2-40B4-BE49-F238E27FC236}">
                <a16:creationId xmlns:a16="http://schemas.microsoft.com/office/drawing/2014/main" id="{79563269-BA4C-8670-B4E6-27ADBBB122CD}"/>
              </a:ext>
            </a:extLst>
          </p:cNvPr>
          <p:cNvSpPr>
            <a:spLocks noGrp="1"/>
          </p:cNvSpPr>
          <p:nvPr>
            <p:ph type="ftr" sz="quarter" idx="12"/>
          </p:nvPr>
        </p:nvSpPr>
        <p:spPr/>
        <p:txBody>
          <a:bodyPr/>
          <a:lstStyle/>
          <a:p>
            <a:r>
              <a:rPr lang="en-CA"/>
              <a:t>© 2023 The Pyure Company</a:t>
            </a:r>
            <a:endParaRPr lang="en-CA" dirty="0"/>
          </a:p>
        </p:txBody>
      </p:sp>
      <p:sp>
        <p:nvSpPr>
          <p:cNvPr id="16" name="Slide Number Placeholder 15">
            <a:extLst>
              <a:ext uri="{FF2B5EF4-FFF2-40B4-BE49-F238E27FC236}">
                <a16:creationId xmlns:a16="http://schemas.microsoft.com/office/drawing/2014/main" id="{3DA7F5FC-61F7-5629-A165-33F1A9EADEC1}"/>
              </a:ext>
            </a:extLst>
          </p:cNvPr>
          <p:cNvSpPr>
            <a:spLocks noGrp="1"/>
          </p:cNvSpPr>
          <p:nvPr>
            <p:ph type="sldNum" sz="quarter" idx="13"/>
          </p:nvPr>
        </p:nvSpPr>
        <p:spPr/>
        <p:txBody>
          <a:bodyPr/>
          <a:lstStyle/>
          <a:p>
            <a:fld id="{0A9CD8D5-AA5D-4D3C-8887-87B9BE9ABC5C}" type="slidenum">
              <a:rPr lang="en-CA" smtClean="0"/>
              <a:pPr/>
              <a:t>‹#›</a:t>
            </a:fld>
            <a:endParaRPr lang="en-CA" dirty="0"/>
          </a:p>
        </p:txBody>
      </p:sp>
    </p:spTree>
    <p:extLst>
      <p:ext uri="{BB962C8B-B14F-4D97-AF65-F5344CB8AC3E}">
        <p14:creationId xmlns:p14="http://schemas.microsoft.com/office/powerpoint/2010/main" val="238197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FF7AAF-2CFC-C2A7-5B04-AC041AFB3B43}"/>
              </a:ext>
            </a:extLst>
          </p:cNvPr>
          <p:cNvSpPr>
            <a:spLocks noGrp="1"/>
          </p:cNvSpPr>
          <p:nvPr>
            <p:ph type="sldNum" sz="quarter" idx="10"/>
          </p:nvPr>
        </p:nvSpPr>
        <p:spPr>
          <a:xfrm>
            <a:off x="9121362" y="6508900"/>
            <a:ext cx="2805620" cy="338554"/>
          </a:xfrm>
          <a:prstGeom prst="rect">
            <a:avLst/>
          </a:prstGeom>
        </p:spPr>
        <p:txBody>
          <a:bodyPr/>
          <a:lstStyle/>
          <a:p>
            <a:r>
              <a:rPr lang="en-CA">
                <a:solidFill>
                  <a:srgbClr val="17365E"/>
                </a:solidFill>
                <a:latin typeface="Gotham-Book"/>
                <a:cs typeface="Gotham-Book"/>
              </a:rPr>
              <a:t>©</a:t>
            </a:r>
            <a:r>
              <a:rPr lang="en-CA" spc="-45">
                <a:solidFill>
                  <a:srgbClr val="17365E"/>
                </a:solidFill>
                <a:latin typeface="Gotham-Book"/>
                <a:cs typeface="Gotham-Book"/>
              </a:rPr>
              <a:t> 2023 </a:t>
            </a:r>
            <a:r>
              <a:rPr lang="en-CA">
                <a:solidFill>
                  <a:srgbClr val="17365E"/>
                </a:solidFill>
                <a:latin typeface="Gotham-Book"/>
                <a:cs typeface="Gotham-Book"/>
              </a:rPr>
              <a:t>The</a:t>
            </a:r>
            <a:r>
              <a:rPr lang="en-CA" spc="-30">
                <a:solidFill>
                  <a:srgbClr val="17365E"/>
                </a:solidFill>
                <a:latin typeface="Gotham-Book"/>
                <a:cs typeface="Gotham-Book"/>
              </a:rPr>
              <a:t> </a:t>
            </a:r>
            <a:r>
              <a:rPr lang="en-CA" spc="-10">
                <a:solidFill>
                  <a:srgbClr val="17365E"/>
                </a:solidFill>
                <a:latin typeface="Gotham-Book"/>
                <a:cs typeface="Gotham-Book"/>
              </a:rPr>
              <a:t>Pyure</a:t>
            </a:r>
            <a:r>
              <a:rPr lang="en-CA" spc="-30">
                <a:solidFill>
                  <a:srgbClr val="17365E"/>
                </a:solidFill>
                <a:latin typeface="Gotham-Book"/>
                <a:cs typeface="Gotham-Book"/>
              </a:rPr>
              <a:t> </a:t>
            </a:r>
            <a:r>
              <a:rPr lang="en-CA" spc="-10">
                <a:solidFill>
                  <a:srgbClr val="17365E"/>
                </a:solidFill>
                <a:latin typeface="Gotham-Book"/>
                <a:cs typeface="Gotham-Book"/>
              </a:rPr>
              <a:t>Company</a:t>
            </a:r>
            <a:r>
              <a:rPr lang="en-CA" spc="-30">
                <a:solidFill>
                  <a:srgbClr val="17365E"/>
                </a:solidFill>
                <a:latin typeface="Gotham-Book"/>
                <a:cs typeface="Gotham-Book"/>
              </a:rPr>
              <a:t> </a:t>
            </a:r>
            <a:endParaRPr lang="en-CA">
              <a:latin typeface="Gotham-Book"/>
              <a:cs typeface="Gotham-Book"/>
            </a:endParaRPr>
          </a:p>
          <a:p>
            <a:endParaRPr lang="en-CA" dirty="0"/>
          </a:p>
        </p:txBody>
      </p:sp>
      <p:sp>
        <p:nvSpPr>
          <p:cNvPr id="6" name="object 6">
            <a:extLst>
              <a:ext uri="{FF2B5EF4-FFF2-40B4-BE49-F238E27FC236}">
                <a16:creationId xmlns:a16="http://schemas.microsoft.com/office/drawing/2014/main" id="{6D14DDEE-257E-F21F-2D55-29B624CFCF68}"/>
              </a:ext>
            </a:extLst>
          </p:cNvPr>
          <p:cNvSpPr/>
          <p:nvPr userDrawn="1"/>
        </p:nvSpPr>
        <p:spPr>
          <a:xfrm>
            <a:off x="292512" y="499402"/>
            <a:ext cx="11634470" cy="0"/>
          </a:xfrm>
          <a:custGeom>
            <a:avLst/>
            <a:gdLst/>
            <a:ahLst/>
            <a:cxnLst/>
            <a:rect l="l" t="t" r="r" b="b"/>
            <a:pathLst>
              <a:path w="11634470">
                <a:moveTo>
                  <a:pt x="0" y="0"/>
                </a:moveTo>
                <a:lnTo>
                  <a:pt x="11634393" y="0"/>
                </a:lnTo>
              </a:path>
            </a:pathLst>
          </a:custGeom>
          <a:ln w="6350">
            <a:solidFill>
              <a:srgbClr val="636D7E"/>
            </a:solidFill>
          </a:ln>
        </p:spPr>
        <p:txBody>
          <a:bodyPr wrap="square" lIns="0" tIns="0" rIns="0" bIns="0" rtlCol="0"/>
          <a:lstStyle/>
          <a:p>
            <a:endParaRPr/>
          </a:p>
        </p:txBody>
      </p:sp>
      <p:pic>
        <p:nvPicPr>
          <p:cNvPr id="7" name="Graphic 6">
            <a:extLst>
              <a:ext uri="{FF2B5EF4-FFF2-40B4-BE49-F238E27FC236}">
                <a16:creationId xmlns:a16="http://schemas.microsoft.com/office/drawing/2014/main" id="{54BA8EA8-9A05-45E2-6510-D7B21E556F8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92554" y="164434"/>
            <a:ext cx="216006" cy="236578"/>
          </a:xfrm>
          <a:prstGeom prst="rect">
            <a:avLst/>
          </a:prstGeom>
        </p:spPr>
      </p:pic>
      <p:sp>
        <p:nvSpPr>
          <p:cNvPr id="8" name="Title 7">
            <a:extLst>
              <a:ext uri="{FF2B5EF4-FFF2-40B4-BE49-F238E27FC236}">
                <a16:creationId xmlns:a16="http://schemas.microsoft.com/office/drawing/2014/main" id="{9830CD4A-5913-697E-5EA1-723B47B65086}"/>
              </a:ext>
            </a:extLst>
          </p:cNvPr>
          <p:cNvSpPr>
            <a:spLocks noGrp="1"/>
          </p:cNvSpPr>
          <p:nvPr>
            <p:ph type="title" hasCustomPrompt="1"/>
          </p:nvPr>
        </p:nvSpPr>
        <p:spPr>
          <a:xfrm>
            <a:off x="266700" y="707082"/>
            <a:ext cx="4803140" cy="1107996"/>
          </a:xfrm>
        </p:spPr>
        <p:txBody>
          <a:bodyPr/>
          <a:lstStyle>
            <a:lvl1pPr>
              <a:defRPr/>
            </a:lvl1pPr>
          </a:lstStyle>
          <a:p>
            <a:r>
              <a:rPr lang="en-US" dirty="0"/>
              <a:t>Click to edit slide heading</a:t>
            </a:r>
            <a:endParaRPr lang="en-CA" dirty="0"/>
          </a:p>
        </p:txBody>
      </p:sp>
    </p:spTree>
    <p:extLst>
      <p:ext uri="{BB962C8B-B14F-4D97-AF65-F5344CB8AC3E}">
        <p14:creationId xmlns:p14="http://schemas.microsoft.com/office/powerpoint/2010/main" val="411076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35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46404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1103649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4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73633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556936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pPr/>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02659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pPr/>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749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980020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087816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950789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07714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958783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907562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pPr/>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3258539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lang="en-US" sz="3600"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pic>
        <p:nvPicPr>
          <p:cNvPr id="9" name="Picture 9">
            <a:extLst>
              <a:ext uri="{FF2B5EF4-FFF2-40B4-BE49-F238E27FC236}">
                <a16:creationId xmlns:a16="http://schemas.microsoft.com/office/drawing/2014/main" id="{F60FC1FD-3345-4B0A-90C7-DEDB079A6E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1776" y="5423266"/>
            <a:ext cx="1389062"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27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010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55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582B-62E7-3DF4-5A4A-13C01554C8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BC7E95-DD20-5C07-D4B2-661AD9AFA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269A6-56EE-ACA8-42B1-CFC60A9FB1DE}"/>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5" name="Footer Placeholder 4">
            <a:extLst>
              <a:ext uri="{FF2B5EF4-FFF2-40B4-BE49-F238E27FC236}">
                <a16:creationId xmlns:a16="http://schemas.microsoft.com/office/drawing/2014/main" id="{0A04E647-BB04-5E5F-23A2-15904428E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C2D75-ECF5-EF93-E7EC-B6FE94BF7FCA}"/>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3182258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9DE7-C8BC-EE75-0F84-6042FE2B8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71854-20C9-64A2-AD2D-DDD62FAF4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D61AC-64FF-05A5-0068-2960DD6108DE}"/>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5" name="Footer Placeholder 4">
            <a:extLst>
              <a:ext uri="{FF2B5EF4-FFF2-40B4-BE49-F238E27FC236}">
                <a16:creationId xmlns:a16="http://schemas.microsoft.com/office/drawing/2014/main" id="{5B53EE1B-0551-F0AE-4C1B-6C62277D5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47FBF-1A91-9E5D-C10B-2148A927052B}"/>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1466456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FD06-1A1C-B049-07EF-CBCA020D4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C39056-CDFA-CF16-EF34-3C609AD6AA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A03C43-65DE-4A71-7A86-1A17FB06D47D}"/>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5" name="Footer Placeholder 4">
            <a:extLst>
              <a:ext uri="{FF2B5EF4-FFF2-40B4-BE49-F238E27FC236}">
                <a16:creationId xmlns:a16="http://schemas.microsoft.com/office/drawing/2014/main" id="{5F0A15EE-6432-24CC-4A8F-67F59B5AD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DB19A-0D59-566E-CD86-B0471F727828}"/>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470567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0759-ADBB-06E4-EC52-5F901CC3E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A22CE-36A7-0FFC-3E4A-FBAC091D8E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437F1-E0BE-2E07-2876-F56F55B429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C07E3B-6F50-D70C-B8D3-608765956249}"/>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6" name="Footer Placeholder 5">
            <a:extLst>
              <a:ext uri="{FF2B5EF4-FFF2-40B4-BE49-F238E27FC236}">
                <a16:creationId xmlns:a16="http://schemas.microsoft.com/office/drawing/2014/main" id="{B0699E3F-CE5A-1D55-D3BB-22812190B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D7BBE-351D-0A15-87C5-A91820451191}"/>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2655109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3A4E-316F-2C88-BB65-3F301F1309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59B69-2355-4642-7039-CCB1ED2EC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DBF8E-2BF0-443A-5113-43C6DCBE03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F400F-86AC-C7A4-5090-F2F09D894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BAFD3-4FA5-ABBD-5A80-13F8137736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07DB1-3403-5C4F-50C0-B28A8387A146}"/>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8" name="Footer Placeholder 7">
            <a:extLst>
              <a:ext uri="{FF2B5EF4-FFF2-40B4-BE49-F238E27FC236}">
                <a16:creationId xmlns:a16="http://schemas.microsoft.com/office/drawing/2014/main" id="{E5A36049-3995-A6F1-981A-B525A25513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251918-70D0-1837-DD1B-3A82BA4A2A90}"/>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74192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8442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6258-9EF0-330B-D986-F693BC0888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F98970-16B5-B7F6-5DF4-E7A7B283967F}"/>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4" name="Footer Placeholder 3">
            <a:extLst>
              <a:ext uri="{FF2B5EF4-FFF2-40B4-BE49-F238E27FC236}">
                <a16:creationId xmlns:a16="http://schemas.microsoft.com/office/drawing/2014/main" id="{53EFA6DE-60B2-3071-A132-B3B24392D2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89E099-0F16-2035-7648-8495AF967017}"/>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1365191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710A2-9605-02A2-E68C-4401D8C4A117}"/>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3" name="Footer Placeholder 2">
            <a:extLst>
              <a:ext uri="{FF2B5EF4-FFF2-40B4-BE49-F238E27FC236}">
                <a16:creationId xmlns:a16="http://schemas.microsoft.com/office/drawing/2014/main" id="{D4AB7E8A-B338-3B94-5899-F6CA68F47D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BEDF2C-5AF8-E948-2B02-2E801793DE4A}"/>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2036796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6DCB-06FB-321E-9E47-C42D59D8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4E1CEA-1D4C-D32B-35C8-F6FCE4A4CD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48CEA-F658-A023-F69C-DD2398BFD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0232BD-09C1-1DCF-ED9E-6EBAE6B4F641}"/>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6" name="Footer Placeholder 5">
            <a:extLst>
              <a:ext uri="{FF2B5EF4-FFF2-40B4-BE49-F238E27FC236}">
                <a16:creationId xmlns:a16="http://schemas.microsoft.com/office/drawing/2014/main" id="{C00B74D5-9536-8D9F-CAA6-DDCDF7A1B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E5852-AEB2-2AA3-77FF-DE30475ECBDD}"/>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952776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AA00-7F49-D2B9-A159-4DAFFFB28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8801D4-0394-21AB-9285-011301B4B3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6846C2-EA2E-9AD0-E0AF-31DD54FD5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B6E34-EB7D-95F7-7667-18DF18C55264}"/>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6" name="Footer Placeholder 5">
            <a:extLst>
              <a:ext uri="{FF2B5EF4-FFF2-40B4-BE49-F238E27FC236}">
                <a16:creationId xmlns:a16="http://schemas.microsoft.com/office/drawing/2014/main" id="{F1BD8BB5-3CA6-4437-A872-FD46B6104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18BCF-73E8-51A9-DF6F-FF9546FC2451}"/>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2781139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5442-77B7-AA68-6715-EE813AD821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2E2575-EC64-E2BF-B862-6C7E243F8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F007F-4BC4-6819-0690-0B37A6DAA983}"/>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5" name="Footer Placeholder 4">
            <a:extLst>
              <a:ext uri="{FF2B5EF4-FFF2-40B4-BE49-F238E27FC236}">
                <a16:creationId xmlns:a16="http://schemas.microsoft.com/office/drawing/2014/main" id="{E9797774-B559-3645-6D76-75A816FBF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BEB15-C350-72E8-8DCC-CDBA6B89343A}"/>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153409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2C41-B686-43ED-420A-64BB58EA7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67B24F-3147-9DF2-BC50-234E21F69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138E8-3088-2FBD-6516-B31017571BC0}"/>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5" name="Footer Placeholder 4">
            <a:extLst>
              <a:ext uri="{FF2B5EF4-FFF2-40B4-BE49-F238E27FC236}">
                <a16:creationId xmlns:a16="http://schemas.microsoft.com/office/drawing/2014/main" id="{1F2E4EC5-9770-B9CC-227C-1B436F249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06E9F-23CB-16B1-4B38-0BD560F51B37}"/>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3760366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9128ED-A236-1CE1-35D9-2C481C3F8588}"/>
              </a:ext>
            </a:extLst>
          </p:cNvPr>
          <p:cNvSpPr>
            <a:spLocks noGrp="1"/>
          </p:cNvSpPr>
          <p:nvPr>
            <p:ph type="dt" sz="half" idx="10"/>
          </p:nvPr>
        </p:nvSpPr>
        <p:spPr/>
        <p:txBody>
          <a:bodyPr/>
          <a:lstStyle/>
          <a:p>
            <a:fld id="{10A88CC4-E896-0F48-A5DC-7FF456FE4A28}" type="datetimeFigureOut">
              <a:rPr lang="en-US" smtClean="0"/>
              <a:t>11/15/2025</a:t>
            </a:fld>
            <a:endParaRPr lang="en-US"/>
          </a:p>
        </p:txBody>
      </p:sp>
      <p:sp>
        <p:nvSpPr>
          <p:cNvPr id="5" name="Footer Placeholder 4">
            <a:extLst>
              <a:ext uri="{FF2B5EF4-FFF2-40B4-BE49-F238E27FC236}">
                <a16:creationId xmlns:a16="http://schemas.microsoft.com/office/drawing/2014/main" id="{17FAEBAF-1DF4-48D0-83D7-1DCA2302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D9C9D-C241-315D-3538-D76A151D45F4}"/>
              </a:ext>
            </a:extLst>
          </p:cNvPr>
          <p:cNvSpPr>
            <a:spLocks noGrp="1"/>
          </p:cNvSpPr>
          <p:nvPr>
            <p:ph type="sldNum" sz="quarter" idx="12"/>
          </p:nvPr>
        </p:nvSpPr>
        <p:spPr/>
        <p:txBody>
          <a:bodyPr/>
          <a:lstStyle/>
          <a:p>
            <a:fld id="{4BC31D92-C596-574D-816E-D6E83CC9CDBE}" type="slidenum">
              <a:rPr lang="en-US" smtClean="0"/>
              <a:t>‹#›</a:t>
            </a:fld>
            <a:endParaRPr lang="en-US"/>
          </a:p>
        </p:txBody>
      </p:sp>
    </p:spTree>
    <p:extLst>
      <p:ext uri="{BB962C8B-B14F-4D97-AF65-F5344CB8AC3E}">
        <p14:creationId xmlns:p14="http://schemas.microsoft.com/office/powerpoint/2010/main" val="38119313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EA2-4F8C-4E77-918E-14DAFFE1DB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08142-82A0-4656-8EF7-A03EA438B4C2}"/>
              </a:ext>
            </a:extLst>
          </p:cNvPr>
          <p:cNvSpPr>
            <a:spLocks noGrp="1"/>
          </p:cNvSpPr>
          <p:nvPr>
            <p:ph type="dt" sz="half" idx="10"/>
          </p:nvPr>
        </p:nvSpPr>
        <p:spPr/>
        <p:txBody>
          <a:bodyPr/>
          <a:lstStyle/>
          <a:p>
            <a:fld id="{4508B66C-46AD-8941-B21A-9C4DC6F61DF8}" type="datetimeFigureOut">
              <a:rPr lang="en-US" smtClean="0"/>
              <a:t>11/15/2025</a:t>
            </a:fld>
            <a:endParaRPr lang="en-US"/>
          </a:p>
        </p:txBody>
      </p:sp>
      <p:sp>
        <p:nvSpPr>
          <p:cNvPr id="4" name="Footer Placeholder 3">
            <a:extLst>
              <a:ext uri="{FF2B5EF4-FFF2-40B4-BE49-F238E27FC236}">
                <a16:creationId xmlns:a16="http://schemas.microsoft.com/office/drawing/2014/main" id="{965F5763-18E6-9481-3433-89CDF2D60A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A1411-4993-5551-9C51-96EAC927A648}"/>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2949443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uilding with trees in front of it&#10;&#10;AI-generated content may be incorrect.">
            <a:extLst>
              <a:ext uri="{FF2B5EF4-FFF2-40B4-BE49-F238E27FC236}">
                <a16:creationId xmlns:a16="http://schemas.microsoft.com/office/drawing/2014/main" id="{65AEACBB-4836-5548-832A-07A3F13EEB44}"/>
              </a:ext>
            </a:extLst>
          </p:cNvPr>
          <p:cNvPicPr>
            <a:picLocks noChangeAspect="1"/>
          </p:cNvPicPr>
          <p:nvPr userDrawn="1"/>
        </p:nvPicPr>
        <p:blipFill>
          <a:blip r:embed="rId2">
            <a:extLst>
              <a:ext uri="{28A0092B-C50C-407E-A947-70E740481C1C}">
                <a14:useLocalDpi xmlns:a14="http://schemas.microsoft.com/office/drawing/2010/main" val="0"/>
              </a:ext>
            </a:extLst>
          </a:blip>
          <a:srcRect l="10517" t="24299" r="14939" b="4253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E4B9B3-09CF-A057-DB3F-D13A1EA023FB}"/>
              </a:ext>
            </a:extLst>
          </p:cNvPr>
          <p:cNvSpPr/>
          <p:nvPr userDrawn="1"/>
        </p:nvSpPr>
        <p:spPr>
          <a:xfrm>
            <a:off x="158496" y="42672"/>
            <a:ext cx="4828032" cy="6772656"/>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EA782777-7917-392E-7971-7823D6F9E34A}"/>
              </a:ext>
            </a:extLst>
          </p:cNvPr>
          <p:cNvSpPr/>
          <p:nvPr userDrawn="1"/>
        </p:nvSpPr>
        <p:spPr>
          <a:xfrm>
            <a:off x="0" y="0"/>
            <a:ext cx="4352544" cy="6858000"/>
          </a:xfrm>
          <a:prstGeom prst="rect">
            <a:avLst/>
          </a:prstGeom>
          <a:gradFill flip="none" rotWithShape="1">
            <a:gsLst>
              <a:gs pos="0">
                <a:schemeClr val="accent5">
                  <a:lumMod val="89000"/>
                  <a:alpha val="98597"/>
                </a:schemeClr>
              </a:gs>
              <a:gs pos="23000">
                <a:schemeClr val="accent5">
                  <a:lumMod val="89000"/>
                </a:schemeClr>
              </a:gs>
              <a:gs pos="69000">
                <a:schemeClr val="accent5">
                  <a:lumMod val="75000"/>
                </a:schemeClr>
              </a:gs>
              <a:gs pos="97000">
                <a:schemeClr val="accent5">
                  <a:lumMod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67875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632593-F884-4D9C-A128-3DBFCA3569EF}"/>
              </a:ext>
            </a:extLst>
          </p:cNvPr>
          <p:cNvSpPr>
            <a:spLocks noGrp="1"/>
          </p:cNvSpPr>
          <p:nvPr>
            <p:ph type="pic" sz="quarter" idx="10"/>
          </p:nvPr>
        </p:nvSpPr>
        <p:spPr>
          <a:xfrm>
            <a:off x="0" y="0"/>
            <a:ext cx="12192000" cy="68580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75696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2951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65BA970-A787-4035-BD9D-19535A832EA4}"/>
              </a:ext>
            </a:extLst>
          </p:cNvPr>
          <p:cNvSpPr>
            <a:spLocks noGrp="1"/>
          </p:cNvSpPr>
          <p:nvPr>
            <p:ph type="pic" sz="quarter" idx="10"/>
          </p:nvPr>
        </p:nvSpPr>
        <p:spPr>
          <a:xfrm>
            <a:off x="7565484" y="0"/>
            <a:ext cx="4626516" cy="6858000"/>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6C2FDDC6-4607-4FFD-AAB1-DE17B2CC6D90}"/>
              </a:ext>
            </a:extLst>
          </p:cNvPr>
          <p:cNvSpPr/>
          <p:nvPr userDrawn="1"/>
        </p:nvSpPr>
        <p:spPr>
          <a:xfrm>
            <a:off x="2181497" y="1177871"/>
            <a:ext cx="5383987" cy="50008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714847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FE8B6F-97E0-46F4-B30A-6FA5B89E057A}"/>
              </a:ext>
            </a:extLst>
          </p:cNvPr>
          <p:cNvSpPr/>
          <p:nvPr userDrawn="1"/>
        </p:nvSpPr>
        <p:spPr>
          <a:xfrm>
            <a:off x="-1" y="0"/>
            <a:ext cx="1204685"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DF43B8F2-08B7-40D0-9C9A-976C2F1FAFB5}"/>
              </a:ext>
            </a:extLst>
          </p:cNvPr>
          <p:cNvSpPr>
            <a:spLocks noGrp="1"/>
          </p:cNvSpPr>
          <p:nvPr>
            <p:ph type="pic" sz="quarter" idx="10"/>
          </p:nvPr>
        </p:nvSpPr>
        <p:spPr>
          <a:xfrm>
            <a:off x="406399" y="478971"/>
            <a:ext cx="5537201" cy="590005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636871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EC834B-DE55-491E-AC37-0171C652F031}"/>
              </a:ext>
            </a:extLst>
          </p:cNvPr>
          <p:cNvSpPr/>
          <p:nvPr userDrawn="1"/>
        </p:nvSpPr>
        <p:spPr>
          <a:xfrm>
            <a:off x="8766629" y="0"/>
            <a:ext cx="342537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CDD8A04D-A8C8-4A19-817C-EE6350AD8992}"/>
              </a:ext>
            </a:extLst>
          </p:cNvPr>
          <p:cNvSpPr>
            <a:spLocks noGrp="1"/>
          </p:cNvSpPr>
          <p:nvPr>
            <p:ph type="pic" sz="quarter" idx="10"/>
          </p:nvPr>
        </p:nvSpPr>
        <p:spPr>
          <a:xfrm>
            <a:off x="6183088" y="478971"/>
            <a:ext cx="5167082" cy="5900058"/>
          </a:xfrm>
          <a:prstGeom prst="ellipse">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291476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A714DC1-BB4A-41C2-9315-D9C93AA3AD7D}"/>
              </a:ext>
            </a:extLst>
          </p:cNvPr>
          <p:cNvSpPr/>
          <p:nvPr userDrawn="1"/>
        </p:nvSpPr>
        <p:spPr>
          <a:xfrm>
            <a:off x="-1" y="0"/>
            <a:ext cx="4489267" cy="6858000"/>
          </a:xfrm>
          <a:custGeom>
            <a:avLst/>
            <a:gdLst>
              <a:gd name="connsiteX0" fmla="*/ 0 w 4489267"/>
              <a:gd name="connsiteY0" fmla="*/ 0 h 6858000"/>
              <a:gd name="connsiteX1" fmla="*/ 2896153 w 4489267"/>
              <a:gd name="connsiteY1" fmla="*/ 0 h 6858000"/>
              <a:gd name="connsiteX2" fmla="*/ 3018482 w 4489267"/>
              <a:gd name="connsiteY2" fmla="*/ 105964 h 6858000"/>
              <a:gd name="connsiteX3" fmla="*/ 4489267 w 4489267"/>
              <a:gd name="connsiteY3" fmla="*/ 3429000 h 6858000"/>
              <a:gd name="connsiteX4" fmla="*/ 3018482 w 4489267"/>
              <a:gd name="connsiteY4" fmla="*/ 6752036 h 6858000"/>
              <a:gd name="connsiteX5" fmla="*/ 2896153 w 4489267"/>
              <a:gd name="connsiteY5" fmla="*/ 6858000 h 6858000"/>
              <a:gd name="connsiteX6" fmla="*/ 0 w 4489267"/>
              <a:gd name="connsiteY6" fmla="*/ 6858000 h 6858000"/>
              <a:gd name="connsiteX7" fmla="*/ 0 w 4489267"/>
              <a:gd name="connsiteY7" fmla="*/ 6218691 h 6858000"/>
              <a:gd name="connsiteX8" fmla="*/ 285229 w 4489267"/>
              <a:gd name="connsiteY8" fmla="*/ 6204288 h 6858000"/>
              <a:gd name="connsiteX9" fmla="*/ 2789694 w 4489267"/>
              <a:gd name="connsiteY9" fmla="*/ 3428998 h 6858000"/>
              <a:gd name="connsiteX10" fmla="*/ 285229 w 4489267"/>
              <a:gd name="connsiteY10" fmla="*/ 653707 h 6858000"/>
              <a:gd name="connsiteX11" fmla="*/ 0 w 4489267"/>
              <a:gd name="connsiteY11" fmla="*/ 6393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9267" h="6858000">
                <a:moveTo>
                  <a:pt x="0" y="0"/>
                </a:moveTo>
                <a:lnTo>
                  <a:pt x="2896153" y="0"/>
                </a:lnTo>
                <a:lnTo>
                  <a:pt x="3018482" y="105964"/>
                </a:lnTo>
                <a:cubicBezTo>
                  <a:pt x="3922016" y="927176"/>
                  <a:pt x="4489267" y="2111844"/>
                  <a:pt x="4489267" y="3429000"/>
                </a:cubicBezTo>
                <a:cubicBezTo>
                  <a:pt x="4489267" y="4746156"/>
                  <a:pt x="3922016" y="5930824"/>
                  <a:pt x="3018482" y="6752036"/>
                </a:cubicBezTo>
                <a:lnTo>
                  <a:pt x="2896153" y="6858000"/>
                </a:lnTo>
                <a:lnTo>
                  <a:pt x="0" y="6858000"/>
                </a:lnTo>
                <a:lnTo>
                  <a:pt x="0" y="6218691"/>
                </a:lnTo>
                <a:lnTo>
                  <a:pt x="285229" y="6204288"/>
                </a:lnTo>
                <a:cubicBezTo>
                  <a:pt x="1691949" y="6061428"/>
                  <a:pt x="2789694" y="4873409"/>
                  <a:pt x="2789694" y="3428998"/>
                </a:cubicBezTo>
                <a:cubicBezTo>
                  <a:pt x="2789694" y="1984586"/>
                  <a:pt x="1691949" y="796567"/>
                  <a:pt x="285229" y="653707"/>
                </a:cubicBezTo>
                <a:lnTo>
                  <a:pt x="0" y="6393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2A7E2712-BA1B-47F8-B10D-2C775DBA6E9C}"/>
              </a:ext>
            </a:extLst>
          </p:cNvPr>
          <p:cNvSpPr>
            <a:spLocks noGrp="1"/>
          </p:cNvSpPr>
          <p:nvPr>
            <p:ph type="pic" sz="quarter" idx="10"/>
          </p:nvPr>
        </p:nvSpPr>
        <p:spPr>
          <a:xfrm>
            <a:off x="844731" y="1828800"/>
            <a:ext cx="5251269" cy="3200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313604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3586FB-4404-43D3-B62C-DB8BFFD2F59A}"/>
              </a:ext>
            </a:extLst>
          </p:cNvPr>
          <p:cNvSpPr>
            <a:spLocks noGrp="1"/>
          </p:cNvSpPr>
          <p:nvPr>
            <p:ph type="pic" sz="quarter" idx="10"/>
          </p:nvPr>
        </p:nvSpPr>
        <p:spPr>
          <a:xfrm>
            <a:off x="6291942" y="2599509"/>
            <a:ext cx="5251269" cy="3644537"/>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3366548F-8D54-45E9-B84D-E6566378BEED}"/>
              </a:ext>
            </a:extLst>
          </p:cNvPr>
          <p:cNvSpPr/>
          <p:nvPr userDrawn="1"/>
        </p:nvSpPr>
        <p:spPr>
          <a:xfrm>
            <a:off x="0" y="0"/>
            <a:ext cx="12305654" cy="6662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102504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F7F4EBC-4A62-4909-8EE9-0F5075E25C64}"/>
              </a:ext>
            </a:extLst>
          </p:cNvPr>
          <p:cNvSpPr>
            <a:spLocks noGrp="1"/>
          </p:cNvSpPr>
          <p:nvPr>
            <p:ph type="pic" sz="quarter" idx="10"/>
          </p:nvPr>
        </p:nvSpPr>
        <p:spPr>
          <a:xfrm>
            <a:off x="0" y="6531"/>
            <a:ext cx="12192000" cy="140793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135827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347AB7-0EAE-45D6-94E5-AA13B37CF7DF}"/>
              </a:ext>
            </a:extLst>
          </p:cNvPr>
          <p:cNvSpPr>
            <a:spLocks noGrp="1"/>
          </p:cNvSpPr>
          <p:nvPr>
            <p:ph type="pic" sz="quarter" idx="10"/>
          </p:nvPr>
        </p:nvSpPr>
        <p:spPr>
          <a:xfrm>
            <a:off x="616357" y="606539"/>
            <a:ext cx="4055655" cy="564492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D58D69BE-1604-43A8-A5A6-DE5DEF174945}"/>
              </a:ext>
            </a:extLst>
          </p:cNvPr>
          <p:cNvSpPr/>
          <p:nvPr userDrawn="1"/>
        </p:nvSpPr>
        <p:spPr>
          <a:xfrm>
            <a:off x="11567886" y="0"/>
            <a:ext cx="624114"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347089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6F679B-41A1-4CEC-93BD-CDF29DBB312D}"/>
              </a:ext>
            </a:extLst>
          </p:cNvPr>
          <p:cNvSpPr>
            <a:spLocks noGrp="1"/>
          </p:cNvSpPr>
          <p:nvPr>
            <p:ph type="pic" sz="quarter" idx="10"/>
          </p:nvPr>
        </p:nvSpPr>
        <p:spPr>
          <a:xfrm>
            <a:off x="8895805" y="1415145"/>
            <a:ext cx="2590801" cy="223519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Picture Placeholder 1">
            <a:extLst>
              <a:ext uri="{FF2B5EF4-FFF2-40B4-BE49-F238E27FC236}">
                <a16:creationId xmlns:a16="http://schemas.microsoft.com/office/drawing/2014/main" id="{909C6132-9838-429A-8A49-2F701C7D3806}"/>
              </a:ext>
            </a:extLst>
          </p:cNvPr>
          <p:cNvSpPr>
            <a:spLocks noGrp="1"/>
          </p:cNvSpPr>
          <p:nvPr>
            <p:ph type="pic" sz="quarter" idx="11"/>
          </p:nvPr>
        </p:nvSpPr>
        <p:spPr>
          <a:xfrm>
            <a:off x="7249885" y="3004457"/>
            <a:ext cx="2590801" cy="296526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C9CDB088-2DF0-4055-B613-76047AD9768C}"/>
              </a:ext>
            </a:extLst>
          </p:cNvPr>
          <p:cNvSpPr/>
          <p:nvPr userDrawn="1"/>
        </p:nvSpPr>
        <p:spPr>
          <a:xfrm>
            <a:off x="0" y="0"/>
            <a:ext cx="12192000" cy="3526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564794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76465C-FA69-4AEA-8C92-F673A4A249D0}"/>
              </a:ext>
            </a:extLst>
          </p:cNvPr>
          <p:cNvSpPr/>
          <p:nvPr userDrawn="1"/>
        </p:nvSpPr>
        <p:spPr>
          <a:xfrm>
            <a:off x="0" y="4794069"/>
            <a:ext cx="1894114" cy="20639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061BB4C0-AC71-4EBC-AC21-3385004DC166}"/>
              </a:ext>
            </a:extLst>
          </p:cNvPr>
          <p:cNvSpPr>
            <a:spLocks noGrp="1"/>
          </p:cNvSpPr>
          <p:nvPr>
            <p:ph type="pic" sz="quarter" idx="11"/>
          </p:nvPr>
        </p:nvSpPr>
        <p:spPr>
          <a:xfrm>
            <a:off x="679269" y="628651"/>
            <a:ext cx="4275909" cy="566764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417194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F4827F-8733-44B0-B94B-A1E9CC0371FB}"/>
              </a:ext>
            </a:extLst>
          </p:cNvPr>
          <p:cNvSpPr/>
          <p:nvPr userDrawn="1"/>
        </p:nvSpPr>
        <p:spPr>
          <a:xfrm>
            <a:off x="8216538" y="0"/>
            <a:ext cx="2722878"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E3A2FF71-1CEE-4CC8-AA60-0713906E821C}"/>
              </a:ext>
            </a:extLst>
          </p:cNvPr>
          <p:cNvSpPr>
            <a:spLocks noGrp="1"/>
          </p:cNvSpPr>
          <p:nvPr>
            <p:ph type="pic" sz="quarter" idx="11"/>
          </p:nvPr>
        </p:nvSpPr>
        <p:spPr>
          <a:xfrm>
            <a:off x="6096000" y="1580607"/>
            <a:ext cx="6096000" cy="3696786"/>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973F475E-DA8F-4F01-88F7-D9E6D7F3AEE5}"/>
              </a:ext>
            </a:extLst>
          </p:cNvPr>
          <p:cNvSpPr/>
          <p:nvPr userDrawn="1"/>
        </p:nvSpPr>
        <p:spPr>
          <a:xfrm>
            <a:off x="0" y="0"/>
            <a:ext cx="62411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26659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400980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65A15-3F23-48E1-823C-04694A9A4B7D}"/>
              </a:ext>
            </a:extLst>
          </p:cNvPr>
          <p:cNvSpPr/>
          <p:nvPr userDrawn="1"/>
        </p:nvSpPr>
        <p:spPr>
          <a:xfrm>
            <a:off x="0" y="0"/>
            <a:ext cx="624114" cy="6858000"/>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889613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8EC64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353021-1F83-4AAC-B26E-F26E5BAD9328}"/>
              </a:ext>
            </a:extLst>
          </p:cNvPr>
          <p:cNvSpPr/>
          <p:nvPr userDrawn="1"/>
        </p:nvSpPr>
        <p:spPr>
          <a:xfrm>
            <a:off x="0" y="6505303"/>
            <a:ext cx="12192000" cy="352697"/>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30317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AA159E-8DEE-49D5-AAC1-070BCF11CA5B}"/>
              </a:ext>
            </a:extLst>
          </p:cNvPr>
          <p:cNvSpPr/>
          <p:nvPr userDrawn="1"/>
        </p:nvSpPr>
        <p:spPr>
          <a:xfrm>
            <a:off x="10051143" y="0"/>
            <a:ext cx="2140857" cy="6858000"/>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4E03F725-82D7-092E-58D9-2ECFC62B752B}"/>
              </a:ext>
            </a:extLst>
          </p:cNvPr>
          <p:cNvSpPr/>
          <p:nvPr userDrawn="1"/>
        </p:nvSpPr>
        <p:spPr>
          <a:xfrm>
            <a:off x="0" y="6146800"/>
            <a:ext cx="12192000" cy="482600"/>
          </a:xfrm>
          <a:prstGeom prst="rect">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196684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3A1CBF-B4B7-4F37-8388-C438C1756B93}"/>
              </a:ext>
            </a:extLst>
          </p:cNvPr>
          <p:cNvSpPr/>
          <p:nvPr userDrawn="1"/>
        </p:nvSpPr>
        <p:spPr>
          <a:xfrm>
            <a:off x="9332686" y="0"/>
            <a:ext cx="2859314" cy="6858000"/>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50802761-E5AE-43A2-A8BA-84B37C4F5948}"/>
              </a:ext>
            </a:extLst>
          </p:cNvPr>
          <p:cNvSpPr>
            <a:spLocks noGrp="1"/>
          </p:cNvSpPr>
          <p:nvPr>
            <p:ph type="pic" sz="quarter" idx="12"/>
          </p:nvPr>
        </p:nvSpPr>
        <p:spPr>
          <a:xfrm>
            <a:off x="6894286" y="1320800"/>
            <a:ext cx="3846286" cy="4216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629532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E7D446-5B62-4059-85FA-E1FA1B969533}"/>
              </a:ext>
            </a:extLst>
          </p:cNvPr>
          <p:cNvSpPr/>
          <p:nvPr userDrawn="1"/>
        </p:nvSpPr>
        <p:spPr>
          <a:xfrm>
            <a:off x="0" y="5571744"/>
            <a:ext cx="12192000" cy="870692"/>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9195508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CEBB69-A65F-E725-AC56-E32A54ED2716}"/>
              </a:ext>
            </a:extLst>
          </p:cNvPr>
          <p:cNvSpPr/>
          <p:nvPr userDrawn="1"/>
        </p:nvSpPr>
        <p:spPr>
          <a:xfrm>
            <a:off x="5779778" y="-23357"/>
            <a:ext cx="2962657" cy="68813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8B6818CD-8860-48D1-958D-6815CAB57EC4}"/>
              </a:ext>
            </a:extLst>
          </p:cNvPr>
          <p:cNvSpPr/>
          <p:nvPr userDrawn="1"/>
        </p:nvSpPr>
        <p:spPr>
          <a:xfrm>
            <a:off x="5977702" y="-23357"/>
            <a:ext cx="6214298" cy="6881357"/>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906F3BD7-7995-4A77-A314-50253CCA773A}"/>
              </a:ext>
            </a:extLst>
          </p:cNvPr>
          <p:cNvSpPr>
            <a:spLocks noGrp="1"/>
          </p:cNvSpPr>
          <p:nvPr>
            <p:ph type="pic" sz="quarter" idx="10"/>
          </p:nvPr>
        </p:nvSpPr>
        <p:spPr>
          <a:xfrm>
            <a:off x="7119255" y="953589"/>
            <a:ext cx="3853544" cy="4611188"/>
          </a:xfrm>
          <a:prstGeom prst="rect">
            <a:avLst/>
          </a:prstGeom>
          <a:pattFill prst="pct50">
            <a:fgClr>
              <a:srgbClr val="2AACE3"/>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pic>
        <p:nvPicPr>
          <p:cNvPr id="6" name="Picture 5" descr="A room with white furniture and a coffee table&#10;&#10;AI-generated content may be incorrect.">
            <a:extLst>
              <a:ext uri="{FF2B5EF4-FFF2-40B4-BE49-F238E27FC236}">
                <a16:creationId xmlns:a16="http://schemas.microsoft.com/office/drawing/2014/main" id="{2D675A6F-E79D-0943-AC13-9590B9737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096" y="475488"/>
            <a:ext cx="5687509" cy="5698907"/>
          </a:xfrm>
          <a:prstGeom prst="rect">
            <a:avLst/>
          </a:prstGeom>
        </p:spPr>
      </p:pic>
    </p:spTree>
    <p:extLst>
      <p:ext uri="{BB962C8B-B14F-4D97-AF65-F5344CB8AC3E}">
        <p14:creationId xmlns:p14="http://schemas.microsoft.com/office/powerpoint/2010/main" val="15148808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BA31F8-D8D9-4568-9C63-0A6E925AE33F}"/>
              </a:ext>
            </a:extLst>
          </p:cNvPr>
          <p:cNvSpPr/>
          <p:nvPr userDrawn="1"/>
        </p:nvSpPr>
        <p:spPr>
          <a:xfrm>
            <a:off x="0" y="738409"/>
            <a:ext cx="5815584" cy="5381182"/>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05027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E908F952-5DC5-405E-BCEB-5CA3BF7096CA}"/>
              </a:ext>
            </a:extLst>
          </p:cNvPr>
          <p:cNvSpPr>
            <a:spLocks noGrp="1"/>
          </p:cNvSpPr>
          <p:nvPr>
            <p:ph type="pic" sz="quarter" idx="10"/>
          </p:nvPr>
        </p:nvSpPr>
        <p:spPr>
          <a:xfrm>
            <a:off x="478971" y="435429"/>
            <a:ext cx="11234058" cy="5987142"/>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070640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2706222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421E-2F9D-9DD7-C849-F4556D43DF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2D75D6-ADC6-3C46-082D-616097105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03C8C5-DBA8-D307-5B19-5A78F1AD5DA1}"/>
              </a:ext>
            </a:extLst>
          </p:cNvPr>
          <p:cNvSpPr>
            <a:spLocks noGrp="1"/>
          </p:cNvSpPr>
          <p:nvPr>
            <p:ph type="dt" sz="half" idx="10"/>
          </p:nvPr>
        </p:nvSpPr>
        <p:spPr/>
        <p:txBody>
          <a:bodyPr/>
          <a:lstStyle/>
          <a:p>
            <a:fld id="{F6FB4AC4-06AF-5146-AAAC-C132FFCDE53A}" type="datetimeFigureOut">
              <a:rPr lang="en-US" smtClean="0"/>
              <a:t>11/15/2025</a:t>
            </a:fld>
            <a:endParaRPr lang="en-US"/>
          </a:p>
        </p:txBody>
      </p:sp>
      <p:sp>
        <p:nvSpPr>
          <p:cNvPr id="5" name="Footer Placeholder 4">
            <a:extLst>
              <a:ext uri="{FF2B5EF4-FFF2-40B4-BE49-F238E27FC236}">
                <a16:creationId xmlns:a16="http://schemas.microsoft.com/office/drawing/2014/main" id="{DE27C1B2-93C5-C96F-5382-771A098B1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A7FF9-5783-11C7-ED70-331E9D620893}"/>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306063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031923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4E386D-D596-43F8-8F7F-EC29E2E0A8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EDE4D-DC37-4180-B29E-77B367E2BC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Text, logo&#10;&#10;Description automatically generated">
            <a:extLst>
              <a:ext uri="{FF2B5EF4-FFF2-40B4-BE49-F238E27FC236}">
                <a16:creationId xmlns:a16="http://schemas.microsoft.com/office/drawing/2014/main" id="{A4FD5248-DB2C-CAF5-C03E-9F6A7ACAFFD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3392866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1025420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5271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342089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783951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42746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0424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711766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316171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11/15/2025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4347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11/15/2025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4413254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11/15/2025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863264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11/15/2025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13205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11/15/2025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3212634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22383999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00DBB-6D52-43C0-9F2D-D41B1913DC56}"/>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3" name="Text Placeholder 2">
            <a:extLst>
              <a:ext uri="{FF2B5EF4-FFF2-40B4-BE49-F238E27FC236}">
                <a16:creationId xmlns:a16="http://schemas.microsoft.com/office/drawing/2014/main" id="{612830C4-96A1-4CC4-8A86-2AA3DB7CFAD8}"/>
              </a:ext>
            </a:extLst>
          </p:cNvPr>
          <p:cNvSpPr>
            <a:spLocks noGrp="1"/>
          </p:cNvSpPr>
          <p:nvPr>
            <p:ph idx="1"/>
          </p:nvPr>
        </p:nvSpPr>
        <p:spPr>
          <a:xfrm>
            <a:off x="411829" y="963261"/>
            <a:ext cx="11594034" cy="51107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4" name="Title Placeholder 1">
            <a:extLst>
              <a:ext uri="{FF2B5EF4-FFF2-40B4-BE49-F238E27FC236}">
                <a16:creationId xmlns:a16="http://schemas.microsoft.com/office/drawing/2014/main" id="{7C4AB840-3A74-4B77-AD26-93B84112F9A0}"/>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276626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232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p>
        </p:txBody>
      </p:sp>
    </p:spTree>
    <p:extLst>
      <p:ext uri="{BB962C8B-B14F-4D97-AF65-F5344CB8AC3E}">
        <p14:creationId xmlns:p14="http://schemas.microsoft.com/office/powerpoint/2010/main" val="1072052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D558F3-D1E9-404E-B35D-9C0863AA98B0}"/>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4" name="Title Placeholder 1">
            <a:extLst>
              <a:ext uri="{FF2B5EF4-FFF2-40B4-BE49-F238E27FC236}">
                <a16:creationId xmlns:a16="http://schemas.microsoft.com/office/drawing/2014/main" id="{9A154ED3-A530-4C85-A74D-28177B23B01B}"/>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049699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460834" y="6604416"/>
            <a:ext cx="908986" cy="240815"/>
          </a:xfrm>
          <a:prstGeom prst="rect">
            <a:avLst/>
          </a:prstGeom>
        </p:spPr>
        <p:txBody>
          <a:bodyPr/>
          <a:lstStyle/>
          <a:p>
            <a:r>
              <a:rPr lang="en-US"/>
              <a:t>3/6/2020</a:t>
            </a:r>
          </a:p>
        </p:txBody>
      </p:sp>
      <p:sp>
        <p:nvSpPr>
          <p:cNvPr id="5" name="Footer Placeholder 4"/>
          <p:cNvSpPr>
            <a:spLocks noGrp="1"/>
          </p:cNvSpPr>
          <p:nvPr>
            <p:ph type="ftr" sz="quarter" idx="11"/>
          </p:nvPr>
        </p:nvSpPr>
        <p:spPr>
          <a:xfrm>
            <a:off x="3205814" y="6624164"/>
            <a:ext cx="6468678" cy="251285"/>
          </a:xfrm>
          <a:prstGeom prst="rect">
            <a:avLst/>
          </a:prstGeom>
        </p:spPr>
        <p:txBody>
          <a:bodyPr/>
          <a:lstStyle/>
          <a:p>
            <a:endParaRPr lang="en-US"/>
          </a:p>
        </p:txBody>
      </p:sp>
      <p:sp>
        <p:nvSpPr>
          <p:cNvPr id="6" name="Slide Number Placeholder 5"/>
          <p:cNvSpPr>
            <a:spLocks noGrp="1"/>
          </p:cNvSpPr>
          <p:nvPr>
            <p:ph type="sldNum" sz="quarter" idx="12"/>
          </p:nvPr>
        </p:nvSpPr>
        <p:spPr>
          <a:xfrm>
            <a:off x="411829" y="6604416"/>
            <a:ext cx="982631" cy="240815"/>
          </a:xfrm>
          <a:prstGeom prst="rect">
            <a:avLst/>
          </a:prstGeom>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82428"/>
          </a:xfrm>
          <a:prstGeom prst="rect">
            <a:avLst/>
          </a:prstGeom>
          <a:solidFill>
            <a:srgbClr val="0066FF"/>
          </a:solidFill>
        </p:spPr>
      </p:pic>
    </p:spTree>
    <p:extLst>
      <p:ext uri="{BB962C8B-B14F-4D97-AF65-F5344CB8AC3E}">
        <p14:creationId xmlns:p14="http://schemas.microsoft.com/office/powerpoint/2010/main" val="16717662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940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0.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0.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theme" Target="../theme/theme5.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6.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image" Target="../media/image26.png"/><Relationship Id="rId5" Type="http://schemas.openxmlformats.org/officeDocument/2006/relationships/theme" Target="../theme/theme7.xml"/><Relationship Id="rId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355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7" name="Picture 6">
            <a:extLst>
              <a:ext uri="{FF2B5EF4-FFF2-40B4-BE49-F238E27FC236}">
                <a16:creationId xmlns:a16="http://schemas.microsoft.com/office/drawing/2014/main" id="{26FF01B7-66F8-3C41-B6C2-86A41FDC6DF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79425" y="6187062"/>
            <a:ext cx="1411357" cy="328222"/>
          </a:xfrm>
          <a:prstGeom prst="rect">
            <a:avLst/>
          </a:prstGeom>
        </p:spPr>
      </p:pic>
      <p:sp>
        <p:nvSpPr>
          <p:cNvPr id="2" name="Title Placeholder 1">
            <a:extLst>
              <a:ext uri="{FF2B5EF4-FFF2-40B4-BE49-F238E27FC236}">
                <a16:creationId xmlns:a16="http://schemas.microsoft.com/office/drawing/2014/main" id="{3E433646-39E9-0645-912D-BBCA27E03F32}"/>
              </a:ext>
            </a:extLst>
          </p:cNvPr>
          <p:cNvSpPr>
            <a:spLocks noGrp="1"/>
          </p:cNvSpPr>
          <p:nvPr>
            <p:ph type="title"/>
          </p:nvPr>
        </p:nvSpPr>
        <p:spPr>
          <a:xfrm>
            <a:off x="490451" y="476250"/>
            <a:ext cx="11222124" cy="113641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06CB270-7FB4-E94A-BDCE-4CF1FAE3E9B5}"/>
              </a:ext>
            </a:extLst>
          </p:cNvPr>
          <p:cNvSpPr>
            <a:spLocks noGrp="1"/>
          </p:cNvSpPr>
          <p:nvPr>
            <p:ph type="body" idx="1"/>
          </p:nvPr>
        </p:nvSpPr>
        <p:spPr>
          <a:xfrm>
            <a:off x="838200" y="1825625"/>
            <a:ext cx="10515600" cy="3943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4E2DA165-0482-D544-83B4-DA187C356D2B}"/>
              </a:ext>
            </a:extLst>
          </p:cNvPr>
          <p:cNvSpPr>
            <a:spLocks noGrp="1"/>
          </p:cNvSpPr>
          <p:nvPr>
            <p:ph type="sldNum" sz="quarter" idx="4"/>
          </p:nvPr>
        </p:nvSpPr>
        <p:spPr>
          <a:xfrm>
            <a:off x="8969375" y="6199978"/>
            <a:ext cx="2743200" cy="365125"/>
          </a:xfrm>
          <a:prstGeom prst="rect">
            <a:avLst/>
          </a:prstGeom>
        </p:spPr>
        <p:txBody>
          <a:bodyPr vert="horz" lIns="91440" tIns="45720" rIns="91440" bIns="45720" rtlCol="0" anchor="ctr"/>
          <a:lstStyle>
            <a:lvl1pPr algn="r">
              <a:defRPr sz="1200" b="0" i="0">
                <a:solidFill>
                  <a:schemeClr val="tx1"/>
                </a:solidFill>
                <a:latin typeface="Gotham Book" pitchFamily="50" charset="0"/>
              </a:defRPr>
            </a:lvl1pPr>
          </a:lstStyle>
          <a:p>
            <a:fld id="{48FF1EB8-E44B-604D-ADBC-DCD7D4097506}" type="slidenum">
              <a:rPr lang="en-US" smtClean="0"/>
              <a:pPr/>
              <a:t>‹#›</a:t>
            </a:fld>
            <a:endParaRPr lang="en-US" dirty="0"/>
          </a:p>
          <a:p>
            <a:endParaRPr lang="en-US" dirty="0"/>
          </a:p>
          <a:p>
            <a:r>
              <a:rPr lang="en-US" dirty="0"/>
              <a:t> © The Pyure Company 2021</a:t>
            </a:r>
          </a:p>
        </p:txBody>
      </p:sp>
    </p:spTree>
    <p:extLst>
      <p:ext uri="{BB962C8B-B14F-4D97-AF65-F5344CB8AC3E}">
        <p14:creationId xmlns:p14="http://schemas.microsoft.com/office/powerpoint/2010/main" val="211046736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9" r:id="rId9"/>
    <p:sldLayoutId id="2147483690" r:id="rId10"/>
    <p:sldLayoutId id="2147483691" r:id="rId1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chemeClr val="tx1"/>
          </a:solidFill>
          <a:latin typeface="Gotham Medium" pitchFamily="50" charset="0"/>
          <a:ea typeface="Gotham Medium"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50000"/>
        </a:lnSpc>
        <a:spcBef>
          <a:spcPts val="0"/>
        </a:spcBef>
        <a:spcAft>
          <a:spcPts val="0"/>
        </a:spcAft>
        <a:buClr>
          <a:srgbClr val="000000"/>
        </a:buClr>
        <a:buFont typeface="Arial"/>
        <a:defRPr sz="2000" b="0" i="0" u="none" strike="noStrike" cap="none">
          <a:solidFill>
            <a:schemeClr val="tx1"/>
          </a:solidFill>
          <a:latin typeface="Gotham Book" pitchFamily="50" charset="0"/>
          <a:ea typeface="Gotham Book" pitchFamily="50" charset="0"/>
          <a:cs typeface="Arial"/>
          <a:sym typeface="Arial"/>
        </a:defRPr>
      </a:lvl1pPr>
      <a:lvl2pPr marR="0" lvl="1" algn="l" rtl="0" eaLnBrk="1" hangingPunct="1">
        <a:lnSpc>
          <a:spcPct val="150000"/>
        </a:lnSpc>
        <a:spcBef>
          <a:spcPts val="0"/>
        </a:spcBef>
        <a:spcAft>
          <a:spcPts val="0"/>
        </a:spcAft>
        <a:buClr>
          <a:srgbClr val="000000"/>
        </a:buClr>
        <a:buFont typeface="Arial"/>
        <a:defRPr sz="1400" b="0" i="0" u="none" strike="noStrike" cap="none">
          <a:solidFill>
            <a:srgbClr val="707070"/>
          </a:solidFill>
          <a:latin typeface="Gotham Book" pitchFamily="50" charset="0"/>
          <a:ea typeface="Gotham Book" pitchFamily="50" charset="0"/>
          <a:cs typeface="Arial"/>
          <a:sym typeface="Arial"/>
        </a:defRPr>
      </a:lvl2pPr>
      <a:lvl3pPr marR="0" lvl="2" algn="l" rtl="0" eaLnBrk="1" hangingPunct="1">
        <a:lnSpc>
          <a:spcPct val="150000"/>
        </a:lnSpc>
        <a:spcBef>
          <a:spcPts val="0"/>
        </a:spcBef>
        <a:spcAft>
          <a:spcPts val="0"/>
        </a:spcAft>
        <a:buClr>
          <a:srgbClr val="000000"/>
        </a:buClr>
        <a:buFont typeface="Arial"/>
        <a:defRPr sz="1400" b="0" i="0" u="none" strike="noStrike" cap="none">
          <a:solidFill>
            <a:srgbClr val="707070"/>
          </a:solidFill>
          <a:latin typeface="Gotham Book" pitchFamily="50" charset="0"/>
          <a:ea typeface="Gotham Book" pitchFamily="50" charset="0"/>
          <a:cs typeface="Arial"/>
          <a:sym typeface="Arial"/>
        </a:defRPr>
      </a:lvl3pPr>
      <a:lvl4pPr marR="0" lvl="3" algn="l" rtl="0" eaLnBrk="1" hangingPunct="1">
        <a:lnSpc>
          <a:spcPct val="150000"/>
        </a:lnSpc>
        <a:spcBef>
          <a:spcPts val="0"/>
        </a:spcBef>
        <a:spcAft>
          <a:spcPts val="0"/>
        </a:spcAft>
        <a:buClr>
          <a:srgbClr val="000000"/>
        </a:buClr>
        <a:buFont typeface="Arial"/>
        <a:defRPr sz="1400" b="0" i="0" u="none" strike="noStrike" cap="none">
          <a:solidFill>
            <a:srgbClr val="707070"/>
          </a:solidFill>
          <a:latin typeface="Gotham Book" pitchFamily="50" charset="0"/>
          <a:ea typeface="Gotham Book" pitchFamily="50" charset="0"/>
          <a:cs typeface="Arial"/>
          <a:sym typeface="Arial"/>
        </a:defRPr>
      </a:lvl4pPr>
      <a:lvl5pPr marR="0" lvl="4" algn="l" rtl="0" eaLnBrk="1" hangingPunct="1">
        <a:lnSpc>
          <a:spcPct val="150000"/>
        </a:lnSpc>
        <a:spcBef>
          <a:spcPts val="0"/>
        </a:spcBef>
        <a:spcAft>
          <a:spcPts val="0"/>
        </a:spcAft>
        <a:buClr>
          <a:srgbClr val="000000"/>
        </a:buClr>
        <a:buFont typeface="Arial"/>
        <a:defRPr sz="1400" b="0" i="0" u="none" strike="noStrike" cap="none">
          <a:solidFill>
            <a:srgbClr val="707070"/>
          </a:solidFill>
          <a:latin typeface="Gotham Book" pitchFamily="50" charset="0"/>
          <a:ea typeface="Gotham Book" pitchFamily="50" charset="0"/>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guide id="3" orient="horz" pos="3634">
          <p15:clr>
            <a:srgbClr val="F26B43"/>
          </p15:clr>
        </p15:guide>
        <p15:guide id="4" orient="horz" pos="4065">
          <p15:clr>
            <a:srgbClr val="F26B43"/>
          </p15:clr>
        </p15:guide>
        <p15:guide id="5" orient="horz" pos="300">
          <p15:clr>
            <a:srgbClr val="F26B43"/>
          </p15:clr>
        </p15:guide>
        <p15:guide id="6" orient="horz" pos="11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pPr/>
              <a:t>11/15/2025</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06952898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B5C52-62A9-E2CB-9FF3-91351E7A2E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462847-AA82-1D87-97BB-69AB8AC4C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2A266-C4F6-08CE-A590-0AAEDED43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08B66C-46AD-8941-B21A-9C4DC6F61DF8}" type="datetimeFigureOut">
              <a:rPr lang="en-US" smtClean="0"/>
              <a:t>11/15/2025</a:t>
            </a:fld>
            <a:endParaRPr lang="en-US"/>
          </a:p>
        </p:txBody>
      </p:sp>
      <p:sp>
        <p:nvSpPr>
          <p:cNvPr id="5" name="Footer Placeholder 4">
            <a:extLst>
              <a:ext uri="{FF2B5EF4-FFF2-40B4-BE49-F238E27FC236}">
                <a16:creationId xmlns:a16="http://schemas.microsoft.com/office/drawing/2014/main" id="{E5945A65-2714-D54F-7738-EA76C35C9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1CF08F6-F505-E00E-E41D-65377A62E3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377C1B-71A3-9D4F-BF53-2FE701BE3E83}" type="slidenum">
              <a:rPr lang="en-US" smtClean="0"/>
              <a:t>‹#›</a:t>
            </a:fld>
            <a:endParaRPr lang="en-US"/>
          </a:p>
        </p:txBody>
      </p:sp>
      <p:pic>
        <p:nvPicPr>
          <p:cNvPr id="9" name="Picture 8" descr="A person working on a machine&#10;&#10;Description automatically generated">
            <a:extLst>
              <a:ext uri="{FF2B5EF4-FFF2-40B4-BE49-F238E27FC236}">
                <a16:creationId xmlns:a16="http://schemas.microsoft.com/office/drawing/2014/main" id="{50128CFF-CB77-8BC2-86A6-AC6B9946054C}"/>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34251044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4D79A-DFC4-45C1-B802-9B8F1627E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D576FD3-4DF4-42E0-AE63-B5515297A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C2D2BA5-9D6A-4776-B604-90C12755C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02D3A-F70E-4F7A-A10D-30EFF720F55F}" type="datetimeFigureOut">
              <a:rPr lang="en-ID" smtClean="0"/>
              <a:t>15/11/2025</a:t>
            </a:fld>
            <a:endParaRPr lang="en-ID"/>
          </a:p>
        </p:txBody>
      </p:sp>
      <p:sp>
        <p:nvSpPr>
          <p:cNvPr id="5" name="Footer Placeholder 4">
            <a:extLst>
              <a:ext uri="{FF2B5EF4-FFF2-40B4-BE49-F238E27FC236}">
                <a16:creationId xmlns:a16="http://schemas.microsoft.com/office/drawing/2014/main" id="{51135E12-E826-4E79-92AA-0196ADE67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1BE0076-C9D8-4A11-A9F4-2A700EC85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5DA2F-BF66-422C-8388-9CCF720C5210}" type="slidenum">
              <a:rPr lang="en-ID" smtClean="0"/>
              <a:t>‹#›</a:t>
            </a:fld>
            <a:endParaRPr lang="en-ID"/>
          </a:p>
        </p:txBody>
      </p:sp>
    </p:spTree>
    <p:extLst>
      <p:ext uri="{BB962C8B-B14F-4D97-AF65-F5344CB8AC3E}">
        <p14:creationId xmlns:p14="http://schemas.microsoft.com/office/powerpoint/2010/main" val="159723574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9955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11/15/2025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dirty="0"/>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149427667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31.png"/><Relationship Id="rId5" Type="http://schemas.openxmlformats.org/officeDocument/2006/relationships/image" Target="../media/image63.png"/><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7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6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openxmlformats.org/officeDocument/2006/relationships/image" Target="../media/image39.png"/><Relationship Id="rId4" Type="http://schemas.openxmlformats.org/officeDocument/2006/relationships/image" Target="../media/image76.jpeg"/></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image" Target="../media/image31.png"/><Relationship Id="rId5" Type="http://schemas.openxmlformats.org/officeDocument/2006/relationships/image" Target="../media/image79.jpeg"/><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7.xml"/><Relationship Id="rId6" Type="http://schemas.openxmlformats.org/officeDocument/2006/relationships/image" Target="../media/image76.jpeg"/><Relationship Id="rId5" Type="http://schemas.openxmlformats.org/officeDocument/2006/relationships/image" Target="../media/image82.jpe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0.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image" Target="../media/image31.png"/><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67.xml"/><Relationship Id="rId5" Type="http://schemas.openxmlformats.org/officeDocument/2006/relationships/image" Target="../media/image31.png"/><Relationship Id="rId4" Type="http://schemas.openxmlformats.org/officeDocument/2006/relationships/image" Target="../media/image91.jpeg"/></Relationships>
</file>

<file path=ppt/slides/_rels/slide2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image" Target="../media/image31.png"/><Relationship Id="rId5" Type="http://schemas.openxmlformats.org/officeDocument/2006/relationships/image" Target="../media/image98.sv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72.xml"/><Relationship Id="rId6" Type="http://schemas.openxmlformats.org/officeDocument/2006/relationships/image" Target="../media/image102.jpeg"/><Relationship Id="rId5" Type="http://schemas.openxmlformats.org/officeDocument/2006/relationships/image" Target="../media/image101.png"/><Relationship Id="rId10" Type="http://schemas.openxmlformats.org/officeDocument/2006/relationships/image" Target="../media/image39.png"/><Relationship Id="rId4" Type="http://schemas.openxmlformats.org/officeDocument/2006/relationships/image" Target="../media/image100.png"/><Relationship Id="rId9" Type="http://schemas.openxmlformats.org/officeDocument/2006/relationships/image" Target="../media/image105.jpeg"/></Relationships>
</file>

<file path=ppt/slides/_rels/slide2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8.jpe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jpeg"/><Relationship Id="rId1" Type="http://schemas.openxmlformats.org/officeDocument/2006/relationships/slideLayout" Target="../slideLayouts/slideLayout5.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8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38.jpg"/><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image" Target="../media/image141.jpeg"/></Relationships>
</file>

<file path=ppt/slides/_rels/slide38.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3" Type="http://schemas.openxmlformats.org/officeDocument/2006/relationships/image" Target="../media/image143.png"/><Relationship Id="rId7" Type="http://schemas.openxmlformats.org/officeDocument/2006/relationships/image" Target="../media/image147.jpeg"/><Relationship Id="rId12" Type="http://schemas.openxmlformats.org/officeDocument/2006/relationships/image" Target="../media/image152.jpeg"/><Relationship Id="rId17" Type="http://schemas.openxmlformats.org/officeDocument/2006/relationships/image" Target="../media/image157.jpeg"/><Relationship Id="rId2" Type="http://schemas.openxmlformats.org/officeDocument/2006/relationships/image" Target="../media/image142.jpeg"/><Relationship Id="rId16" Type="http://schemas.openxmlformats.org/officeDocument/2006/relationships/image" Target="../media/image156.jpe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151.jpeg"/><Relationship Id="rId5" Type="http://schemas.openxmlformats.org/officeDocument/2006/relationships/image" Target="../media/image145.png"/><Relationship Id="rId15" Type="http://schemas.openxmlformats.org/officeDocument/2006/relationships/image" Target="../media/image155.jpeg"/><Relationship Id="rId10" Type="http://schemas.openxmlformats.org/officeDocument/2006/relationships/image" Target="../media/image150.jpeg"/><Relationship Id="rId4" Type="http://schemas.openxmlformats.org/officeDocument/2006/relationships/image" Target="../media/image144.png"/><Relationship Id="rId9" Type="http://schemas.openxmlformats.org/officeDocument/2006/relationships/image" Target="../media/image149.jpeg"/><Relationship Id="rId14" Type="http://schemas.openxmlformats.org/officeDocument/2006/relationships/image" Target="../media/image154.jpeg"/></Relationships>
</file>

<file path=ppt/slides/_rels/slide39.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61.jpeg"/><Relationship Id="rId11" Type="http://schemas.openxmlformats.org/officeDocument/2006/relationships/image" Target="../media/image166.jpg"/><Relationship Id="rId5" Type="http://schemas.openxmlformats.org/officeDocument/2006/relationships/image" Target="../media/image160.png"/><Relationship Id="rId10" Type="http://schemas.openxmlformats.org/officeDocument/2006/relationships/image" Target="../media/image165.jpg"/><Relationship Id="rId4" Type="http://schemas.openxmlformats.org/officeDocument/2006/relationships/image" Target="../media/image159.png"/><Relationship Id="rId9" Type="http://schemas.openxmlformats.org/officeDocument/2006/relationships/image" Target="../media/image164.jpe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67.png"/></Relationships>
</file>

<file path=ppt/slides/_rels/slide41.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69.png"/></Relationships>
</file>

<file path=ppt/slides/_rels/slide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32.png"/><Relationship Id="rId7" Type="http://schemas.openxmlformats.org/officeDocument/2006/relationships/customXml" Target="../ink/ink2.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74.png"/><Relationship Id="rId5" Type="http://schemas.openxmlformats.org/officeDocument/2006/relationships/customXml" Target="../ink/ink1.xml"/><Relationship Id="rId4" Type="http://schemas.openxmlformats.org/officeDocument/2006/relationships/image" Target="../media/image173.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image" Target="../media/image31.png"/><Relationship Id="rId5" Type="http://schemas.openxmlformats.org/officeDocument/2006/relationships/image" Target="../media/image38.emf"/><Relationship Id="rId4" Type="http://schemas.openxmlformats.org/officeDocument/2006/relationships/image" Target="../media/image37.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181.png"/></Relationships>
</file>

<file path=ppt/slides/_rels/slide5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hyperlink" Target="mailto:lseymour@ashrae.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2.xml"/><Relationship Id="rId1" Type="http://schemas.openxmlformats.org/officeDocument/2006/relationships/slideLayout" Target="../slideLayouts/slideLayout34.xml"/><Relationship Id="rId5" Type="http://schemas.openxmlformats.org/officeDocument/2006/relationships/image" Target="../media/image187.emf"/><Relationship Id="rId4" Type="http://schemas.openxmlformats.org/officeDocument/2006/relationships/image" Target="../media/image186.emf"/></Relationships>
</file>

<file path=ppt/slides/_rels/slide6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190.emf"/></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jpeg"/><Relationship Id="rId2" Type="http://schemas.openxmlformats.org/officeDocument/2006/relationships/notesSlide" Target="../notesSlides/notesSlide58.xml"/><Relationship Id="rId1" Type="http://schemas.openxmlformats.org/officeDocument/2006/relationships/slideLayout" Target="../slideLayouts/slideLayout34.xml"/><Relationship Id="rId6" Type="http://schemas.openxmlformats.org/officeDocument/2006/relationships/image" Target="../media/image196.jpeg"/><Relationship Id="rId5" Type="http://schemas.openxmlformats.org/officeDocument/2006/relationships/image" Target="../media/image195.png"/><Relationship Id="rId4" Type="http://schemas.openxmlformats.org/officeDocument/2006/relationships/image" Target="../media/image194.png"/></Relationships>
</file>

<file path=ppt/slides/_rels/slide6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9.xml"/><Relationship Id="rId1" Type="http://schemas.openxmlformats.org/officeDocument/2006/relationships/slideLayout" Target="../slideLayouts/slideLayout32.xml"/><Relationship Id="rId4" Type="http://schemas.openxmlformats.org/officeDocument/2006/relationships/image" Target="../media/image20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3A7D4-1597-A7BB-2E46-09FFF42AEA5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0E0F7C-502E-C4C2-2E89-ADBC6B48A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0A18C213-4093-5A3A-4AEC-75FA24A53E2A}"/>
              </a:ext>
            </a:extLst>
          </p:cNvPr>
          <p:cNvSpPr txBox="1"/>
          <p:nvPr/>
        </p:nvSpPr>
        <p:spPr>
          <a:xfrm>
            <a:off x="7392491" y="2032794"/>
            <a:ext cx="4389120" cy="2308324"/>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rPr>
              <a:t>Section Training </a:t>
            </a:r>
            <a:r>
              <a:rPr kumimoji="0" lang="en-US" sz="32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rPr>
              <a:t>for</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32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The Cascades Section of the Oregon Chapter</a:t>
            </a:r>
            <a:endParaRPr kumimoji="0" lang="en-US" sz="48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p:txBody>
      </p:sp>
      <p:sp>
        <p:nvSpPr>
          <p:cNvPr id="5" name="TextBox 4">
            <a:extLst>
              <a:ext uri="{FF2B5EF4-FFF2-40B4-BE49-F238E27FC236}">
                <a16:creationId xmlns:a16="http://schemas.microsoft.com/office/drawing/2014/main" id="{275607AD-BC8E-C16D-1229-2F0902219219}"/>
              </a:ext>
            </a:extLst>
          </p:cNvPr>
          <p:cNvSpPr txBox="1"/>
          <p:nvPr/>
        </p:nvSpPr>
        <p:spPr>
          <a:xfrm>
            <a:off x="8760785" y="4697534"/>
            <a:ext cx="3159839" cy="67710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Madeline Giovagnoli, PE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latin typeface="Arial" panose="020B0604020202020204" pitchFamily="34" charset="0"/>
                <a:cs typeface="Arial" panose="020B0604020202020204" pitchFamily="34" charset="0"/>
              </a:rPr>
              <a:t>Oregon Chapter President</a:t>
            </a:r>
            <a:endParaRPr kumimoji="0" lang="en-US"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77DBE773-D6BC-F8E8-FFF5-99CB62718DEE}"/>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F4C4052B-2992-6310-0DA0-8BA16BFCEEAA}"/>
              </a:ext>
            </a:extLst>
          </p:cNvPr>
          <p:cNvSpPr txBox="1"/>
          <p:nvPr/>
        </p:nvSpPr>
        <p:spPr>
          <a:xfrm>
            <a:off x="8296739" y="6112769"/>
            <a:ext cx="29665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49B"/>
                </a:solidFill>
                <a:effectLst/>
                <a:uLnTx/>
                <a:uFillTx/>
                <a:latin typeface="Arial" panose="020B0604020202020204" pitchFamily="34" charset="0"/>
                <a:ea typeface="+mn-ea"/>
                <a:cs typeface="Arial" panose="020B0604020202020204" pitchFamily="34" charset="0"/>
              </a:rPr>
              <a:t>Photo is ASHRAE Headquarters Building</a:t>
            </a:r>
          </a:p>
        </p:txBody>
      </p:sp>
      <p:sp>
        <p:nvSpPr>
          <p:cNvPr id="8" name="TextBox 7">
            <a:extLst>
              <a:ext uri="{FF2B5EF4-FFF2-40B4-BE49-F238E27FC236}">
                <a16:creationId xmlns:a16="http://schemas.microsoft.com/office/drawing/2014/main" id="{1E941760-87DF-CFF4-EC92-CDF0987134EE}"/>
              </a:ext>
            </a:extLst>
          </p:cNvPr>
          <p:cNvSpPr txBox="1"/>
          <p:nvPr/>
        </p:nvSpPr>
        <p:spPr>
          <a:xfrm>
            <a:off x="9239441" y="5374642"/>
            <a:ext cx="2681183" cy="67710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Devin Abellon, PE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92D050"/>
                </a:solidFill>
                <a:latin typeface="Arial" panose="020B0604020202020204" pitchFamily="34" charset="0"/>
                <a:cs typeface="Arial" panose="020B0604020202020204" pitchFamily="34" charset="0"/>
              </a:rPr>
              <a:t>ASHRAE Vice President</a:t>
            </a:r>
            <a:endParaRPr kumimoji="0" lang="en-US"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560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261119" y="105379"/>
            <a:ext cx="113101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n-ea"/>
                <a:cs typeface="+mn-cs"/>
              </a:rPr>
              <a:t>ASHRAE is Focused on Building Decarbonization</a:t>
            </a:r>
          </a:p>
        </p:txBody>
      </p:sp>
      <p:sp>
        <p:nvSpPr>
          <p:cNvPr id="2" name="TextBox 1">
            <a:extLst>
              <a:ext uri="{FF2B5EF4-FFF2-40B4-BE49-F238E27FC236}">
                <a16:creationId xmlns:a16="http://schemas.microsoft.com/office/drawing/2014/main" id="{FF2EDD39-999D-6D26-7C4C-7F14339A96B9}"/>
              </a:ext>
            </a:extLst>
          </p:cNvPr>
          <p:cNvSpPr txBox="1"/>
          <p:nvPr/>
        </p:nvSpPr>
        <p:spPr>
          <a:xfrm>
            <a:off x="489571" y="3429000"/>
            <a:ext cx="484852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Videos | Interviews | Publications |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Aptos" panose="020B0004020202020204" pitchFamily="34" charset="0"/>
                <a:ea typeface="+mn-ea"/>
                <a:cs typeface="+mn-cs"/>
              </a:rPr>
              <a:t>Center for Excellence in Building Decarbonization (CEBD) </a:t>
            </a:r>
          </a:p>
        </p:txBody>
      </p:sp>
      <p:pic>
        <p:nvPicPr>
          <p:cNvPr id="3074" name="Picture 2" descr="CEBD at the 2024 ASHRAE Annual Conference">
            <a:extLst>
              <a:ext uri="{FF2B5EF4-FFF2-40B4-BE49-F238E27FC236}">
                <a16:creationId xmlns:a16="http://schemas.microsoft.com/office/drawing/2014/main" id="{D990A63D-DFD6-EAF4-88F8-F5180EB6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82" y="785915"/>
            <a:ext cx="4211807" cy="28065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9DCAB28-214E-F06E-435B-2A1A7F9932E0}"/>
              </a:ext>
            </a:extLst>
          </p:cNvPr>
          <p:cNvSpPr txBox="1"/>
          <p:nvPr/>
        </p:nvSpPr>
        <p:spPr>
          <a:xfrm>
            <a:off x="489571" y="5623466"/>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0B0004020202020204" pitchFamily="34" charset="0"/>
                <a:ea typeface="Calibri" panose="020F0502020204030204" pitchFamily="34" charset="0"/>
                <a:cs typeface="Arial Narrow" panose="020B0604020202020204" pitchFamily="34" charset="0"/>
              </a:rPr>
              <a:t>ashrae.org/decarb</a:t>
            </a:r>
            <a:endParaRPr kumimoji="0" lang="en-US" sz="2400" b="1" i="0" u="none" strike="noStrike" kern="1200" cap="none" spc="0" normalizeH="0" baseline="0" noProof="0" dirty="0">
              <a:ln>
                <a:noFill/>
              </a:ln>
              <a:solidFill>
                <a:prstClr val="white"/>
              </a:solidFill>
              <a:effectLst/>
              <a:uLnTx/>
              <a:uFillTx/>
              <a:latin typeface="Aptos" panose="020B0004020202020204" pitchFamily="34" charset="0"/>
              <a:ea typeface="+mn-ea"/>
              <a:cs typeface="Arial Narrow" panose="020B0604020202020204" pitchFamily="34" charset="0"/>
            </a:endParaRPr>
          </a:p>
        </p:txBody>
      </p:sp>
      <p:sp>
        <p:nvSpPr>
          <p:cNvPr id="6" name="TextBox 5">
            <a:extLst>
              <a:ext uri="{FF2B5EF4-FFF2-40B4-BE49-F238E27FC236}">
                <a16:creationId xmlns:a16="http://schemas.microsoft.com/office/drawing/2014/main" id="{2819C661-1F25-653B-D2D0-40196C4BBF0E}"/>
              </a:ext>
            </a:extLst>
          </p:cNvPr>
          <p:cNvSpPr txBox="1"/>
          <p:nvPr/>
        </p:nvSpPr>
        <p:spPr>
          <a:xfrm>
            <a:off x="6095999" y="794376"/>
            <a:ext cx="5957531" cy="276998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Suite of Decarbonization Guides: </a:t>
            </a:r>
            <a:endParaRPr kumimoji="0" lang="en-US" sz="2000" b="0" i="0" u="none" strike="noStrike" kern="1200" cap="none" spc="0" normalizeH="0" baseline="0" noProof="0" dirty="0">
              <a:ln>
                <a:noFill/>
              </a:ln>
              <a:solidFill>
                <a:prstClr val="black"/>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endParaRP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Grid Interactive Buildings for Decarbonization Design</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Hospital Buildings</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TM65 Addendum for North America with CIBSE</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Building Decarbonization Retrofits for Commercial &amp; Multifamily Buildings</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Building Thermal Systems: A Guide for Applying Heat Pumps &amp; Beyond with NREL</a:t>
            </a:r>
          </a:p>
        </p:txBody>
      </p:sp>
      <p:pic>
        <p:nvPicPr>
          <p:cNvPr id="17" name="Picture 16">
            <a:extLst>
              <a:ext uri="{FF2B5EF4-FFF2-40B4-BE49-F238E27FC236}">
                <a16:creationId xmlns:a16="http://schemas.microsoft.com/office/drawing/2014/main" id="{D694E5E7-94C4-05A5-9C6D-EFC15B009E20}"/>
              </a:ext>
            </a:extLst>
          </p:cNvPr>
          <p:cNvPicPr>
            <a:picLocks noChangeAspect="1"/>
          </p:cNvPicPr>
          <p:nvPr/>
        </p:nvPicPr>
        <p:blipFill>
          <a:blip r:embed="rId4"/>
          <a:stretch>
            <a:fillRect/>
          </a:stretch>
        </p:blipFill>
        <p:spPr>
          <a:xfrm>
            <a:off x="5926280" y="4027685"/>
            <a:ext cx="1654943" cy="215142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9F421A8-0710-91DF-20C9-20F6D7F1F088}"/>
              </a:ext>
            </a:extLst>
          </p:cNvPr>
          <p:cNvPicPr>
            <a:picLocks noChangeAspect="1"/>
          </p:cNvPicPr>
          <p:nvPr/>
        </p:nvPicPr>
        <p:blipFill>
          <a:blip r:embed="rId5"/>
          <a:stretch>
            <a:fillRect/>
          </a:stretch>
        </p:blipFill>
        <p:spPr>
          <a:xfrm>
            <a:off x="7726413" y="4028881"/>
            <a:ext cx="1649205" cy="2150229"/>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131528FD-1528-8749-6D52-234278C98029}"/>
              </a:ext>
            </a:extLst>
          </p:cNvPr>
          <p:cNvSpPr/>
          <p:nvPr/>
        </p:nvSpPr>
        <p:spPr>
          <a:xfrm>
            <a:off x="6934866" y="3654138"/>
            <a:ext cx="3232298" cy="332805"/>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23BF1BC-1C31-E40E-255A-3A5FF6C2D76D}"/>
              </a:ext>
            </a:extLst>
          </p:cNvPr>
          <p:cNvSpPr txBox="1"/>
          <p:nvPr/>
        </p:nvSpPr>
        <p:spPr>
          <a:xfrm>
            <a:off x="6853910" y="3654138"/>
            <a:ext cx="33942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 Guides &amp; eLearning Course</a:t>
            </a:r>
          </a:p>
        </p:txBody>
      </p:sp>
      <p:pic>
        <p:nvPicPr>
          <p:cNvPr id="7170" name="Picture 2">
            <a:extLst>
              <a:ext uri="{FF2B5EF4-FFF2-40B4-BE49-F238E27FC236}">
                <a16:creationId xmlns:a16="http://schemas.microsoft.com/office/drawing/2014/main" id="{3DE42CAC-94BA-7F28-9F3E-34E46CA6B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0407" y="4042189"/>
            <a:ext cx="1448883" cy="2122416"/>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22" name="Picture 21" descr="A blue hexagon with black background&#10;&#10;Description automatically generated">
            <a:extLst>
              <a:ext uri="{FF2B5EF4-FFF2-40B4-BE49-F238E27FC236}">
                <a16:creationId xmlns:a16="http://schemas.microsoft.com/office/drawing/2014/main" id="{AF95DA53-CFF4-929F-A7AA-C1AB43B08A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26203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675486" y="397394"/>
            <a:ext cx="11427373" cy="787939"/>
          </a:xfrm>
        </p:spPr>
        <p:txBody>
          <a:bodyPr>
            <a:noAutofit/>
          </a:bodyPr>
          <a:lstStyle/>
          <a:p>
            <a:pPr algn="l" eaLnBrk="1" hangingPunct="1"/>
            <a:r>
              <a:rPr lang="en-US" altLang="en-US" sz="3600" b="1" dirty="0">
                <a:solidFill>
                  <a:srgbClr val="00549B"/>
                </a:solidFill>
                <a:latin typeface="Aptos" panose="020B0004020202020204" pitchFamily="34" charset="0"/>
                <a:cs typeface="Arial Narrow" panose="020B0604020202020204" pitchFamily="34" charset="0"/>
              </a:rPr>
              <a:t>Empowering the Future</a:t>
            </a:r>
            <a:br>
              <a:rPr lang="en-US" altLang="en-US" sz="3600" b="1" dirty="0">
                <a:solidFill>
                  <a:srgbClr val="00549B"/>
                </a:solidFill>
                <a:latin typeface="Oxygen" panose="02000503000000000000" pitchFamily="2" charset="0"/>
                <a:cs typeface="Arial Narrow" panose="020B0604020202020204" pitchFamily="34" charset="0"/>
              </a:rPr>
            </a:br>
            <a:endParaRPr lang="en-US" altLang="en-US" sz="3600" b="1" dirty="0">
              <a:solidFill>
                <a:srgbClr val="00549B"/>
              </a:solidFill>
              <a:latin typeface="Oxygen" panose="02000503000000000000" pitchFamily="2" charset="0"/>
              <a:cs typeface="Arial Narrow" panose="020B0604020202020204" pitchFamily="34" charset="0"/>
            </a:endParaRPr>
          </a:p>
        </p:txBody>
      </p:sp>
      <p:sp>
        <p:nvSpPr>
          <p:cNvPr id="5" name="TextBox 4"/>
          <p:cNvSpPr txBox="1"/>
          <p:nvPr/>
        </p:nvSpPr>
        <p:spPr>
          <a:xfrm>
            <a:off x="948596" y="6337555"/>
            <a:ext cx="40797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ashrae.org/yea</a:t>
            </a:r>
          </a:p>
        </p:txBody>
      </p:sp>
      <p:sp>
        <p:nvSpPr>
          <p:cNvPr id="6" name="Rectangle 5">
            <a:extLst>
              <a:ext uri="{FF2B5EF4-FFF2-40B4-BE49-F238E27FC236}">
                <a16:creationId xmlns:a16="http://schemas.microsoft.com/office/drawing/2014/main" id="{991A287E-E07A-4364-91FC-73A61668457A}"/>
              </a:ext>
            </a:extLst>
          </p:cNvPr>
          <p:cNvSpPr/>
          <p:nvPr/>
        </p:nvSpPr>
        <p:spPr>
          <a:xfrm>
            <a:off x="717442" y="1042947"/>
            <a:ext cx="582890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The </a:t>
            </a:r>
            <a:r>
              <a:rPr kumimoji="0" 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Young Engineers in ASHRAE (YEA)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committee focuses on offering relevant programs and services to  young professional ASHRAE members, 35 years old and younger. </a:t>
            </a:r>
          </a:p>
        </p:txBody>
      </p:sp>
      <p:sp>
        <p:nvSpPr>
          <p:cNvPr id="3" name="TextBox 2">
            <a:extLst>
              <a:ext uri="{FF2B5EF4-FFF2-40B4-BE49-F238E27FC236}">
                <a16:creationId xmlns:a16="http://schemas.microsoft.com/office/drawing/2014/main" id="{FFDE1E7A-D006-4072-BBD3-D4936BA5DC7A}"/>
              </a:ext>
            </a:extLst>
          </p:cNvPr>
          <p:cNvSpPr txBox="1"/>
          <p:nvPr/>
        </p:nvSpPr>
        <p:spPr>
          <a:xfrm>
            <a:off x="6479776" y="950614"/>
            <a:ext cx="5514559" cy="923330"/>
          </a:xfrm>
          <a:prstGeom prst="rect">
            <a:avLst/>
          </a:prstGeom>
          <a:noFill/>
          <a:effectLst>
            <a:outerShdw blurRad="63500" sx="102000" sy="102000" algn="ctr" rotWithShape="0">
              <a:prstClr val="black">
                <a:alpha val="40000"/>
              </a:prstClr>
            </a:outerShdw>
          </a:effectLst>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ASHRAE has a robust </a:t>
            </a:r>
            <a:r>
              <a:rPr kumimoji="0" 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Student Program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catering to the needs of students at every age. Resources for student members include:</a:t>
            </a:r>
          </a:p>
        </p:txBody>
      </p:sp>
      <p:sp>
        <p:nvSpPr>
          <p:cNvPr id="8" name="TextBox 7">
            <a:extLst>
              <a:ext uri="{FF2B5EF4-FFF2-40B4-BE49-F238E27FC236}">
                <a16:creationId xmlns:a16="http://schemas.microsoft.com/office/drawing/2014/main" id="{32F593EC-AFFA-47AD-B5C9-FC4B33C212A7}"/>
              </a:ext>
            </a:extLst>
          </p:cNvPr>
          <p:cNvSpPr txBox="1"/>
          <p:nvPr/>
        </p:nvSpPr>
        <p:spPr>
          <a:xfrm>
            <a:off x="7078535" y="6337918"/>
            <a:ext cx="35372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ashrae.org/students</a:t>
            </a:r>
          </a:p>
        </p:txBody>
      </p:sp>
      <p:pic>
        <p:nvPicPr>
          <p:cNvPr id="7" name="Picture 6" descr="A white text on a black background&#10;&#10;Description automatically generated">
            <a:extLst>
              <a:ext uri="{FF2B5EF4-FFF2-40B4-BE49-F238E27FC236}">
                <a16:creationId xmlns:a16="http://schemas.microsoft.com/office/drawing/2014/main" id="{5DD45F36-519C-09DB-AF98-DF0C0B6A1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271" y="6062560"/>
            <a:ext cx="1064064" cy="736660"/>
          </a:xfrm>
          <a:prstGeom prst="rect">
            <a:avLst/>
          </a:prstGeom>
        </p:spPr>
      </p:pic>
      <p:pic>
        <p:nvPicPr>
          <p:cNvPr id="10" name="Picture 9" descr="A group of people standing together&#10;&#10;Description automatically generated">
            <a:extLst>
              <a:ext uri="{FF2B5EF4-FFF2-40B4-BE49-F238E27FC236}">
                <a16:creationId xmlns:a16="http://schemas.microsoft.com/office/drawing/2014/main" id="{D2E761F7-493C-07EF-C2D3-8A0140E4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281" y="3813058"/>
            <a:ext cx="3537284" cy="2358432"/>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A5AC9AA2-32DA-5EF7-2685-5530105DE5B4}"/>
              </a:ext>
            </a:extLst>
          </p:cNvPr>
          <p:cNvSpPr/>
          <p:nvPr/>
        </p:nvSpPr>
        <p:spPr>
          <a:xfrm>
            <a:off x="783507" y="1966277"/>
            <a:ext cx="5106583" cy="1938992"/>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YEA Leadership Weekends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Leadership 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YEA Decarbonization Challenge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YEA HVAC Design Essential Scholarships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endParaRPr>
          </a:p>
        </p:txBody>
      </p:sp>
      <p:sp>
        <p:nvSpPr>
          <p:cNvPr id="9" name="TextBox 8">
            <a:extLst>
              <a:ext uri="{FF2B5EF4-FFF2-40B4-BE49-F238E27FC236}">
                <a16:creationId xmlns:a16="http://schemas.microsoft.com/office/drawing/2014/main" id="{49F2CDC8-7115-18CB-F053-7CF9EF92449E}"/>
              </a:ext>
            </a:extLst>
          </p:cNvPr>
          <p:cNvSpPr txBox="1"/>
          <p:nvPr/>
        </p:nvSpPr>
        <p:spPr>
          <a:xfrm>
            <a:off x="8847177" y="2318419"/>
            <a:ext cx="3237749" cy="181588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Scholarships &amp; Grants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Awards and Competitions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Student Branches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Student Store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ASHRAE also offers resources for K-12 volunteers and educators</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1801AD89-5B03-C509-AF19-BC9B68FA6CFA}"/>
              </a:ext>
            </a:extLst>
          </p:cNvPr>
          <p:cNvPicPr>
            <a:picLocks noChangeAspect="1"/>
          </p:cNvPicPr>
          <p:nvPr/>
        </p:nvPicPr>
        <p:blipFill>
          <a:blip r:embed="rId5"/>
          <a:stretch>
            <a:fillRect/>
          </a:stretch>
        </p:blipFill>
        <p:spPr>
          <a:xfrm>
            <a:off x="5960559" y="1969727"/>
            <a:ext cx="2816149" cy="4168833"/>
          </a:xfrm>
          <a:prstGeom prst="rect">
            <a:avLst/>
          </a:prstGeom>
          <a:effectLst>
            <a:outerShdw blurRad="63500" sx="102000" sy="102000" algn="ctr" rotWithShape="0">
              <a:prstClr val="black">
                <a:alpha val="40000"/>
              </a:prstClr>
            </a:outerShdw>
          </a:effectLst>
        </p:spPr>
      </p:pic>
      <p:pic>
        <p:nvPicPr>
          <p:cNvPr id="11" name="Picture 10" descr="A blue hexagon with black background&#10;&#10;Description automatically generated">
            <a:extLst>
              <a:ext uri="{FF2B5EF4-FFF2-40B4-BE49-F238E27FC236}">
                <a16:creationId xmlns:a16="http://schemas.microsoft.com/office/drawing/2014/main" id="{1FFFA83D-96CE-D6FB-00AF-67714D341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4834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4482" y="195700"/>
            <a:ext cx="10120889" cy="8764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Connecting Minds at ASHRAE Conferences</a:t>
            </a:r>
          </a:p>
        </p:txBody>
      </p:sp>
      <p:sp>
        <p:nvSpPr>
          <p:cNvPr id="9" name="TextBox 8">
            <a:extLst>
              <a:ext uri="{FF2B5EF4-FFF2-40B4-BE49-F238E27FC236}">
                <a16:creationId xmlns:a16="http://schemas.microsoft.com/office/drawing/2014/main" id="{F9FF5905-F369-4332-B146-ABE3B1BD4787}"/>
              </a:ext>
            </a:extLst>
          </p:cNvPr>
          <p:cNvSpPr txBox="1"/>
          <p:nvPr/>
        </p:nvSpPr>
        <p:spPr>
          <a:xfrm>
            <a:off x="2039957" y="5826312"/>
            <a:ext cx="8112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0B0004020202020204" pitchFamily="34" charset="0"/>
                <a:ea typeface="+mn-ea"/>
                <a:cs typeface="Arial Narrow" panose="020B0604020202020204" pitchFamily="34" charset="0"/>
              </a:rPr>
              <a:t>ashrae.org/conferences</a:t>
            </a:r>
          </a:p>
        </p:txBody>
      </p:sp>
      <p:sp>
        <p:nvSpPr>
          <p:cNvPr id="4" name="TextBox 3">
            <a:extLst>
              <a:ext uri="{FF2B5EF4-FFF2-40B4-BE49-F238E27FC236}">
                <a16:creationId xmlns:a16="http://schemas.microsoft.com/office/drawing/2014/main" id="{38AC0BF2-9209-4EF7-8728-0E27B598AF43}"/>
              </a:ext>
            </a:extLst>
          </p:cNvPr>
          <p:cNvSpPr txBox="1"/>
          <p:nvPr/>
        </p:nvSpPr>
        <p:spPr>
          <a:xfrm>
            <a:off x="354482" y="989636"/>
            <a:ext cx="106183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conferences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are tailored to different needs within the HVAC&amp;R and building systems industries. Conferences feature peer-reviewed papers and presentations, and attendees earn professional development hours (PDHs).</a:t>
            </a:r>
          </a:p>
        </p:txBody>
      </p:sp>
      <p:sp>
        <p:nvSpPr>
          <p:cNvPr id="15" name="Rectangle 14">
            <a:extLst>
              <a:ext uri="{FF2B5EF4-FFF2-40B4-BE49-F238E27FC236}">
                <a16:creationId xmlns:a16="http://schemas.microsoft.com/office/drawing/2014/main" id="{B60D5516-195C-3A14-1666-7A81C8441773}"/>
              </a:ext>
            </a:extLst>
          </p:cNvPr>
          <p:cNvSpPr/>
          <p:nvPr/>
        </p:nvSpPr>
        <p:spPr>
          <a:xfrm>
            <a:off x="4646428" y="1671328"/>
            <a:ext cx="7337715" cy="3376374"/>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Winter &amp; Annual Conferences: </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ASHRAE major, flagship conferences on HVAC&amp;R trends and research.</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Topical Conferences: </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In-depth focus on specialized industry topics.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Chapter Regional Conferences (CRCs): </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Annual meetings hosted by ASHRAE’s global regions, providing members a regional platform to learn and network.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Endorsed Conferences: </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ASHRAE-supported events aligned with the Society’s mission.</a:t>
            </a:r>
          </a:p>
        </p:txBody>
      </p:sp>
      <p:pic>
        <p:nvPicPr>
          <p:cNvPr id="27" name="Picture 26" descr="A group of people clapping in a conference room&#10;&#10;AI-generated content may be incorrect.">
            <a:extLst>
              <a:ext uri="{FF2B5EF4-FFF2-40B4-BE49-F238E27FC236}">
                <a16:creationId xmlns:a16="http://schemas.microsoft.com/office/drawing/2014/main" id="{5C101708-BF40-3CBE-6785-6F63BFF2D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57" y="1891926"/>
            <a:ext cx="4402765" cy="2935177"/>
          </a:xfrm>
          <a:prstGeom prst="rect">
            <a:avLst/>
          </a:prstGeom>
          <a:effectLst>
            <a:outerShdw blurRad="63500" sx="102000" sy="102000" algn="ctr" rotWithShape="0">
              <a:prstClr val="black">
                <a:alpha val="40000"/>
              </a:prstClr>
            </a:outerShdw>
          </a:effectLst>
        </p:spPr>
      </p:pic>
      <p:pic>
        <p:nvPicPr>
          <p:cNvPr id="31" name="Picture 30" descr="A white text on a black background&#10;&#10;Description automatically generated">
            <a:extLst>
              <a:ext uri="{FF2B5EF4-FFF2-40B4-BE49-F238E27FC236}">
                <a16:creationId xmlns:a16="http://schemas.microsoft.com/office/drawing/2014/main" id="{F8E013CC-1E4E-D37A-9D83-452453B38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4573" y="5755342"/>
            <a:ext cx="871870" cy="603603"/>
          </a:xfrm>
          <a:prstGeom prst="rect">
            <a:avLst/>
          </a:prstGeom>
        </p:spPr>
      </p:pic>
    </p:spTree>
    <p:extLst>
      <p:ext uri="{BB962C8B-B14F-4D97-AF65-F5344CB8AC3E}">
        <p14:creationId xmlns:p14="http://schemas.microsoft.com/office/powerpoint/2010/main" val="135938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6370" y="87351"/>
            <a:ext cx="9164372"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Showcasing Innovation at Leading Industry Tradeshows</a:t>
            </a:r>
          </a:p>
        </p:txBody>
      </p:sp>
      <p:sp>
        <p:nvSpPr>
          <p:cNvPr id="4" name="TextBox 3">
            <a:extLst>
              <a:ext uri="{FF2B5EF4-FFF2-40B4-BE49-F238E27FC236}">
                <a16:creationId xmlns:a16="http://schemas.microsoft.com/office/drawing/2014/main" id="{38AC0BF2-9209-4EF7-8728-0E27B598AF43}"/>
              </a:ext>
            </a:extLst>
          </p:cNvPr>
          <p:cNvSpPr txBox="1"/>
          <p:nvPr/>
        </p:nvSpPr>
        <p:spPr>
          <a:xfrm>
            <a:off x="502184" y="1347286"/>
            <a:ext cx="108926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is a prominent advocate and participant in industry events and tradeshows. The Society’s participation in these events signifies its commitment to fostering innovation and collaboration with leading industry organizations</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 </a:t>
            </a:r>
          </a:p>
        </p:txBody>
      </p:sp>
      <p:pic>
        <p:nvPicPr>
          <p:cNvPr id="1028" name="Picture 4" descr="AHR Expo-Mexico Monterrey 2025(Monterrey) - Heating, Ventilation, Air  Conditioning and Refrigerating Exposition - HVAC -- showsbee.com">
            <a:extLst>
              <a:ext uri="{FF2B5EF4-FFF2-40B4-BE49-F238E27FC236}">
                <a16:creationId xmlns:a16="http://schemas.microsoft.com/office/drawing/2014/main" id="{932752A8-9E18-AA5D-23E9-ED96155E4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099" y="2099092"/>
            <a:ext cx="1094888" cy="1370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arge crowd of people in a building&#10;&#10;AI-generated content may be incorrect.">
            <a:extLst>
              <a:ext uri="{FF2B5EF4-FFF2-40B4-BE49-F238E27FC236}">
                <a16:creationId xmlns:a16="http://schemas.microsoft.com/office/drawing/2014/main" id="{9BD5914F-14ED-0A37-80C9-5D3129C03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889" y="2058676"/>
            <a:ext cx="6427020" cy="4284680"/>
          </a:xfrm>
          <a:prstGeom prst="rect">
            <a:avLst/>
          </a:prstGeom>
          <a:effectLst>
            <a:outerShdw blurRad="63500" sx="102000" sy="102000" algn="ctr" rotWithShape="0">
              <a:prstClr val="black">
                <a:alpha val="40000"/>
              </a:prstClr>
            </a:outerShdw>
          </a:effectLst>
        </p:spPr>
      </p:pic>
      <p:pic>
        <p:nvPicPr>
          <p:cNvPr id="2050" name="Picture 2" descr="AHR EXPO 2025 | viega.us">
            <a:extLst>
              <a:ext uri="{FF2B5EF4-FFF2-40B4-BE49-F238E27FC236}">
                <a16:creationId xmlns:a16="http://schemas.microsoft.com/office/drawing/2014/main" id="{14AE8926-38A7-EAB4-E9EF-0F55EB67D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464" y="2129367"/>
            <a:ext cx="1485278" cy="14852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4AC7160-CFE6-9182-ECF7-94D3A907CC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099" y="4201016"/>
            <a:ext cx="1480016" cy="822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REX Logo - GrayWolf Sensing Solutions">
            <a:extLst>
              <a:ext uri="{FF2B5EF4-FFF2-40B4-BE49-F238E27FC236}">
                <a16:creationId xmlns:a16="http://schemas.microsoft.com/office/drawing/2014/main" id="{AE4E5341-D3B2-4A36-A631-6AD9CAFED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0395" y="4909277"/>
            <a:ext cx="2249072" cy="11104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lementalLONDON | Events &amp; Exhibitions | Excel London">
            <a:extLst>
              <a:ext uri="{FF2B5EF4-FFF2-40B4-BE49-F238E27FC236}">
                <a16:creationId xmlns:a16="http://schemas.microsoft.com/office/drawing/2014/main" id="{FBA5D4F0-0667-3935-BB10-14FF0A2C08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5003" y="3982506"/>
            <a:ext cx="1235739" cy="763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hexagon with black background&#10;&#10;Description automatically generated">
            <a:extLst>
              <a:ext uri="{FF2B5EF4-FFF2-40B4-BE49-F238E27FC236}">
                <a16:creationId xmlns:a16="http://schemas.microsoft.com/office/drawing/2014/main" id="{430AFFC0-48B9-5F74-EA07-B245FDFDC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6133" y="6046558"/>
            <a:ext cx="858698" cy="593596"/>
          </a:xfrm>
          <a:prstGeom prst="rect">
            <a:avLst/>
          </a:prstGeom>
        </p:spPr>
      </p:pic>
    </p:spTree>
    <p:extLst>
      <p:ext uri="{BB962C8B-B14F-4D97-AF65-F5344CB8AC3E}">
        <p14:creationId xmlns:p14="http://schemas.microsoft.com/office/powerpoint/2010/main" val="32898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5E8CCC-0643-D292-BC8B-4C112F90F07C}"/>
              </a:ext>
            </a:extLst>
          </p:cNvPr>
          <p:cNvSpPr/>
          <p:nvPr/>
        </p:nvSpPr>
        <p:spPr>
          <a:xfrm>
            <a:off x="239486" y="914400"/>
            <a:ext cx="4152064" cy="4564841"/>
          </a:xfrm>
          <a:prstGeom prst="rect">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203690" y="38849"/>
            <a:ext cx="5248275" cy="939800"/>
          </a:xfrm>
        </p:spPr>
        <p:txBody>
          <a:bodyPr>
            <a:normAutofit/>
          </a:bodyPr>
          <a:lstStyle/>
          <a:p>
            <a:pPr algn="l"/>
            <a:r>
              <a:rPr lang="en-US" sz="3600" b="1" dirty="0">
                <a:solidFill>
                  <a:srgbClr val="00549B"/>
                </a:solidFill>
                <a:latin typeface="Aptos" panose="020B0004020202020204" pitchFamily="34" charset="0"/>
                <a:cs typeface="Arial Narrow" panose="020B0604020202020204" pitchFamily="34" charset="0"/>
              </a:rPr>
              <a:t>ASHRAE Journal</a:t>
            </a:r>
          </a:p>
        </p:txBody>
      </p:sp>
      <p:sp>
        <p:nvSpPr>
          <p:cNvPr id="5" name="Rectangle 4"/>
          <p:cNvSpPr/>
          <p:nvPr/>
        </p:nvSpPr>
        <p:spPr>
          <a:xfrm>
            <a:off x="4391550" y="1266925"/>
            <a:ext cx="3662304" cy="3170099"/>
          </a:xfrm>
          <a:prstGeom prst="rect">
            <a:avLst/>
          </a:prstGeom>
        </p:spPr>
        <p:txBody>
          <a:bodyPr wrap="square">
            <a:spAutoFit/>
          </a:bodyPr>
          <a:lstStyle/>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ASHRAE’s official monthly publication </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Provides detailed insight on the latest HVACR technologies and applications for consulting engineers and professionals in the industry.</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Articles are peer-reviewed and focus on technical topics, including green buildings, decarbonization, indoor air quality, energy management, thermal storage and alternative refrigerants.</a:t>
            </a:r>
            <a:endParaRPr kumimoji="0" lang="en-US" sz="1600" b="0"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endParaRPr>
          </a:p>
        </p:txBody>
      </p:sp>
      <p:sp>
        <p:nvSpPr>
          <p:cNvPr id="3" name="Rectangle 2">
            <a:extLst>
              <a:ext uri="{FF2B5EF4-FFF2-40B4-BE49-F238E27FC236}">
                <a16:creationId xmlns:a16="http://schemas.microsoft.com/office/drawing/2014/main" id="{9BE8FF7B-C2B9-4E34-9F20-9D2EB2A300F4}"/>
              </a:ext>
            </a:extLst>
          </p:cNvPr>
          <p:cNvSpPr/>
          <p:nvPr/>
        </p:nvSpPr>
        <p:spPr>
          <a:xfrm>
            <a:off x="4213786" y="5857985"/>
            <a:ext cx="37644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0B0004020202020204" pitchFamily="34" charset="0"/>
                <a:ea typeface="+mn-ea"/>
                <a:cs typeface="Arial Narrow" panose="020B0604020202020204" pitchFamily="34" charset="0"/>
              </a:rPr>
              <a:t>ashrae.org/ashraejournal </a:t>
            </a:r>
          </a:p>
        </p:txBody>
      </p:sp>
      <p:sp>
        <p:nvSpPr>
          <p:cNvPr id="13" name="Rectangle 12">
            <a:extLst>
              <a:ext uri="{FF2B5EF4-FFF2-40B4-BE49-F238E27FC236}">
                <a16:creationId xmlns:a16="http://schemas.microsoft.com/office/drawing/2014/main" id="{6D6A4B69-456C-4D2C-9E49-6DA457278548}"/>
              </a:ext>
            </a:extLst>
          </p:cNvPr>
          <p:cNvSpPr/>
          <p:nvPr/>
        </p:nvSpPr>
        <p:spPr>
          <a:xfrm>
            <a:off x="9366622" y="4540519"/>
            <a:ext cx="197173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Brief talks with ASHRAE Journal authors on HVACR content published in the Journal.</a:t>
            </a:r>
            <a:endParaRPr kumimoji="0" lang="en-US" sz="1200" b="0"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endParaRPr>
          </a:p>
        </p:txBody>
      </p:sp>
      <p:pic>
        <p:nvPicPr>
          <p:cNvPr id="2052" name="Picture 4">
            <a:extLst>
              <a:ext uri="{FF2B5EF4-FFF2-40B4-BE49-F238E27FC236}">
                <a16:creationId xmlns:a16="http://schemas.microsoft.com/office/drawing/2014/main" id="{249EBFF8-C185-46ED-BD0C-5D226F306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608" y="405962"/>
            <a:ext cx="1589935" cy="1589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CDDFF2-305A-483B-84C0-F50E712E19DE}"/>
              </a:ext>
            </a:extLst>
          </p:cNvPr>
          <p:cNvPicPr>
            <a:picLocks noChangeAspect="1"/>
          </p:cNvPicPr>
          <p:nvPr/>
        </p:nvPicPr>
        <p:blipFill>
          <a:blip r:embed="rId4"/>
          <a:stretch>
            <a:fillRect/>
          </a:stretch>
        </p:blipFill>
        <p:spPr>
          <a:xfrm>
            <a:off x="9248784" y="1945632"/>
            <a:ext cx="1905581" cy="169338"/>
          </a:xfrm>
          <a:prstGeom prst="rect">
            <a:avLst/>
          </a:prstGeom>
        </p:spPr>
      </p:pic>
      <p:pic>
        <p:nvPicPr>
          <p:cNvPr id="10" name="Picture 9" descr="A hot air balloon with text&#10;&#10;Description automatically generated">
            <a:extLst>
              <a:ext uri="{FF2B5EF4-FFF2-40B4-BE49-F238E27FC236}">
                <a16:creationId xmlns:a16="http://schemas.microsoft.com/office/drawing/2014/main" id="{91F6A99F-D2C9-B128-36AF-7CE7D7836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6022" y="3065040"/>
            <a:ext cx="1320521" cy="1320521"/>
          </a:xfrm>
          <a:prstGeom prst="rect">
            <a:avLst/>
          </a:prstGeom>
        </p:spPr>
      </p:pic>
      <p:sp>
        <p:nvSpPr>
          <p:cNvPr id="11" name="TextBox 10">
            <a:extLst>
              <a:ext uri="{FF2B5EF4-FFF2-40B4-BE49-F238E27FC236}">
                <a16:creationId xmlns:a16="http://schemas.microsoft.com/office/drawing/2014/main" id="{51E10C7E-C3CA-EEE3-54F3-A944E9B2B131}"/>
              </a:ext>
            </a:extLst>
          </p:cNvPr>
          <p:cNvSpPr txBox="1"/>
          <p:nvPr/>
        </p:nvSpPr>
        <p:spPr>
          <a:xfrm>
            <a:off x="9315259" y="2114970"/>
            <a:ext cx="197173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Discussions with leading ASHRAE experts to expand knowledge in the HVACR</a:t>
            </a:r>
            <a:b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industry.</a:t>
            </a:r>
          </a:p>
        </p:txBody>
      </p:sp>
      <p:pic>
        <p:nvPicPr>
          <p:cNvPr id="3076" name="Picture 4" descr="July 2025 ASHRAE Journal Cover">
            <a:extLst>
              <a:ext uri="{FF2B5EF4-FFF2-40B4-BE49-F238E27FC236}">
                <a16:creationId xmlns:a16="http://schemas.microsoft.com/office/drawing/2014/main" id="{4D4EA325-90A4-8BF4-6311-FE92D9D8C4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745" y="1266925"/>
            <a:ext cx="28575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white text on a black background&#10;&#10;Description automatically generated">
            <a:extLst>
              <a:ext uri="{FF2B5EF4-FFF2-40B4-BE49-F238E27FC236}">
                <a16:creationId xmlns:a16="http://schemas.microsoft.com/office/drawing/2014/main" id="{F335A7DB-44B2-955D-C0AF-A857086F20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2062" y="5787015"/>
            <a:ext cx="871870" cy="603603"/>
          </a:xfrm>
          <a:prstGeom prst="rect">
            <a:avLst/>
          </a:prstGeom>
        </p:spPr>
      </p:pic>
    </p:spTree>
    <p:extLst>
      <p:ext uri="{BB962C8B-B14F-4D97-AF65-F5344CB8AC3E}">
        <p14:creationId xmlns:p14="http://schemas.microsoft.com/office/powerpoint/2010/main" val="107038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482419-DD74-49A6-CDAF-4CF145D29FCB}"/>
              </a:ext>
            </a:extLst>
          </p:cNvPr>
          <p:cNvSpPr txBox="1">
            <a:spLocks/>
          </p:cNvSpPr>
          <p:nvPr/>
        </p:nvSpPr>
        <p:spPr>
          <a:xfrm>
            <a:off x="538373" y="189235"/>
            <a:ext cx="5866898" cy="858756"/>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ASHRAE Handbook</a:t>
            </a:r>
          </a:p>
        </p:txBody>
      </p:sp>
      <p:sp>
        <p:nvSpPr>
          <p:cNvPr id="9" name="TextBox 8">
            <a:extLst>
              <a:ext uri="{FF2B5EF4-FFF2-40B4-BE49-F238E27FC236}">
                <a16:creationId xmlns:a16="http://schemas.microsoft.com/office/drawing/2014/main" id="{D5FC40BC-E94A-198A-E3D1-12E4DF4218DE}"/>
              </a:ext>
            </a:extLst>
          </p:cNvPr>
          <p:cNvSpPr txBox="1"/>
          <p:nvPr/>
        </p:nvSpPr>
        <p:spPr>
          <a:xfrm>
            <a:off x="7542014" y="2245370"/>
            <a:ext cx="25996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49B"/>
                </a:solidFill>
                <a:effectLst/>
                <a:highlight>
                  <a:srgbClr val="FFFFFF"/>
                </a:highlight>
                <a:uLnTx/>
                <a:uFillTx/>
                <a:latin typeface="Aptos" panose="020B0004020202020204" pitchFamily="34" charset="0"/>
                <a:ea typeface="+mn-ea"/>
                <a:cs typeface="+mn-cs"/>
              </a:rPr>
              <a:t>Available in hardback, PDF, and as an interactive handbook online</a:t>
            </a:r>
            <a:r>
              <a:rPr kumimoji="0" lang="en-US" sz="1200" b="0" i="0" u="none" strike="noStrike" kern="1200" cap="none" spc="0" normalizeH="0" baseline="0" noProof="0" dirty="0">
                <a:ln>
                  <a:noFill/>
                </a:ln>
                <a:solidFill>
                  <a:srgbClr val="00549B"/>
                </a:solidFill>
                <a:effectLst/>
                <a:highlight>
                  <a:srgbClr val="FFFFFF"/>
                </a:highlight>
                <a:uLnTx/>
                <a:uFillTx/>
                <a:latin typeface="Aptos" panose="020B0004020202020204" pitchFamily="34" charset="0"/>
                <a:ea typeface="+mn-ea"/>
                <a:cs typeface="+mn-cs"/>
              </a:rPr>
              <a:t>.</a:t>
            </a:r>
            <a:endParaRPr kumimoji="0" lang="en-US" sz="1200" b="0" i="0" u="none" strike="noStrike" kern="1200" cap="none" spc="0" normalizeH="0" baseline="0" noProof="0" dirty="0">
              <a:ln>
                <a:noFill/>
              </a:ln>
              <a:solidFill>
                <a:srgbClr val="00549B"/>
              </a:solidFill>
              <a:effectLst/>
              <a:uLnTx/>
              <a:uFillTx/>
              <a:latin typeface="Aptos" panose="020B0004020202020204" pitchFamily="34" charset="0"/>
              <a:ea typeface="+mn-ea"/>
              <a:cs typeface="+mn-cs"/>
            </a:endParaRPr>
          </a:p>
        </p:txBody>
      </p:sp>
      <p:sp>
        <p:nvSpPr>
          <p:cNvPr id="10" name="Title 1">
            <a:extLst>
              <a:ext uri="{FF2B5EF4-FFF2-40B4-BE49-F238E27FC236}">
                <a16:creationId xmlns:a16="http://schemas.microsoft.com/office/drawing/2014/main" id="{47C733E2-6944-7DB0-B4CB-8D5A58BF88EE}"/>
              </a:ext>
            </a:extLst>
          </p:cNvPr>
          <p:cNvSpPr txBox="1">
            <a:spLocks/>
          </p:cNvSpPr>
          <p:nvPr/>
        </p:nvSpPr>
        <p:spPr>
          <a:xfrm>
            <a:off x="717555" y="1312466"/>
            <a:ext cx="5658007" cy="518350"/>
          </a:xfrm>
          <a:prstGeom prst="rect">
            <a:avLst/>
          </a:prstGeom>
        </p:spPr>
        <p:txBody>
          <a:bodyPr vert="horz" lIns="91440" tIns="45720" rIns="91440" bIns="45720" rtlCol="0" anchor="ctr">
            <a:normAutofit/>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ASHRAE Handbook – Print Version</a:t>
            </a:r>
          </a:p>
        </p:txBody>
      </p:sp>
      <p:sp>
        <p:nvSpPr>
          <p:cNvPr id="11" name="Title 1">
            <a:extLst>
              <a:ext uri="{FF2B5EF4-FFF2-40B4-BE49-F238E27FC236}">
                <a16:creationId xmlns:a16="http://schemas.microsoft.com/office/drawing/2014/main" id="{3E6235A5-26A5-6325-0BD4-9AA031D39BB5}"/>
              </a:ext>
            </a:extLst>
          </p:cNvPr>
          <p:cNvSpPr txBox="1">
            <a:spLocks/>
          </p:cNvSpPr>
          <p:nvPr/>
        </p:nvSpPr>
        <p:spPr>
          <a:xfrm>
            <a:off x="717555" y="1903615"/>
            <a:ext cx="6531161" cy="12129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j-ea"/>
                <a:cs typeface="Arial" panose="020B0604020202020204" pitchFamily="34" charset="0"/>
              </a:rPr>
              <a:t>Continuously refined and updated, ASHRAE has published its Handbook series since 1920s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j-ea"/>
                <a:cs typeface="Arial" panose="020B0604020202020204" pitchFamily="34" charset="0"/>
              </a:rPr>
              <a:t>Volumes cover HVAC&amp;R fundamentals, systems, equipment </a:t>
            </a:r>
            <a:b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j-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j-ea"/>
                <a:cs typeface="Arial" panose="020B0604020202020204" pitchFamily="34" charset="0"/>
              </a:rPr>
              <a:t>and a wide variety of applications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j-ea"/>
                <a:cs typeface="Arial" panose="020B0604020202020204" pitchFamily="34" charset="0"/>
              </a:rPr>
              <a:t>Handbooks are also available in the ASHRAE Technology Portal</a:t>
            </a:r>
          </a:p>
        </p:txBody>
      </p:sp>
      <p:sp>
        <p:nvSpPr>
          <p:cNvPr id="12" name="Rectangle 11">
            <a:extLst>
              <a:ext uri="{FF2B5EF4-FFF2-40B4-BE49-F238E27FC236}">
                <a16:creationId xmlns:a16="http://schemas.microsoft.com/office/drawing/2014/main" id="{D712F4AA-39ED-9AEF-9444-386E05B258B5}"/>
              </a:ext>
            </a:extLst>
          </p:cNvPr>
          <p:cNvSpPr/>
          <p:nvPr/>
        </p:nvSpPr>
        <p:spPr>
          <a:xfrm>
            <a:off x="717555" y="3296139"/>
            <a:ext cx="550853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Handbook Online</a:t>
            </a:r>
          </a:p>
        </p:txBody>
      </p:sp>
      <p:sp>
        <p:nvSpPr>
          <p:cNvPr id="13" name="Rectangle 12">
            <a:extLst>
              <a:ext uri="{FF2B5EF4-FFF2-40B4-BE49-F238E27FC236}">
                <a16:creationId xmlns:a16="http://schemas.microsoft.com/office/drawing/2014/main" id="{F977AC55-FB2A-09ED-3153-C5F5A62B96E1}"/>
              </a:ext>
            </a:extLst>
          </p:cNvPr>
          <p:cNvSpPr/>
          <p:nvPr/>
        </p:nvSpPr>
        <p:spPr>
          <a:xfrm>
            <a:off x="717555" y="3969087"/>
            <a:ext cx="7519661" cy="1671227"/>
          </a:xfrm>
          <a:prstGeom prst="rect">
            <a:avLst/>
          </a:prstGeom>
        </p:spPr>
        <p:txBody>
          <a:bodyPr wrap="square">
            <a:spAutoFit/>
          </a:body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Mobile device responsive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Content from all four current Handbook volumes plus extra features such as videos, animations, spreadsheets and more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Easier than ever to search across all volumes, print, ask questions about technical content, access bonus features and look up new terminology</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Eligible ASHRAE members can choose an ASHRAE Handbook Online subscription at a discounted rate during membership renewal</a:t>
            </a:r>
          </a:p>
        </p:txBody>
      </p:sp>
      <p:pic>
        <p:nvPicPr>
          <p:cNvPr id="17" name="Picture 4" descr="handbook online">
            <a:extLst>
              <a:ext uri="{FF2B5EF4-FFF2-40B4-BE49-F238E27FC236}">
                <a16:creationId xmlns:a16="http://schemas.microsoft.com/office/drawing/2014/main" id="{DC18FB5B-4669-7085-4936-2EBB03448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160" y="225374"/>
            <a:ext cx="3028065" cy="18447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4F30B4-55B4-CA31-92C9-918DF163B913}"/>
              </a:ext>
            </a:extLst>
          </p:cNvPr>
          <p:cNvSpPr txBox="1"/>
          <p:nvPr/>
        </p:nvSpPr>
        <p:spPr>
          <a:xfrm>
            <a:off x="4195973" y="6159038"/>
            <a:ext cx="4876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ashrae.org/handbook</a:t>
            </a:r>
          </a:p>
        </p:txBody>
      </p:sp>
      <p:pic>
        <p:nvPicPr>
          <p:cNvPr id="3" name="Picture 2" descr="A green book with yellow text&#10;&#10;AI-generated content may be incorrect.">
            <a:extLst>
              <a:ext uri="{FF2B5EF4-FFF2-40B4-BE49-F238E27FC236}">
                <a16:creationId xmlns:a16="http://schemas.microsoft.com/office/drawing/2014/main" id="{4D78B287-B82B-05F4-AA79-397CA304F7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022530" y="2906552"/>
            <a:ext cx="2238206" cy="2896503"/>
          </a:xfrm>
          <a:prstGeom prst="rect">
            <a:avLst/>
          </a:prstGeom>
          <a:ln>
            <a:noFill/>
          </a:ln>
          <a:effectLst>
            <a:outerShdw blurRad="63500" sx="102000" sy="102000" algn="ctr" rotWithShape="0">
              <a:prstClr val="black">
                <a:alpha val="40000"/>
              </a:prstClr>
            </a:outerShdw>
          </a:effectLst>
        </p:spPr>
      </p:pic>
      <p:pic>
        <p:nvPicPr>
          <p:cNvPr id="4" name="Picture 3" descr="A white text on a black background&#10;&#10;Description automatically generated">
            <a:extLst>
              <a:ext uri="{FF2B5EF4-FFF2-40B4-BE49-F238E27FC236}">
                <a16:creationId xmlns:a16="http://schemas.microsoft.com/office/drawing/2014/main" id="{8ABD2CAF-1D96-1002-D530-BF65FBD88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7736" y="6088068"/>
            <a:ext cx="871870" cy="603603"/>
          </a:xfrm>
          <a:prstGeom prst="rect">
            <a:avLst/>
          </a:prstGeom>
        </p:spPr>
      </p:pic>
    </p:spTree>
    <p:extLst>
      <p:ext uri="{BB962C8B-B14F-4D97-AF65-F5344CB8AC3E}">
        <p14:creationId xmlns:p14="http://schemas.microsoft.com/office/powerpoint/2010/main" val="429132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AF4B68-DD92-74F9-BEB7-6B8C6B6FA3F6}"/>
              </a:ext>
            </a:extLst>
          </p:cNvPr>
          <p:cNvSpPr/>
          <p:nvPr/>
        </p:nvSpPr>
        <p:spPr>
          <a:xfrm>
            <a:off x="3806636" y="4350710"/>
            <a:ext cx="2125895" cy="295356"/>
          </a:xfrm>
          <a:prstGeom prst="rect">
            <a:avLst/>
          </a:prstGeom>
          <a:solidFill>
            <a:srgbClr val="0099C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826CF88-91EC-4844-0384-1B390C3EB1CF}"/>
              </a:ext>
            </a:extLst>
          </p:cNvPr>
          <p:cNvSpPr/>
          <p:nvPr/>
        </p:nvSpPr>
        <p:spPr>
          <a:xfrm>
            <a:off x="1276656" y="4344916"/>
            <a:ext cx="2323979" cy="332805"/>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88255FE-E393-D9A6-E23A-B5E7F3F2879B}"/>
              </a:ext>
            </a:extLst>
          </p:cNvPr>
          <p:cNvSpPr/>
          <p:nvPr/>
        </p:nvSpPr>
        <p:spPr>
          <a:xfrm>
            <a:off x="6185095" y="4344916"/>
            <a:ext cx="2323979" cy="308273"/>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33609" y="6357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87682" y="6357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3360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75432"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10554"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05860"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0B122C-BB67-7C9F-0885-9F00EA6DFC26}"/>
              </a:ext>
            </a:extLst>
          </p:cNvPr>
          <p:cNvSpPr txBox="1"/>
          <p:nvPr/>
        </p:nvSpPr>
        <p:spPr>
          <a:xfrm>
            <a:off x="1543341" y="138682"/>
            <a:ext cx="624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n-ea"/>
                <a:cs typeface="+mn-cs"/>
              </a:rPr>
              <a:t>Well-Recognized Standards</a:t>
            </a:r>
          </a:p>
        </p:txBody>
      </p:sp>
      <p:sp>
        <p:nvSpPr>
          <p:cNvPr id="10" name="TextBox 9">
            <a:extLst>
              <a:ext uri="{FF2B5EF4-FFF2-40B4-BE49-F238E27FC236}">
                <a16:creationId xmlns:a16="http://schemas.microsoft.com/office/drawing/2014/main" id="{1D22AF49-D15F-339A-6A5A-B1089C2472C5}"/>
              </a:ext>
            </a:extLst>
          </p:cNvPr>
          <p:cNvSpPr txBox="1"/>
          <p:nvPr/>
        </p:nvSpPr>
        <p:spPr>
          <a:xfrm>
            <a:off x="1242981" y="4390848"/>
            <a:ext cx="2391327"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 Edition</a:t>
            </a:r>
          </a:p>
        </p:txBody>
      </p:sp>
      <p:sp>
        <p:nvSpPr>
          <p:cNvPr id="20" name="TextBox 19">
            <a:extLst>
              <a:ext uri="{FF2B5EF4-FFF2-40B4-BE49-F238E27FC236}">
                <a16:creationId xmlns:a16="http://schemas.microsoft.com/office/drawing/2014/main" id="{F369D16D-A29E-CCE8-D3F7-C8FDC919CCDB}"/>
              </a:ext>
            </a:extLst>
          </p:cNvPr>
          <p:cNvSpPr txBox="1"/>
          <p:nvPr/>
        </p:nvSpPr>
        <p:spPr>
          <a:xfrm>
            <a:off x="6030155" y="4355558"/>
            <a:ext cx="26338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 Guideline</a:t>
            </a:r>
          </a:p>
        </p:txBody>
      </p:sp>
      <p:sp>
        <p:nvSpPr>
          <p:cNvPr id="23" name="TextBox 22">
            <a:extLst>
              <a:ext uri="{FF2B5EF4-FFF2-40B4-BE49-F238E27FC236}">
                <a16:creationId xmlns:a16="http://schemas.microsoft.com/office/drawing/2014/main" id="{E4ED3B5C-A732-F7D6-68E6-813F7F8AF0C4}"/>
              </a:ext>
            </a:extLst>
          </p:cNvPr>
          <p:cNvSpPr txBox="1"/>
          <p:nvPr/>
        </p:nvSpPr>
        <p:spPr>
          <a:xfrm>
            <a:off x="3777978" y="4352417"/>
            <a:ext cx="21258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Wildfire Resource</a:t>
            </a:r>
          </a:p>
        </p:txBody>
      </p:sp>
      <p:sp>
        <p:nvSpPr>
          <p:cNvPr id="16" name="Content Placeholder 2">
            <a:extLst>
              <a:ext uri="{FF2B5EF4-FFF2-40B4-BE49-F238E27FC236}">
                <a16:creationId xmlns:a16="http://schemas.microsoft.com/office/drawing/2014/main" id="{3C13036B-22C5-D72D-8E8C-1E0522B617CA}"/>
              </a:ext>
            </a:extLst>
          </p:cNvPr>
          <p:cNvSpPr txBox="1">
            <a:spLocks/>
          </p:cNvSpPr>
          <p:nvPr/>
        </p:nvSpPr>
        <p:spPr>
          <a:xfrm>
            <a:off x="1276656" y="885064"/>
            <a:ext cx="10646910" cy="3324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15</a:t>
            </a:r>
            <a:r>
              <a:rPr kumimoji="0" lang="en-US" altLang="en-US" sz="16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Safety Standard for Refrigeration Systems and Designation and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90.1</a:t>
            </a:r>
            <a:r>
              <a:rPr kumimoji="0" lang="en-US" alt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Energy Standard for Sites and Buildings Except Low-Rise Residential Buildings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62.2,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Ventilation and Acceptable Indoor Air Quality in Residential Buildings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34,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Designation and Safety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55,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Thermal Environmental Conditions for Human Occupancy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62.1,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Ventilation for Acceptable Indoor Air Quality</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188,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Legionellosis: Risk Management for Building Water Systems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2021 International Green Construction Code (</a:t>
            </a:r>
            <a:r>
              <a:rPr kumimoji="0" lang="en-US" sz="1600" b="1" i="0" u="none" strike="noStrike" kern="1200" cap="none" spc="0" normalizeH="0" baseline="0" noProof="0" dirty="0" err="1">
                <a:ln>
                  <a:noFill/>
                </a:ln>
                <a:solidFill>
                  <a:srgbClr val="00549B"/>
                </a:solidFill>
                <a:effectLst/>
                <a:uLnTx/>
                <a:uFillTx/>
                <a:latin typeface="Aptos" panose="020B0004020202020204" pitchFamily="34" charset="0"/>
                <a:ea typeface="+mn-ea"/>
                <a:cs typeface="Arial Narrow" panose="020B0604020202020204" pitchFamily="34" charset="0"/>
              </a:rPr>
              <a:t>IgCC</a:t>
            </a:r>
            <a:r>
              <a:rPr kumimoji="0" 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Powered by ASHRAE/ICC/USGBC/IES Standard 189.1-2021</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 Standard 241,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Control of Infectious Aerosols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4" name="TextBox 3">
            <a:extLst>
              <a:ext uri="{FF2B5EF4-FFF2-40B4-BE49-F238E27FC236}">
                <a16:creationId xmlns:a16="http://schemas.microsoft.com/office/drawing/2014/main" id="{B90BEA3D-4C24-77CE-DCF2-16E1A16BC584}"/>
              </a:ext>
            </a:extLst>
          </p:cNvPr>
          <p:cNvSpPr txBox="1"/>
          <p:nvPr/>
        </p:nvSpPr>
        <p:spPr>
          <a:xfrm>
            <a:off x="7847568" y="479848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Calibri" panose="020F0502020204030204" pitchFamily="34" charset="0"/>
                <a:cs typeface="Arial Narrow" panose="020B0604020202020204" pitchFamily="34" charset="0"/>
              </a:rPr>
              <a:t>ashrae.org/bookstore</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endParaRPr>
          </a:p>
        </p:txBody>
      </p:sp>
      <p:pic>
        <p:nvPicPr>
          <p:cNvPr id="5" name="Picture 4" descr="A manual of a health care facility&#10;&#10;AI-generated content may be incorrect.">
            <a:extLst>
              <a:ext uri="{FF2B5EF4-FFF2-40B4-BE49-F238E27FC236}">
                <a16:creationId xmlns:a16="http://schemas.microsoft.com/office/drawing/2014/main" id="{30A9228A-B195-4EDA-48D0-F01E9D5B29D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67044" y="4794825"/>
            <a:ext cx="1433087" cy="1924493"/>
          </a:xfrm>
          <a:prstGeom prst="rect">
            <a:avLst/>
          </a:prstGeom>
          <a:effectLst>
            <a:outerShdw blurRad="292100" dist="139700" dir="2700000" algn="tl" rotWithShape="0">
              <a:prstClr val="black">
                <a:alpha val="65000"/>
              </a:prstClr>
            </a:outerShdw>
          </a:effectLst>
        </p:spPr>
      </p:pic>
      <p:pic>
        <p:nvPicPr>
          <p:cNvPr id="4098" name="Picture 2" descr="ASHRAE Guideline 44">
            <a:extLst>
              <a:ext uri="{FF2B5EF4-FFF2-40B4-BE49-F238E27FC236}">
                <a16:creationId xmlns:a16="http://schemas.microsoft.com/office/drawing/2014/main" id="{7CE77F3E-60B5-7F71-40A0-200ADC46A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546" y="4794825"/>
            <a:ext cx="1487027" cy="1924493"/>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4100" name="Picture 4" descr="3021595">
            <a:extLst>
              <a:ext uri="{FF2B5EF4-FFF2-40B4-BE49-F238E27FC236}">
                <a16:creationId xmlns:a16="http://schemas.microsoft.com/office/drawing/2014/main" id="{8E3206A5-8F48-3333-D693-2A7249806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988" y="4793650"/>
            <a:ext cx="1433087" cy="1856330"/>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7" name="Picture 6" descr="A blue hexagon with black background&#10;&#10;Description automatically generated">
            <a:extLst>
              <a:ext uri="{FF2B5EF4-FFF2-40B4-BE49-F238E27FC236}">
                <a16:creationId xmlns:a16="http://schemas.microsoft.com/office/drawing/2014/main" id="{39AE627A-36CC-07C3-92AB-C8940E0F3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34864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5D8444-DB91-BDE1-6F42-6CAF4E2FF2D5}"/>
              </a:ext>
            </a:extLst>
          </p:cNvPr>
          <p:cNvSpPr txBox="1"/>
          <p:nvPr/>
        </p:nvSpPr>
        <p:spPr>
          <a:xfrm>
            <a:off x="357350" y="1591482"/>
            <a:ext cx="4897822" cy="3990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highlight>
                  <a:srgbClr val="FFFFFF"/>
                </a:highlight>
                <a:uLnTx/>
                <a:uFillTx/>
                <a:latin typeface="Aptos" panose="020B0004020202020204" pitchFamily="34" charset="0"/>
                <a:ea typeface="+mn-ea"/>
                <a:cs typeface="+mn-cs"/>
              </a:rPr>
              <a:t>What do Technical Committees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rPr>
              <a:t>Prepare the text of ASHRAE Handbook chapters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rPr>
              <a:t>originate, coordinate, and supervise Society-sponsored research projects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rPr>
              <a:t>present programs at ASHRAE meetings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rPr>
              <a:t>review technical papers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rPr>
              <a:t>evaluate the need for standards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FF"/>
                </a:highlight>
                <a:uLnTx/>
                <a:uFillTx/>
                <a:latin typeface="Aptos" panose="020B0004020202020204" pitchFamily="34" charset="0"/>
                <a:ea typeface="+mn-ea"/>
                <a:cs typeface="+mn-cs"/>
              </a:rPr>
              <a:t>Advise the Society on all aspects of the technology it embraces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Rectangle 2">
            <a:extLst>
              <a:ext uri="{FF2B5EF4-FFF2-40B4-BE49-F238E27FC236}">
                <a16:creationId xmlns:a16="http://schemas.microsoft.com/office/drawing/2014/main" id="{26709870-435B-7C08-6719-43FBD5133E6F}"/>
              </a:ext>
            </a:extLst>
          </p:cNvPr>
          <p:cNvSpPr>
            <a:spLocks noChangeArrowheads="1"/>
          </p:cNvSpPr>
          <p:nvPr/>
        </p:nvSpPr>
        <p:spPr bwMode="auto">
          <a:xfrm>
            <a:off x="6096000" y="2002584"/>
            <a:ext cx="6032932" cy="435741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1.0 - Fundamentals and General</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2.0 - Environmental Quality</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3.0 - Materials and Processes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4.0 - Load Calculations and Energy Requirements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5.0 - Ventilation and Air Distribution</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6.0 - Heating Equipment, Heating and Cooling Systems and Applications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7.0 - Building Performance</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8.0 - Air-Conditioning and Refrigeration System Components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9.0 - Building Applications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Section 10.0 - Refrigeration Systems</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2EDF91F3-FFC2-1B54-B338-BBC327AE88CB}"/>
              </a:ext>
            </a:extLst>
          </p:cNvPr>
          <p:cNvSpPr txBox="1"/>
          <p:nvPr/>
        </p:nvSpPr>
        <p:spPr>
          <a:xfrm>
            <a:off x="357350" y="748110"/>
            <a:ext cx="1218552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549B"/>
                </a:solidFill>
                <a:effectLst/>
                <a:uLnTx/>
                <a:uFillTx/>
                <a:latin typeface="Aptos" panose="020B0004020202020204" pitchFamily="34" charset="0"/>
                <a:ea typeface="+mn-ea"/>
                <a:cs typeface="+mn-cs"/>
              </a:rPr>
              <a:t>ASHRAE Technical Committee</a:t>
            </a:r>
          </a:p>
        </p:txBody>
      </p:sp>
      <p:sp>
        <p:nvSpPr>
          <p:cNvPr id="12" name="TextBox 11">
            <a:extLst>
              <a:ext uri="{FF2B5EF4-FFF2-40B4-BE49-F238E27FC236}">
                <a16:creationId xmlns:a16="http://schemas.microsoft.com/office/drawing/2014/main" id="{AC5130DB-CAE6-1019-6F25-87DEB1007FA9}"/>
              </a:ext>
            </a:extLst>
          </p:cNvPr>
          <p:cNvSpPr txBox="1"/>
          <p:nvPr/>
        </p:nvSpPr>
        <p:spPr>
          <a:xfrm>
            <a:off x="6096000" y="1591482"/>
            <a:ext cx="62221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mn-cs"/>
              </a:rPr>
              <a:t>Technical Committee Sections:</a:t>
            </a:r>
          </a:p>
        </p:txBody>
      </p:sp>
      <p:sp>
        <p:nvSpPr>
          <p:cNvPr id="13" name="TextBox 12">
            <a:extLst>
              <a:ext uri="{FF2B5EF4-FFF2-40B4-BE49-F238E27FC236}">
                <a16:creationId xmlns:a16="http://schemas.microsoft.com/office/drawing/2014/main" id="{0E97BB97-C474-0825-7930-28BC99D08666}"/>
              </a:ext>
            </a:extLst>
          </p:cNvPr>
          <p:cNvSpPr txBox="1"/>
          <p:nvPr/>
        </p:nvSpPr>
        <p:spPr>
          <a:xfrm>
            <a:off x="472965" y="5779359"/>
            <a:ext cx="5538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ACE3"/>
                </a:solidFill>
                <a:effectLst/>
                <a:uLnTx/>
                <a:uFillTx/>
                <a:latin typeface="Aptos" panose="020B0004020202020204" pitchFamily="34" charset="0"/>
                <a:ea typeface="+mn-ea"/>
                <a:cs typeface="+mn-cs"/>
              </a:rPr>
              <a:t>Network, give back and learn. </a:t>
            </a:r>
            <a:r>
              <a:rPr kumimoji="0" lang="en-US" sz="2400" b="1" i="0" u="none" strike="noStrike" kern="1200" cap="none" spc="0" normalizeH="0" baseline="0" noProof="0" dirty="0">
                <a:ln>
                  <a:noFill/>
                </a:ln>
                <a:solidFill>
                  <a:srgbClr val="2AACE3"/>
                </a:solidFill>
                <a:effectLst/>
                <a:uLnTx/>
                <a:uFillTx/>
                <a:latin typeface="Aptos" panose="020B0004020202020204" pitchFamily="34" charset="0"/>
                <a:ea typeface="+mn-ea"/>
                <a:cs typeface="+mn-cs"/>
              </a:rPr>
              <a:t>ashrae.org/tcs</a:t>
            </a:r>
          </a:p>
        </p:txBody>
      </p:sp>
      <p:pic>
        <p:nvPicPr>
          <p:cNvPr id="3" name="Picture 2" descr="A blue hexagon with black background&#10;&#10;Description automatically generated">
            <a:extLst>
              <a:ext uri="{FF2B5EF4-FFF2-40B4-BE49-F238E27FC236}">
                <a16:creationId xmlns:a16="http://schemas.microsoft.com/office/drawing/2014/main" id="{2CE284F1-37A0-2A8D-928A-323883A20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252546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60A23A-C653-09EF-C722-22E6D92248C8}"/>
              </a:ext>
            </a:extLst>
          </p:cNvPr>
          <p:cNvSpPr/>
          <p:nvPr/>
        </p:nvSpPr>
        <p:spPr>
          <a:xfrm>
            <a:off x="0" y="1179623"/>
            <a:ext cx="12192000" cy="716804"/>
          </a:xfrm>
          <a:prstGeom prst="rect">
            <a:avLst/>
          </a:prstGeom>
          <a:solidFill>
            <a:srgbClr val="8EC64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821860" y="449703"/>
            <a:ext cx="120848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n-ea"/>
                <a:cs typeface="+mn-cs"/>
              </a:rPr>
              <a:t>Find Thousands of Publications in the Bookstore</a:t>
            </a:r>
          </a:p>
        </p:txBody>
      </p:sp>
      <p:pic>
        <p:nvPicPr>
          <p:cNvPr id="18" name="Picture 17" descr="A cartoon of a child holding a sign&#10;&#10;Description automatically generated">
            <a:extLst>
              <a:ext uri="{FF2B5EF4-FFF2-40B4-BE49-F238E27FC236}">
                <a16:creationId xmlns:a16="http://schemas.microsoft.com/office/drawing/2014/main" id="{D9BDEAA8-C20B-0891-84F0-2BA4F483CB29}"/>
              </a:ext>
            </a:extLst>
          </p:cNvPr>
          <p:cNvPicPr>
            <a:picLocks noChangeAspect="1"/>
          </p:cNvPicPr>
          <p:nvPr/>
        </p:nvPicPr>
        <p:blipFill>
          <a:blip r:embed="rId3"/>
          <a:stretch>
            <a:fillRect/>
          </a:stretch>
        </p:blipFill>
        <p:spPr>
          <a:xfrm>
            <a:off x="6187017" y="2445335"/>
            <a:ext cx="2743200" cy="271889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7E181E6-17A1-DC98-34AA-384D6B580077}"/>
              </a:ext>
            </a:extLst>
          </p:cNvPr>
          <p:cNvSpPr txBox="1"/>
          <p:nvPr/>
        </p:nvSpPr>
        <p:spPr>
          <a:xfrm>
            <a:off x="2033680" y="1315263"/>
            <a:ext cx="8124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Get the Latest and most Popular ASHRAE Publications </a:t>
            </a:r>
          </a:p>
        </p:txBody>
      </p:sp>
      <p:sp>
        <p:nvSpPr>
          <p:cNvPr id="3" name="TextBox 2">
            <a:extLst>
              <a:ext uri="{FF2B5EF4-FFF2-40B4-BE49-F238E27FC236}">
                <a16:creationId xmlns:a16="http://schemas.microsoft.com/office/drawing/2014/main" id="{607EBBD8-A7A1-0D78-00F4-486F2ABBE714}"/>
              </a:ext>
            </a:extLst>
          </p:cNvPr>
          <p:cNvSpPr txBox="1"/>
          <p:nvPr/>
        </p:nvSpPr>
        <p:spPr>
          <a:xfrm>
            <a:off x="3671740" y="612363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Calibri" panose="020F0502020204030204" pitchFamily="34" charset="0"/>
                <a:cs typeface="Arial Narrow" panose="020B0604020202020204" pitchFamily="34" charset="0"/>
              </a:rPr>
              <a:t>ashrae.org/bookstore</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endParaRPr>
          </a:p>
        </p:txBody>
      </p:sp>
      <p:pic>
        <p:nvPicPr>
          <p:cNvPr id="5" name="Picture 4">
            <a:extLst>
              <a:ext uri="{FF2B5EF4-FFF2-40B4-BE49-F238E27FC236}">
                <a16:creationId xmlns:a16="http://schemas.microsoft.com/office/drawing/2014/main" id="{5451449C-C137-8BE6-0CAD-9E5D31D3E20B}"/>
              </a:ext>
            </a:extLst>
          </p:cNvPr>
          <p:cNvPicPr>
            <a:picLocks noChangeAspect="1"/>
          </p:cNvPicPr>
          <p:nvPr/>
        </p:nvPicPr>
        <p:blipFill>
          <a:blip r:embed="rId4"/>
          <a:stretch>
            <a:fillRect/>
          </a:stretch>
        </p:blipFill>
        <p:spPr>
          <a:xfrm>
            <a:off x="9233076" y="2152263"/>
            <a:ext cx="2584894" cy="3277931"/>
          </a:xfrm>
          <a:prstGeom prst="rect">
            <a:avLst/>
          </a:prstGeom>
          <a:ln>
            <a:noFill/>
          </a:ln>
          <a:effectLst>
            <a:outerShdw blurRad="292100" dist="139700" dir="2700000" algn="tl" rotWithShape="0">
              <a:srgbClr val="333333">
                <a:alpha val="65000"/>
              </a:srgbClr>
            </a:outerShdw>
          </a:effectLst>
        </p:spPr>
      </p:pic>
      <p:pic>
        <p:nvPicPr>
          <p:cNvPr id="6146" name="Picture 2" descr="2899638">
            <a:extLst>
              <a:ext uri="{FF2B5EF4-FFF2-40B4-BE49-F238E27FC236}">
                <a16:creationId xmlns:a16="http://schemas.microsoft.com/office/drawing/2014/main" id="{DB3CFA5E-AC9F-3DE4-2647-D0517EFB1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23" y="2378796"/>
            <a:ext cx="2355680" cy="3051398"/>
          </a:xfrm>
          <a:prstGeom prst="rect">
            <a:avLst/>
          </a:prstGeom>
          <a:noFill/>
          <a:effectLst>
            <a:outerShdw blurRad="292100" dist="139700" dir="2700000" algn="ctr"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8" name="Picture 7" descr="A green book with yellow text&#10;&#10;AI-generated content may be incorrect.">
            <a:extLst>
              <a:ext uri="{FF2B5EF4-FFF2-40B4-BE49-F238E27FC236}">
                <a16:creationId xmlns:a16="http://schemas.microsoft.com/office/drawing/2014/main" id="{1A72FAC4-E441-7103-C622-286AC821846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51907" y="2445335"/>
            <a:ext cx="2238206" cy="2896503"/>
          </a:xfrm>
          <a:prstGeom prst="rect">
            <a:avLst/>
          </a:prstGeom>
          <a:ln>
            <a:noFill/>
          </a:ln>
          <a:effectLst>
            <a:outerShdw blurRad="292100" dist="139700" dir="2700000" algn="ctr" rotWithShape="0">
              <a:prstClr val="black">
                <a:alpha val="65000"/>
              </a:prstClr>
            </a:outerShdw>
          </a:effectLst>
        </p:spPr>
      </p:pic>
      <p:pic>
        <p:nvPicPr>
          <p:cNvPr id="20" name="Picture 19" descr="A blue hexagon with black background&#10;&#10;Description automatically generated">
            <a:extLst>
              <a:ext uri="{FF2B5EF4-FFF2-40B4-BE49-F238E27FC236}">
                <a16:creationId xmlns:a16="http://schemas.microsoft.com/office/drawing/2014/main" id="{86EBE509-05F8-1AD1-2269-0B6B2F074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1462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4"/>
          <p:cNvSpPr>
            <a:spLocks noGrp="1"/>
          </p:cNvSpPr>
          <p:nvPr>
            <p:ph sz="half" idx="4294967295"/>
          </p:nvPr>
        </p:nvSpPr>
        <p:spPr>
          <a:xfrm>
            <a:off x="675124" y="1471999"/>
            <a:ext cx="9676347" cy="838005"/>
          </a:xfrm>
        </p:spPr>
        <p:txBody>
          <a:bodyPr vert="horz" lIns="91440" tIns="45720" rIns="91440" bIns="45720" rtlCol="0" anchor="t">
            <a:noAutofit/>
          </a:bodyPr>
          <a:lstStyle/>
          <a:p>
            <a:pPr marL="0" marR="0" lvl="0" indent="0">
              <a:spcBef>
                <a:spcPts val="0"/>
              </a:spcBef>
              <a:spcAft>
                <a:spcPts val="0"/>
              </a:spcAft>
              <a:buClrTx/>
              <a:buNone/>
            </a:pPr>
            <a:r>
              <a:rPr lang="en-US" sz="1800" dirty="0">
                <a:effectLst/>
                <a:latin typeface="Aptos" panose="020B0004020202020204" pitchFamily="34" charset="0"/>
                <a:ea typeface="Times New Roman" panose="02020603050405020304" pitchFamily="18" charset="0"/>
              </a:rPr>
              <a:t>Building-specific </a:t>
            </a:r>
            <a:r>
              <a:rPr lang="en-US" sz="1800" dirty="0">
                <a:latin typeface="Aptos" panose="020B0004020202020204" pitchFamily="34" charset="0"/>
                <a:ea typeface="Times New Roman" panose="02020603050405020304" pitchFamily="18" charset="0"/>
              </a:rPr>
              <a:t>g</a:t>
            </a:r>
            <a:r>
              <a:rPr lang="en-US" sz="1800" dirty="0">
                <a:effectLst/>
                <a:latin typeface="Aptos" panose="020B0004020202020204" pitchFamily="34" charset="0"/>
                <a:ea typeface="Times New Roman" panose="02020603050405020304" pitchFamily="18" charset="0"/>
              </a:rPr>
              <a:t>uidance that addresses various project aspects with multiple strategies that move the building design incrementally toward the zero-energy goal.</a:t>
            </a:r>
          </a:p>
          <a:p>
            <a:pPr marL="0" marR="0" lvl="0" indent="0">
              <a:spcBef>
                <a:spcPts val="0"/>
              </a:spcBef>
              <a:spcAft>
                <a:spcPts val="0"/>
              </a:spcAft>
              <a:buClrTx/>
              <a:buNone/>
            </a:pPr>
            <a:endParaRPr lang="en-US" sz="1800" dirty="0">
              <a:solidFill>
                <a:srgbClr val="00549B"/>
              </a:solidFill>
              <a:effectLst/>
              <a:latin typeface="Aptos" panose="020B0004020202020204" pitchFamily="34" charset="0"/>
              <a:ea typeface="Calibri" panose="020F0502020204030204" pitchFamily="34" charset="0"/>
            </a:endParaRPr>
          </a:p>
          <a:p>
            <a:pPr marL="0" marR="0" lvl="0" indent="0">
              <a:spcBef>
                <a:spcPts val="0"/>
              </a:spcBef>
              <a:spcAft>
                <a:spcPts val="0"/>
              </a:spcAft>
              <a:buClrTx/>
              <a:buNone/>
            </a:pPr>
            <a:r>
              <a:rPr lang="en-US" sz="1800" dirty="0">
                <a:effectLst/>
                <a:latin typeface="Aptos" panose="020B0004020202020204" pitchFamily="34" charset="0"/>
                <a:ea typeface="Times New Roman" panose="02020603050405020304" pitchFamily="18" charset="0"/>
              </a:rPr>
              <a:t>Zero energy goals and strategies will also move buildings towards decarbonization. </a:t>
            </a:r>
            <a:br>
              <a:rPr lang="en-US" sz="2000" dirty="0">
                <a:solidFill>
                  <a:srgbClr val="00549B"/>
                </a:solidFill>
                <a:effectLst/>
                <a:latin typeface="Oxygen" panose="02000503000000000000" pitchFamily="2" charset="0"/>
                <a:ea typeface="Times New Roman" panose="02020603050405020304" pitchFamily="18" charset="0"/>
              </a:rPr>
            </a:br>
            <a:endParaRPr lang="en-US" sz="2000" dirty="0">
              <a:solidFill>
                <a:srgbClr val="00549B"/>
              </a:solidFill>
              <a:effectLst/>
              <a:latin typeface="Oxygen" panose="02000503000000000000" pitchFamily="2" charset="0"/>
              <a:ea typeface="Calibri" panose="020F0502020204030204" pitchFamily="34" charset="0"/>
            </a:endParaRPr>
          </a:p>
          <a:p>
            <a:pPr marR="0" lvl="0">
              <a:spcBef>
                <a:spcPts val="0"/>
              </a:spcBef>
              <a:spcAft>
                <a:spcPts val="0"/>
              </a:spcAft>
              <a:buClrTx/>
            </a:pPr>
            <a:endParaRPr lang="en-US" sz="1800" dirty="0">
              <a:solidFill>
                <a:srgbClr val="00549B"/>
              </a:solidFill>
              <a:effectLst/>
              <a:latin typeface="Oxygen" panose="02000503000000000000" pitchFamily="2" charset="0"/>
              <a:ea typeface="Calibri" panose="020F0502020204030204" pitchFamily="34" charset="0"/>
            </a:endParaRPr>
          </a:p>
        </p:txBody>
      </p:sp>
      <p:sp>
        <p:nvSpPr>
          <p:cNvPr id="68610" name="Title 3"/>
          <p:cNvSpPr>
            <a:spLocks noGrp="1"/>
          </p:cNvSpPr>
          <p:nvPr>
            <p:ph type="title" idx="4294967295"/>
          </p:nvPr>
        </p:nvSpPr>
        <p:spPr>
          <a:xfrm>
            <a:off x="745999" y="158290"/>
            <a:ext cx="9793664" cy="1004888"/>
          </a:xfrm>
        </p:spPr>
        <p:txBody>
          <a:bodyPr vert="horz" lIns="91440" tIns="45720" rIns="91440" bIns="45720" rtlCol="0" anchor="ctr">
            <a:normAutofit/>
          </a:bodyPr>
          <a:lstStyle/>
          <a:p>
            <a:pPr algn="l">
              <a:lnSpc>
                <a:spcPct val="90000"/>
              </a:lnSpc>
            </a:pPr>
            <a:r>
              <a:rPr lang="en-US" altLang="en-US" sz="3600" b="1" dirty="0">
                <a:solidFill>
                  <a:srgbClr val="00549B"/>
                </a:solidFill>
                <a:latin typeface="Aptos" panose="020B0004020202020204" pitchFamily="34" charset="0"/>
                <a:cs typeface="Arial Narrow" panose="020B0604020202020204" pitchFamily="34" charset="0"/>
              </a:rPr>
              <a:t>Blueprints for Energy Efficient Building Design</a:t>
            </a:r>
          </a:p>
        </p:txBody>
      </p:sp>
      <p:pic>
        <p:nvPicPr>
          <p:cNvPr id="6" name="Picture 5">
            <a:extLst>
              <a:ext uri="{FF2B5EF4-FFF2-40B4-BE49-F238E27FC236}">
                <a16:creationId xmlns:a16="http://schemas.microsoft.com/office/drawing/2014/main" id="{6E298A4B-AE3B-4C1C-8495-8EC47CAD5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64" y="3981695"/>
            <a:ext cx="850572" cy="1101068"/>
          </a:xfrm>
          <a:prstGeom prst="rect">
            <a:avLst/>
          </a:prstGeom>
          <a:ln>
            <a:noFill/>
          </a:ln>
          <a:effectLst>
            <a:outerShdw blurRad="190500" algn="tl" rotWithShape="0">
              <a:srgbClr val="000000">
                <a:alpha val="70000"/>
              </a:srgbClr>
            </a:outerShdw>
          </a:effectLst>
        </p:spPr>
      </p:pic>
      <p:pic>
        <p:nvPicPr>
          <p:cNvPr id="2" name="Picture 2" descr="K12 AEDG Front-162x21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0283" y="2810081"/>
            <a:ext cx="850571" cy="1101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48CAFB-BF16-4E1A-A835-7B3A99262AAC}"/>
              </a:ext>
            </a:extLst>
          </p:cNvPr>
          <p:cNvSpPr/>
          <p:nvPr/>
        </p:nvSpPr>
        <p:spPr>
          <a:xfrm>
            <a:off x="3904968" y="6002145"/>
            <a:ext cx="3934395" cy="674031"/>
          </a:xfrm>
          <a:prstGeom prst="rect">
            <a:avLst/>
          </a:prstGeom>
        </p:spPr>
        <p:txBody>
          <a:bodyPr wrap="square">
            <a:spAutoFit/>
          </a:bodyPr>
          <a:lstStyle/>
          <a:p>
            <a:pPr marL="0" marR="0" lvl="0" indent="-228600" algn="l" defTabSz="914400" rtl="0" eaLnBrk="1" fontAlgn="auto" latinLnBrk="0" hangingPunct="1">
              <a:lnSpc>
                <a:spcPct val="9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srgbClr val="00B0F0"/>
              </a:solidFill>
              <a:effectLst/>
              <a:uLnTx/>
              <a:uFillTx/>
              <a:latin typeface="Akzidenz Grotesk BE Regular" panose="02000503030000020003" pitchFamily="50"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ashrae.org/freeaedg </a:t>
            </a:r>
          </a:p>
        </p:txBody>
      </p:sp>
      <p:sp>
        <p:nvSpPr>
          <p:cNvPr id="8" name="Rectangle 7">
            <a:extLst>
              <a:ext uri="{FF2B5EF4-FFF2-40B4-BE49-F238E27FC236}">
                <a16:creationId xmlns:a16="http://schemas.microsoft.com/office/drawing/2014/main" id="{78A8C0EC-88FC-4902-B81B-63FBEE96AF60}"/>
              </a:ext>
            </a:extLst>
          </p:cNvPr>
          <p:cNvSpPr/>
          <p:nvPr/>
        </p:nvSpPr>
        <p:spPr>
          <a:xfrm>
            <a:off x="1874195" y="3055583"/>
            <a:ext cx="9037658" cy="661720"/>
          </a:xfrm>
          <a:prstGeom prst="rect">
            <a:avLst/>
          </a:prstGeom>
        </p:spPr>
        <p:txBody>
          <a:bodyPr wrap="square">
            <a:spAutoFit/>
          </a:bodyPr>
          <a:lstStyle/>
          <a:p>
            <a:pPr marL="282755" marR="0" lvl="0" indent="-282755" algn="l" defTabSz="912755" rtl="0" eaLnBrk="1" fontAlgn="auto" latinLnBrk="0" hangingPunct="1">
              <a:lnSpc>
                <a:spcPct val="100000"/>
              </a:lnSpc>
              <a:spcBef>
                <a:spcPts val="400"/>
              </a:spcBef>
              <a:spcAft>
                <a:spcPts val="400"/>
              </a:spcAft>
              <a:buClr>
                <a:srgbClr val="92D050"/>
              </a:buClr>
              <a:buSzTx/>
              <a:buFontTx/>
              <a:buNone/>
              <a:tabLst/>
              <a:defRPr/>
            </a:pPr>
            <a:r>
              <a:rPr kumimoji="0" lang="en-US" sz="1600" b="1" i="1"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Advanced Energy Design Guide for K-12 School Buildings – Achieving Zero Energy</a:t>
            </a:r>
          </a:p>
          <a:p>
            <a:pPr marL="320" marR="0" lvl="0" indent="0" algn="l" defTabSz="912755"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Applicable to all sizes and types of K-12 school construction.</a:t>
            </a:r>
          </a:p>
        </p:txBody>
      </p:sp>
      <p:sp>
        <p:nvSpPr>
          <p:cNvPr id="9" name="Rectangle 8">
            <a:extLst>
              <a:ext uri="{FF2B5EF4-FFF2-40B4-BE49-F238E27FC236}">
                <a16:creationId xmlns:a16="http://schemas.microsoft.com/office/drawing/2014/main" id="{698136BE-A5F0-485B-86B6-9AAB6D357FCA}"/>
              </a:ext>
            </a:extLst>
          </p:cNvPr>
          <p:cNvSpPr/>
          <p:nvPr/>
        </p:nvSpPr>
        <p:spPr>
          <a:xfrm>
            <a:off x="528736" y="1056205"/>
            <a:ext cx="11663264" cy="313932"/>
          </a:xfrm>
          <a:prstGeom prst="rect">
            <a:avLst/>
          </a:prstGeom>
        </p:spPr>
        <p:txBody>
          <a:bodyPr wrap="square">
            <a:spAutoFit/>
          </a:bodyPr>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Advanced Energy Design Guides are published in coordination with partners to promote building efficiency.</a:t>
            </a:r>
          </a:p>
        </p:txBody>
      </p:sp>
      <p:sp>
        <p:nvSpPr>
          <p:cNvPr id="10" name="Rectangle 9">
            <a:extLst>
              <a:ext uri="{FF2B5EF4-FFF2-40B4-BE49-F238E27FC236}">
                <a16:creationId xmlns:a16="http://schemas.microsoft.com/office/drawing/2014/main" id="{E1FC1DB2-DE57-49A9-8271-F53CB73C921C}"/>
              </a:ext>
            </a:extLst>
          </p:cNvPr>
          <p:cNvSpPr/>
          <p:nvPr/>
        </p:nvSpPr>
        <p:spPr>
          <a:xfrm>
            <a:off x="1827347" y="4129684"/>
            <a:ext cx="10364653" cy="687368"/>
          </a:xfrm>
          <a:prstGeom prst="rect">
            <a:avLst/>
          </a:prstGeom>
        </p:spPr>
        <p:txBody>
          <a:bodyPr wrap="square">
            <a:spAutoFit/>
          </a:bodyPr>
          <a:lstStyle/>
          <a:p>
            <a:pPr marL="320" marR="0" lvl="0" indent="0" algn="l" defTabSz="912755" rtl="0" eaLnBrk="1" fontAlgn="auto" latinLnBrk="0" hangingPunct="1">
              <a:lnSpc>
                <a:spcPct val="100000"/>
              </a:lnSpc>
              <a:spcBef>
                <a:spcPts val="300"/>
              </a:spcBef>
              <a:spcAft>
                <a:spcPts val="600"/>
              </a:spcAft>
              <a:buClr>
                <a:srgbClr val="00B0F0"/>
              </a:buClr>
              <a:buSzTx/>
              <a:buFontTx/>
              <a:buNone/>
              <a:tabLst/>
              <a:defRPr/>
            </a:pPr>
            <a:r>
              <a:rPr kumimoji="0" lang="en-US" sz="1600" b="1" i="1"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Advanced Energy Design Guide for Small to Medium Office Buildings – Achieving Zero Energy </a:t>
            </a:r>
          </a:p>
          <a:p>
            <a:pPr marL="320" marR="0" lvl="0" indent="0" algn="l" defTabSz="912755"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Applicable to office buildings 10,000 to 100,000 ft</a:t>
            </a:r>
            <a:r>
              <a:rPr kumimoji="0" lang="en-US" sz="1600" b="0" i="0" u="none" strike="noStrike" kern="1200" cap="none" spc="0" normalizeH="0" baseline="30000" noProof="0" dirty="0">
                <a:ln>
                  <a:noFill/>
                </a:ln>
                <a:solidFill>
                  <a:srgbClr val="00549B"/>
                </a:solidFill>
                <a:effectLst/>
                <a:uLnTx/>
                <a:uFillTx/>
                <a:latin typeface="Aptos" panose="020B0004020202020204" pitchFamily="34" charset="0"/>
                <a:ea typeface="+mn-ea"/>
                <a:cs typeface="Arial Narrow" panose="020B0604020202020204" pitchFamily="34" charset="0"/>
              </a:rPr>
              <a:t>2</a:t>
            </a:r>
            <a:r>
              <a:rPr kumimoji="0" lang="en-US" sz="16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 with a building height of less than 75 feet.</a:t>
            </a:r>
            <a:endParaRPr kumimoji="0" lang="en-US" sz="1600" b="0" i="0" u="none" strike="noStrike" kern="1200" cap="none" spc="0" normalizeH="0" baseline="30000" noProof="0" dirty="0">
              <a:ln>
                <a:noFill/>
              </a:ln>
              <a:solidFill>
                <a:srgbClr val="00549B"/>
              </a:solidFill>
              <a:effectLst/>
              <a:uLnTx/>
              <a:uFillTx/>
              <a:latin typeface="Aptos" panose="020B0004020202020204" pitchFamily="34" charset="0"/>
              <a:ea typeface="+mn-ea"/>
              <a:cs typeface="Arial Narrow" panose="020B0604020202020204" pitchFamily="34" charset="0"/>
            </a:endParaRPr>
          </a:p>
        </p:txBody>
      </p:sp>
      <p:sp>
        <p:nvSpPr>
          <p:cNvPr id="12" name="Rectangle 11">
            <a:extLst>
              <a:ext uri="{FF2B5EF4-FFF2-40B4-BE49-F238E27FC236}">
                <a16:creationId xmlns:a16="http://schemas.microsoft.com/office/drawing/2014/main" id="{6FBEF30C-1459-4284-9B75-E652597FD8CB}"/>
              </a:ext>
            </a:extLst>
          </p:cNvPr>
          <p:cNvSpPr/>
          <p:nvPr/>
        </p:nvSpPr>
        <p:spPr>
          <a:xfrm>
            <a:off x="1780462" y="5391584"/>
            <a:ext cx="10458421" cy="687368"/>
          </a:xfrm>
          <a:prstGeom prst="rect">
            <a:avLst/>
          </a:prstGeom>
        </p:spPr>
        <p:txBody>
          <a:bodyPr wrap="square">
            <a:spAutoFit/>
          </a:bodyPr>
          <a:lstStyle/>
          <a:p>
            <a:pPr marL="282755" marR="0" lvl="0" indent="-282755" algn="l" defTabSz="912755" rtl="0" eaLnBrk="1" fontAlgn="auto" latinLnBrk="0" hangingPunct="1">
              <a:lnSpc>
                <a:spcPct val="100000"/>
              </a:lnSpc>
              <a:spcBef>
                <a:spcPts val="600"/>
              </a:spcBef>
              <a:spcAft>
                <a:spcPts val="600"/>
              </a:spcAft>
              <a:buClr>
                <a:srgbClr val="92D050"/>
              </a:buClr>
              <a:buSzTx/>
              <a:buFontTx/>
              <a:buNone/>
              <a:tabLst/>
              <a:defRPr/>
            </a:pPr>
            <a:r>
              <a:rPr kumimoji="0" lang="en-US" sz="1600" b="1" i="1"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Advanced Energy Design Guide for Multifamily Residential Buildings – Achieving Zero Energy</a:t>
            </a:r>
          </a:p>
          <a:p>
            <a:pPr marL="320" marR="0" lvl="0" indent="-282755" algn="l" defTabSz="912755" rtl="0" eaLnBrk="1" fontAlgn="auto" latinLnBrk="0" hangingPunct="1">
              <a:lnSpc>
                <a:spcPct val="100000"/>
              </a:lnSpc>
              <a:spcBef>
                <a:spcPts val="200"/>
              </a:spcBef>
              <a:spcAft>
                <a:spcPts val="200"/>
              </a:spcAft>
              <a:buClr>
                <a:srgbClr val="92D050"/>
              </a:buClr>
              <a:buSzTx/>
              <a:buFontTx/>
              <a:buNone/>
              <a:tabLst/>
              <a:defRPr/>
            </a:pPr>
            <a:r>
              <a:rPr kumimoji="0" lang="en-US" sz="16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Applicable to construction of new multifamily buildings covered by ANSI/ASHRAE/IES Standard 90.1</a:t>
            </a:r>
          </a:p>
        </p:txBody>
      </p:sp>
      <p:pic>
        <p:nvPicPr>
          <p:cNvPr id="6152" name="Picture 8" descr="undefined">
            <a:extLst>
              <a:ext uri="{FF2B5EF4-FFF2-40B4-BE49-F238E27FC236}">
                <a16:creationId xmlns:a16="http://schemas.microsoft.com/office/drawing/2014/main" id="{55ED7FE6-2EE1-43CC-A475-39272FE20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233" y="6254125"/>
            <a:ext cx="2337362" cy="384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76CB02B-82DC-4F89-B60B-419034348A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164" y="5255351"/>
            <a:ext cx="850572" cy="1107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blue hexagon with black background&#10;&#10;Description automatically generated">
            <a:extLst>
              <a:ext uri="{FF2B5EF4-FFF2-40B4-BE49-F238E27FC236}">
                <a16:creationId xmlns:a16="http://schemas.microsoft.com/office/drawing/2014/main" id="{9EF8636D-B7D5-D503-9FCD-9927433B7C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24898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A534D9-56EA-34A4-9B60-8B6741CABFEE}"/>
              </a:ext>
            </a:extLst>
          </p:cNvPr>
          <p:cNvPicPr>
            <a:picLocks noChangeAspect="1"/>
          </p:cNvPicPr>
          <p:nvPr/>
        </p:nvPicPr>
        <p:blipFill>
          <a:blip r:embed="rId2"/>
          <a:stretch>
            <a:fillRect/>
          </a:stretch>
        </p:blipFill>
        <p:spPr>
          <a:xfrm>
            <a:off x="478490" y="322728"/>
            <a:ext cx="10911168" cy="5170325"/>
          </a:xfrm>
          <a:prstGeom prst="rect">
            <a:avLst/>
          </a:prstGeom>
        </p:spPr>
      </p:pic>
    </p:spTree>
    <p:extLst>
      <p:ext uri="{BB962C8B-B14F-4D97-AF65-F5344CB8AC3E}">
        <p14:creationId xmlns:p14="http://schemas.microsoft.com/office/powerpoint/2010/main" val="117325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FD1A73-3FBB-1AE9-A264-E0CF3C497C1C}"/>
              </a:ext>
            </a:extLst>
          </p:cNvPr>
          <p:cNvSpPr txBox="1">
            <a:spLocks/>
          </p:cNvSpPr>
          <p:nvPr/>
        </p:nvSpPr>
        <p:spPr>
          <a:xfrm>
            <a:off x="10471538" y="65052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530485" y="83203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1640"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3786"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71538"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32519" y="83889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90765-760C-44AC-7D0E-D65BC3425D13}"/>
              </a:ext>
            </a:extLst>
          </p:cNvPr>
          <p:cNvSpPr/>
          <p:nvPr/>
        </p:nvSpPr>
        <p:spPr>
          <a:xfrm>
            <a:off x="838228" y="2557759"/>
            <a:ext cx="3034639" cy="402530"/>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51F0DCA-09D5-CD92-1307-1A8213D19416}"/>
              </a:ext>
            </a:extLst>
          </p:cNvPr>
          <p:cNvSpPr txBox="1"/>
          <p:nvPr/>
        </p:nvSpPr>
        <p:spPr>
          <a:xfrm>
            <a:off x="469445" y="2573481"/>
            <a:ext cx="3536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Calibri"/>
              </a:rPr>
              <a:t>eLearning</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sp>
        <p:nvSpPr>
          <p:cNvPr id="22" name="Rectangle 21">
            <a:extLst>
              <a:ext uri="{FF2B5EF4-FFF2-40B4-BE49-F238E27FC236}">
                <a16:creationId xmlns:a16="http://schemas.microsoft.com/office/drawing/2014/main" id="{0A42A00D-1464-AAEE-B3C7-B9B0E253AA15}"/>
              </a:ext>
            </a:extLst>
          </p:cNvPr>
          <p:cNvSpPr/>
          <p:nvPr/>
        </p:nvSpPr>
        <p:spPr>
          <a:xfrm>
            <a:off x="4628437" y="2541254"/>
            <a:ext cx="3571196" cy="417156"/>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BC57374-287D-5E2F-059D-E2EDB9099542}"/>
              </a:ext>
            </a:extLst>
          </p:cNvPr>
          <p:cNvSpPr txBox="1"/>
          <p:nvPr/>
        </p:nvSpPr>
        <p:spPr>
          <a:xfrm>
            <a:off x="4362461" y="2580555"/>
            <a:ext cx="38277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Calibri"/>
              </a:rPr>
              <a:t>ASHRAE Learning Institute</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sp>
        <p:nvSpPr>
          <p:cNvPr id="26" name="Rectangle 25">
            <a:extLst>
              <a:ext uri="{FF2B5EF4-FFF2-40B4-BE49-F238E27FC236}">
                <a16:creationId xmlns:a16="http://schemas.microsoft.com/office/drawing/2014/main" id="{1C437F2E-4D2E-A621-A2A1-7FB0D2BA67F3}"/>
              </a:ext>
            </a:extLst>
          </p:cNvPr>
          <p:cNvSpPr/>
          <p:nvPr/>
        </p:nvSpPr>
        <p:spPr>
          <a:xfrm>
            <a:off x="8827219" y="2557759"/>
            <a:ext cx="2902908" cy="365111"/>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A9B4E92-DE7D-C53E-83B1-76BF1BC3B683}"/>
              </a:ext>
            </a:extLst>
          </p:cNvPr>
          <p:cNvSpPr txBox="1"/>
          <p:nvPr/>
        </p:nvSpPr>
        <p:spPr>
          <a:xfrm>
            <a:off x="8740086" y="2580555"/>
            <a:ext cx="30577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rPr>
              <a:t>Certification</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cxnSp>
        <p:nvCxnSpPr>
          <p:cNvPr id="33" name="Straight Connector 32">
            <a:extLst>
              <a:ext uri="{FF2B5EF4-FFF2-40B4-BE49-F238E27FC236}">
                <a16:creationId xmlns:a16="http://schemas.microsoft.com/office/drawing/2014/main" id="{F4FB2079-B342-DBA8-0A72-2FE5D53CFDEF}"/>
              </a:ext>
            </a:extLst>
          </p:cNvPr>
          <p:cNvCxnSpPr>
            <a:cxnSpLocks/>
          </p:cNvCxnSpPr>
          <p:nvPr/>
        </p:nvCxnSpPr>
        <p:spPr>
          <a:xfrm>
            <a:off x="4125099" y="2609355"/>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pic>
        <p:nvPicPr>
          <p:cNvPr id="3" name="Picture 2" descr="A blue and green circle with white text&#10;&#10;Description automatically generated">
            <a:extLst>
              <a:ext uri="{FF2B5EF4-FFF2-40B4-BE49-F238E27FC236}">
                <a16:creationId xmlns:a16="http://schemas.microsoft.com/office/drawing/2014/main" id="{5611A5D6-56C9-FF82-ECD9-E0CA98E3732E}"/>
              </a:ext>
            </a:extLst>
          </p:cNvPr>
          <p:cNvPicPr>
            <a:picLocks noChangeAspect="1"/>
          </p:cNvPicPr>
          <p:nvPr/>
        </p:nvPicPr>
        <p:blipFill>
          <a:blip r:embed="rId3"/>
          <a:stretch>
            <a:fillRect/>
          </a:stretch>
        </p:blipFill>
        <p:spPr>
          <a:xfrm>
            <a:off x="9297878" y="3617494"/>
            <a:ext cx="2150424" cy="2135085"/>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B80A5A59-41BC-AAF5-372C-DB9E9D385BF9}"/>
              </a:ext>
            </a:extLst>
          </p:cNvPr>
          <p:cNvSpPr txBox="1"/>
          <p:nvPr/>
        </p:nvSpPr>
        <p:spPr>
          <a:xfrm>
            <a:off x="8667597" y="2953757"/>
            <a:ext cx="3185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59D"/>
                </a:solidFill>
                <a:effectLst/>
                <a:uLnTx/>
                <a:uFillTx/>
                <a:latin typeface="Oxygen" panose="02000503000000000000" pitchFamily="2" charset="0"/>
                <a:ea typeface="+mn-ea"/>
                <a:cs typeface="+mn-cs"/>
              </a:rPr>
              <a:t>7 Certifications</a:t>
            </a:r>
            <a:r>
              <a:rPr kumimoji="0" lang="en-US" sz="2400" b="0" i="0" u="none" strike="noStrike" kern="1200" cap="none" spc="0" normalizeH="0" baseline="0" noProof="0" dirty="0">
                <a:ln>
                  <a:noFill/>
                </a:ln>
                <a:solidFill>
                  <a:srgbClr val="06559D"/>
                </a:solidFill>
                <a:effectLst/>
                <a:uLnTx/>
                <a:uFillTx/>
                <a:latin typeface="Calibri" panose="020F0502020204030204"/>
                <a:ea typeface="Calibri"/>
                <a:cs typeface="Calibri"/>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30E12B2-BF61-1B6A-E884-31431A672E49}"/>
              </a:ext>
            </a:extLst>
          </p:cNvPr>
          <p:cNvSpPr txBox="1"/>
          <p:nvPr/>
        </p:nvSpPr>
        <p:spPr>
          <a:xfrm>
            <a:off x="929902" y="3136612"/>
            <a:ext cx="26912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59D"/>
                </a:solidFill>
                <a:effectLst/>
                <a:uLnTx/>
                <a:uFillTx/>
                <a:latin typeface="Oxygen" panose="02000503000000000000" pitchFamily="2" charset="0"/>
                <a:ea typeface="+mn-ea"/>
                <a:cs typeface="Calibri"/>
              </a:rPr>
              <a:t>Over 90 eLearning courses available </a:t>
            </a:r>
            <a:endParaRPr kumimoji="0" lang="en-US" sz="1600" b="0" i="0" u="none" strike="noStrike" kern="1200" cap="none" spc="0" normalizeH="0" baseline="0" noProof="0" dirty="0">
              <a:ln>
                <a:noFill/>
              </a:ln>
              <a:solidFill>
                <a:srgbClr val="06559D"/>
              </a:solidFill>
              <a:effectLst/>
              <a:uLnTx/>
              <a:uFillTx/>
              <a:latin typeface="Oxygen" panose="02000503000000000000" pitchFamily="2" charset="0"/>
              <a:ea typeface="Calibri"/>
              <a:cs typeface="Calibri"/>
            </a:endParaRPr>
          </a:p>
        </p:txBody>
      </p:sp>
      <p:sp>
        <p:nvSpPr>
          <p:cNvPr id="24" name="Rectangle 3">
            <a:extLst>
              <a:ext uri="{FF2B5EF4-FFF2-40B4-BE49-F238E27FC236}">
                <a16:creationId xmlns:a16="http://schemas.microsoft.com/office/drawing/2014/main" id="{505AFBCB-418D-3902-152B-5A14711220BC}"/>
              </a:ext>
            </a:extLst>
          </p:cNvPr>
          <p:cNvSpPr txBox="1">
            <a:spLocks noRot="1" noChangeArrowheads="1"/>
          </p:cNvSpPr>
          <p:nvPr/>
        </p:nvSpPr>
        <p:spPr>
          <a:xfrm>
            <a:off x="839241" y="1358144"/>
            <a:ext cx="11174082" cy="911945"/>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Clr>
                <a:srgbClr val="00B0F0"/>
              </a:buClr>
              <a:buFont typeface="Arial"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114300" marR="0" lvl="0" indent="0" algn="l" defTabSz="914400" rtl="0" eaLnBrk="1" fontAlgn="auto" latinLnBrk="0" hangingPunct="1">
              <a:lnSpc>
                <a:spcPct val="90000"/>
              </a:lnSpc>
              <a:spcBef>
                <a:spcPct val="20000"/>
              </a:spcBef>
              <a:spcAft>
                <a:spcPts val="0"/>
              </a:spcAft>
              <a:buClr>
                <a:srgbClr val="00B0F0"/>
              </a:buClr>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ASHRAE offers a wide range of professional development opportunities to ensure that professional remain at the forefront of industry advancements and best practices. </a:t>
            </a:r>
            <a:b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b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114300" marR="0" lvl="0" indent="0" algn="l" defTabSz="914400" rtl="0" eaLnBrk="1" fontAlgn="auto" latinLnBrk="0" hangingPunct="1">
              <a:lnSpc>
                <a:spcPct val="90000"/>
              </a:lnSpc>
              <a:spcBef>
                <a:spcPct val="20000"/>
              </a:spcBef>
              <a:spcAft>
                <a:spcPts val="0"/>
              </a:spcAft>
              <a:buClr>
                <a:srgbClr val="00B0F0"/>
              </a:buClr>
              <a:buSzTx/>
              <a:buFont typeface="Arial"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In-person and group training for companies and Chapters is available.  </a:t>
            </a:r>
            <a:endParaRPr kumimoji="0" lang="en-US" altLang="en-US" sz="1600" b="1" i="0" u="none" strike="noStrike" kern="1200" cap="none" spc="0" normalizeH="0" baseline="0" noProof="0" dirty="0">
              <a:ln>
                <a:noFill/>
              </a:ln>
              <a:solidFill>
                <a:srgbClr val="92D050"/>
              </a:solidFill>
              <a:effectLst/>
              <a:uLnTx/>
              <a:uFillTx/>
              <a:latin typeface="Aptos" panose="020B0004020202020204" pitchFamily="34" charset="0"/>
              <a:ea typeface="+mn-ea"/>
              <a:cs typeface="Arial Narrow" panose="020B0604020202020204" pitchFamily="34" charset="0"/>
            </a:endParaRPr>
          </a:p>
        </p:txBody>
      </p:sp>
      <p:sp>
        <p:nvSpPr>
          <p:cNvPr id="25" name="Rectangle 2">
            <a:extLst>
              <a:ext uri="{FF2B5EF4-FFF2-40B4-BE49-F238E27FC236}">
                <a16:creationId xmlns:a16="http://schemas.microsoft.com/office/drawing/2014/main" id="{CCCCACCC-2DDD-9FA5-5A49-F18AD7A1D677}"/>
              </a:ext>
            </a:extLst>
          </p:cNvPr>
          <p:cNvSpPr txBox="1">
            <a:spLocks noRot="1" noChangeArrowheads="1"/>
          </p:cNvSpPr>
          <p:nvPr/>
        </p:nvSpPr>
        <p:spPr>
          <a:xfrm>
            <a:off x="839241" y="148084"/>
            <a:ext cx="8744571" cy="10048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Stay Ahead of the Curve With </a:t>
            </a:r>
            <a:b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b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ASHRAE Professional Development</a:t>
            </a:r>
          </a:p>
        </p:txBody>
      </p:sp>
      <p:sp>
        <p:nvSpPr>
          <p:cNvPr id="28" name="TextBox 27">
            <a:extLst>
              <a:ext uri="{FF2B5EF4-FFF2-40B4-BE49-F238E27FC236}">
                <a16:creationId xmlns:a16="http://schemas.microsoft.com/office/drawing/2014/main" id="{9F9CAB64-D9BD-747A-D458-9C435948A609}"/>
              </a:ext>
            </a:extLst>
          </p:cNvPr>
          <p:cNvSpPr txBox="1"/>
          <p:nvPr/>
        </p:nvSpPr>
        <p:spPr>
          <a:xfrm>
            <a:off x="6536742" y="1805592"/>
            <a:ext cx="6094140"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ashrae.org/education </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endParaRPr>
          </a:p>
        </p:txBody>
      </p:sp>
      <p:pic>
        <p:nvPicPr>
          <p:cNvPr id="36" name="Picture 35">
            <a:extLst>
              <a:ext uri="{FF2B5EF4-FFF2-40B4-BE49-F238E27FC236}">
                <a16:creationId xmlns:a16="http://schemas.microsoft.com/office/drawing/2014/main" id="{7F4F9CDA-B565-6733-A92C-21736ADC2BD5}"/>
              </a:ext>
            </a:extLst>
          </p:cNvPr>
          <p:cNvPicPr>
            <a:picLocks noChangeAspect="1"/>
          </p:cNvPicPr>
          <p:nvPr/>
        </p:nvPicPr>
        <p:blipFill>
          <a:blip r:embed="rId4"/>
          <a:stretch>
            <a:fillRect/>
          </a:stretch>
        </p:blipFill>
        <p:spPr>
          <a:xfrm>
            <a:off x="4688919" y="3111336"/>
            <a:ext cx="3474725" cy="3585667"/>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BA3DFC08-C5DD-4E09-41EC-2146B0EC2F31}"/>
              </a:ext>
            </a:extLst>
          </p:cNvPr>
          <p:cNvCxnSpPr>
            <a:cxnSpLocks/>
          </p:cNvCxnSpPr>
          <p:nvPr/>
        </p:nvCxnSpPr>
        <p:spPr>
          <a:xfrm>
            <a:off x="8704097" y="2494525"/>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84BE235-A515-1A72-38FF-AC29D3C697D6}"/>
              </a:ext>
            </a:extLst>
          </p:cNvPr>
          <p:cNvSpPr/>
          <p:nvPr/>
        </p:nvSpPr>
        <p:spPr>
          <a:xfrm>
            <a:off x="9657374" y="178592"/>
            <a:ext cx="2217631" cy="10048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EC7C03B-909D-65C9-693F-3778BBE0A816}"/>
              </a:ext>
            </a:extLst>
          </p:cNvPr>
          <p:cNvSpPr txBox="1"/>
          <p:nvPr/>
        </p:nvSpPr>
        <p:spPr>
          <a:xfrm>
            <a:off x="9804497" y="377783"/>
            <a:ext cx="19848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Sign up for the latest offerings</a:t>
            </a:r>
          </a:p>
        </p:txBody>
      </p:sp>
      <p:pic>
        <p:nvPicPr>
          <p:cNvPr id="4" name="Picture 3">
            <a:extLst>
              <a:ext uri="{FF2B5EF4-FFF2-40B4-BE49-F238E27FC236}">
                <a16:creationId xmlns:a16="http://schemas.microsoft.com/office/drawing/2014/main" id="{9F54CD0C-E19A-9446-E742-87C1BC7B343C}"/>
              </a:ext>
            </a:extLst>
          </p:cNvPr>
          <p:cNvPicPr>
            <a:picLocks noChangeAspect="1"/>
          </p:cNvPicPr>
          <p:nvPr/>
        </p:nvPicPr>
        <p:blipFill>
          <a:blip r:embed="rId5"/>
          <a:stretch>
            <a:fillRect/>
          </a:stretch>
        </p:blipFill>
        <p:spPr>
          <a:xfrm>
            <a:off x="793535" y="4142916"/>
            <a:ext cx="3149270" cy="1522506"/>
          </a:xfrm>
          <a:prstGeom prst="rect">
            <a:avLst/>
          </a:prstGeom>
          <a:effectLst>
            <a:outerShdw blurRad="63500" sx="102000" sy="102000" algn="ctr" rotWithShape="0">
              <a:prstClr val="black">
                <a:alpha val="40000"/>
              </a:prstClr>
            </a:outerShdw>
          </a:effectLst>
        </p:spPr>
      </p:pic>
      <p:pic>
        <p:nvPicPr>
          <p:cNvPr id="2" name="Picture 1" descr="A blue hexagon with black background&#10;&#10;Description automatically generated">
            <a:extLst>
              <a:ext uri="{FF2B5EF4-FFF2-40B4-BE49-F238E27FC236}">
                <a16:creationId xmlns:a16="http://schemas.microsoft.com/office/drawing/2014/main" id="{A2EC9609-9ADF-64C2-9C1E-A1F1DAEFA6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204745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C94EC7-433D-4595-98B0-EE086C913382}"/>
              </a:ext>
            </a:extLst>
          </p:cNvPr>
          <p:cNvSpPr txBox="1">
            <a:spLocks/>
          </p:cNvSpPr>
          <p:nvPr/>
        </p:nvSpPr>
        <p:spPr>
          <a:xfrm>
            <a:off x="231889" y="664378"/>
            <a:ext cx="7794725" cy="714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Shaping Policy with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ASHRAE Government Affairs</a:t>
            </a:r>
          </a:p>
        </p:txBody>
      </p:sp>
      <p:sp>
        <p:nvSpPr>
          <p:cNvPr id="3" name="TextBox 2">
            <a:extLst>
              <a:ext uri="{FF2B5EF4-FFF2-40B4-BE49-F238E27FC236}">
                <a16:creationId xmlns:a16="http://schemas.microsoft.com/office/drawing/2014/main" id="{DC4EDB8C-9F81-4A24-90CC-725E9CA8348B}"/>
              </a:ext>
            </a:extLst>
          </p:cNvPr>
          <p:cNvSpPr txBox="1"/>
          <p:nvPr/>
        </p:nvSpPr>
        <p:spPr>
          <a:xfrm>
            <a:off x="1686757" y="52200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F19CC1B-3FD1-4C5D-8121-5F2323093808}"/>
              </a:ext>
            </a:extLst>
          </p:cNvPr>
          <p:cNvSpPr/>
          <p:nvPr/>
        </p:nvSpPr>
        <p:spPr>
          <a:xfrm>
            <a:off x="231889" y="1547366"/>
            <a:ext cx="7909350"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The mission of ASHRAE’s Government Affairs office is to establish ASHRAE as a leading source for expertise in the built environment and a resource for policy-makers in the development of legislation and regulations affecting the public, the HVAC&amp;R community, and the engineering profession.</a:t>
            </a:r>
            <a:endPar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Stay Informed with our bi-weekly Government Affairs 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Sign up online </a:t>
            </a:r>
            <a:r>
              <a:rPr kumimoji="0" lang="en-US" altLang="en-US" sz="1400" b="0" i="0" u="none" strike="noStrike" kern="1200" cap="none" spc="0" normalizeH="0" baseline="0" noProof="0" dirty="0">
                <a:ln>
                  <a:noFill/>
                </a:ln>
                <a:solidFill>
                  <a:srgbClr val="03C0FF"/>
                </a:solidFill>
                <a:effectLst/>
                <a:uLnTx/>
                <a:uFillTx/>
                <a:latin typeface="Aptos" panose="020B0004020202020204" pitchFamily="34" charset="0"/>
                <a:ea typeface="+mn-ea"/>
                <a:cs typeface="Arial Narrow" panose="020B0604020202020204" pitchFamily="34" charset="0"/>
              </a:rPr>
              <a:t>ashrae.org/newsletters </a:t>
            </a: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or email </a:t>
            </a:r>
            <a:r>
              <a:rPr kumimoji="0" lang="en-US" altLang="en-US" sz="1400" b="0" i="0" u="none" strike="noStrike" kern="1200" cap="none" spc="0" normalizeH="0" baseline="0" noProof="0" dirty="0">
                <a:ln>
                  <a:noFill/>
                </a:ln>
                <a:solidFill>
                  <a:srgbClr val="03C0FF"/>
                </a:solidFill>
                <a:effectLst/>
                <a:uLnTx/>
                <a:uFillTx/>
                <a:latin typeface="Aptos" panose="020B0004020202020204" pitchFamily="34" charset="0"/>
                <a:ea typeface="+mn-ea"/>
                <a:cs typeface="Arial Narrow" panose="020B0604020202020204" pitchFamily="34" charset="0"/>
              </a:rPr>
              <a:t>GovAffairs@ashrae.org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5" name="Rectangle 4">
            <a:extLst>
              <a:ext uri="{FF2B5EF4-FFF2-40B4-BE49-F238E27FC236}">
                <a16:creationId xmlns:a16="http://schemas.microsoft.com/office/drawing/2014/main" id="{36F7578E-F586-435D-BF24-B8E91CFEC5A6}"/>
              </a:ext>
            </a:extLst>
          </p:cNvPr>
          <p:cNvSpPr/>
          <p:nvPr/>
        </p:nvSpPr>
        <p:spPr>
          <a:xfrm>
            <a:off x="231889" y="3048884"/>
            <a:ext cx="7442920" cy="338554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Government Outreach Events </a:t>
            </a: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connect ASHRAE volunteers with elected officials, government agencies, and aligned organizations.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ASHRAE’s Public Policy Priorities: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Support Sustainable Building Practices including Building Decarbonization to </a:t>
            </a:r>
            <a:b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b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Mitigate Climate Change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Promote Healthy Buildings and Reduce Indoor Environmental Risks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Advance Design and Construction of Resilient Buildings and Communities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Ensure the Orderly and Safe Phasedown of High-GWP HFC Refrigerants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Support Adoption of the Latest Edition of ASHRAE’s Energy Standards into Building Codes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Strengthen and Increase Diversity in the HVACR Workforce</a:t>
            </a:r>
            <a:endParaRPr kumimoji="0" lang="en-US" altLang="en-US" sz="1400" b="0" i="0" u="none" strike="noStrike" kern="1200" cap="none" spc="0" normalizeH="0" baseline="0" noProof="0" dirty="0">
              <a:ln>
                <a:noFill/>
              </a:ln>
              <a:solidFill>
                <a:srgbClr val="00B050"/>
              </a:solidFill>
              <a:effectLst/>
              <a:uLnTx/>
              <a:uFillTx/>
              <a:latin typeface="Aptos" panose="020B0004020202020204" pitchFamily="34" charset="0"/>
              <a:ea typeface="+mn-ea"/>
              <a:cs typeface="Arial Narrow" panose="020B0604020202020204" pitchFamily="34" charset="0"/>
            </a:endParaRPr>
          </a:p>
        </p:txBody>
      </p:sp>
      <p:sp>
        <p:nvSpPr>
          <p:cNvPr id="8" name="TextBox 7">
            <a:extLst>
              <a:ext uri="{FF2B5EF4-FFF2-40B4-BE49-F238E27FC236}">
                <a16:creationId xmlns:a16="http://schemas.microsoft.com/office/drawing/2014/main" id="{E1EBCCBD-1462-4D33-9937-97EFBBC758E4}"/>
              </a:ext>
            </a:extLst>
          </p:cNvPr>
          <p:cNvSpPr txBox="1"/>
          <p:nvPr/>
        </p:nvSpPr>
        <p:spPr>
          <a:xfrm>
            <a:off x="2990881" y="6289922"/>
            <a:ext cx="56279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3C0FF"/>
                </a:solidFill>
                <a:effectLst/>
                <a:uLnTx/>
                <a:uFillTx/>
                <a:latin typeface="Aptos" panose="020B0004020202020204" pitchFamily="34" charset="0"/>
                <a:ea typeface="+mn-ea"/>
                <a:cs typeface="Arial Narrow" panose="020B0604020202020204" pitchFamily="34" charset="0"/>
              </a:rPr>
              <a:t>ashrae.org/government-affairs</a:t>
            </a:r>
          </a:p>
        </p:txBody>
      </p:sp>
      <p:sp>
        <p:nvSpPr>
          <p:cNvPr id="14" name="TextBox 13">
            <a:extLst>
              <a:ext uri="{FF2B5EF4-FFF2-40B4-BE49-F238E27FC236}">
                <a16:creationId xmlns:a16="http://schemas.microsoft.com/office/drawing/2014/main" id="{4F81D56E-3C75-2B22-A3D9-A2CB4C05D820}"/>
              </a:ext>
            </a:extLst>
          </p:cNvPr>
          <p:cNvSpPr txBox="1"/>
          <p:nvPr/>
        </p:nvSpPr>
        <p:spPr>
          <a:xfrm>
            <a:off x="10505243" y="5450902"/>
            <a:ext cx="133394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036AC232-8DA0-CAAB-55F0-F9CDB28E722F}"/>
              </a:ext>
            </a:extLst>
          </p:cNvPr>
          <p:cNvSpPr txBox="1"/>
          <p:nvPr/>
        </p:nvSpPr>
        <p:spPr>
          <a:xfrm>
            <a:off x="7763384" y="4370341"/>
            <a:ext cx="85541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62EE2529-3814-47A1-9091-6CFB8E19586A}"/>
              </a:ext>
            </a:extLst>
          </p:cNvPr>
          <p:cNvSpPr txBox="1"/>
          <p:nvPr/>
        </p:nvSpPr>
        <p:spPr>
          <a:xfrm>
            <a:off x="7965337" y="2653120"/>
            <a:ext cx="11395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945D6E0D-1DCF-4116-E307-39CA2DD43D5F}"/>
              </a:ext>
            </a:extLst>
          </p:cNvPr>
          <p:cNvSpPr txBox="1"/>
          <p:nvPr/>
        </p:nvSpPr>
        <p:spPr>
          <a:xfrm>
            <a:off x="10324516" y="4867528"/>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United States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7A900F6-E8CC-5D74-125A-4550C8C85FFD}"/>
              </a:ext>
            </a:extLst>
          </p:cNvPr>
          <p:cNvSpPr txBox="1"/>
          <p:nvPr/>
        </p:nvSpPr>
        <p:spPr>
          <a:xfrm>
            <a:off x="7763384" y="4501026"/>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194" name="Picture 2" descr="ASHRAE Members Meet with Members of Parliament in Ottawa ">
            <a:extLst>
              <a:ext uri="{FF2B5EF4-FFF2-40B4-BE49-F238E27FC236}">
                <a16:creationId xmlns:a16="http://schemas.microsoft.com/office/drawing/2014/main" id="{0AD4C1D2-C03A-CEF4-5725-350CB9F68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521" y="3334035"/>
            <a:ext cx="2393981" cy="2726478"/>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45B067DF-ED07-36D3-3485-E2348DB3C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025" y="852181"/>
            <a:ext cx="3090530" cy="2310978"/>
          </a:xfrm>
          <a:prstGeom prst="rect">
            <a:avLst/>
          </a:prstGeom>
          <a:noFill/>
          <a:effectLst>
            <a:outerShdw blurRad="2794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2" name="Picture 1" descr="A blue hexagon with black background&#10;&#10;Description automatically generated">
            <a:extLst>
              <a:ext uri="{FF2B5EF4-FFF2-40B4-BE49-F238E27FC236}">
                <a16:creationId xmlns:a16="http://schemas.microsoft.com/office/drawing/2014/main" id="{F1CA2779-14D2-57C9-00AF-0C82B7C24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279612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F1B2C2-7771-4723-9691-842F491569A2}"/>
              </a:ext>
            </a:extLst>
          </p:cNvPr>
          <p:cNvSpPr/>
          <p:nvPr/>
        </p:nvSpPr>
        <p:spPr>
          <a:xfrm>
            <a:off x="6672269" y="2140872"/>
            <a:ext cx="30346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B9"/>
                </a:solidFill>
                <a:effectLst/>
                <a:uLnTx/>
                <a:uFillTx/>
                <a:latin typeface="Akzidenz Grotesk BE Regular" panose="02000503030000020003" pitchFamily="50" charset="0"/>
                <a:ea typeface="+mn-ea"/>
                <a:cs typeface="+mn-cs"/>
              </a:rPr>
              <a:t> </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mn-cs"/>
            </a:endParaRPr>
          </a:p>
        </p:txBody>
      </p:sp>
      <p:sp>
        <p:nvSpPr>
          <p:cNvPr id="10" name="Title 1">
            <a:extLst>
              <a:ext uri="{FF2B5EF4-FFF2-40B4-BE49-F238E27FC236}">
                <a16:creationId xmlns:a16="http://schemas.microsoft.com/office/drawing/2014/main" id="{526F9EB0-1D3B-4105-A3EE-F2F5DA846F0A}"/>
              </a:ext>
            </a:extLst>
          </p:cNvPr>
          <p:cNvSpPr txBox="1">
            <a:spLocks/>
          </p:cNvSpPr>
          <p:nvPr/>
        </p:nvSpPr>
        <p:spPr>
          <a:xfrm>
            <a:off x="469135" y="658319"/>
            <a:ext cx="9906000" cy="794889"/>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mj-cs"/>
              </a:rPr>
              <a:t>Stay Current with the ASHRAE 365 App</a:t>
            </a:r>
          </a:p>
        </p:txBody>
      </p:sp>
      <p:sp>
        <p:nvSpPr>
          <p:cNvPr id="6" name="TextBox 5">
            <a:extLst>
              <a:ext uri="{FF2B5EF4-FFF2-40B4-BE49-F238E27FC236}">
                <a16:creationId xmlns:a16="http://schemas.microsoft.com/office/drawing/2014/main" id="{AF972F07-FD82-FA42-A4B8-C31684370AFA}"/>
              </a:ext>
            </a:extLst>
          </p:cNvPr>
          <p:cNvSpPr txBox="1"/>
          <p:nvPr/>
        </p:nvSpPr>
        <p:spPr>
          <a:xfrm>
            <a:off x="509495" y="1569924"/>
            <a:ext cx="111730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ea typeface="+mn-ea"/>
                <a:cs typeface="+mn-cs"/>
              </a:rPr>
              <a:t>ASHRAE 365 is a free app providing year-round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ea typeface="+mn-ea"/>
                <a:cs typeface="+mn-cs"/>
              </a:rPr>
              <a:t>updates on all things ASHRAE. Download in your app store.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ea typeface="+mn-ea"/>
                <a:cs typeface="+mn-cs"/>
              </a:rPr>
              <a:t>Learn more at </a:t>
            </a: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ashrae.org/365.</a:t>
            </a:r>
            <a:endPar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9494C"/>
              </a:solidFill>
              <a:effectLst/>
              <a:highlight>
                <a:srgbClr val="FFFFFF"/>
              </a:highlight>
              <a:uLnTx/>
              <a:uFillTx/>
              <a:latin typeface="akzidenz-grotesk"/>
              <a:ea typeface="+mn-ea"/>
              <a:cs typeface="+mn-cs"/>
            </a:endParaRPr>
          </a:p>
        </p:txBody>
      </p:sp>
      <p:pic>
        <p:nvPicPr>
          <p:cNvPr id="9218" name="Picture 2">
            <a:extLst>
              <a:ext uri="{FF2B5EF4-FFF2-40B4-BE49-F238E27FC236}">
                <a16:creationId xmlns:a16="http://schemas.microsoft.com/office/drawing/2014/main" id="{9B28BED5-6123-2414-3B02-9C79F44B4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248" y="2684674"/>
            <a:ext cx="3387134" cy="3996837"/>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259B67BD-A601-6276-6377-7F8540E84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135" y="2371704"/>
            <a:ext cx="3410488" cy="272839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1027F51D-292D-65BD-1539-DFB1B6927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623" y="4027249"/>
            <a:ext cx="25717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32A53096-0556-4EF2-A766-9D7935BA0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623" y="2810033"/>
            <a:ext cx="25717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hexagon with black background&#10;&#10;Description automatically generated">
            <a:extLst>
              <a:ext uri="{FF2B5EF4-FFF2-40B4-BE49-F238E27FC236}">
                <a16:creationId xmlns:a16="http://schemas.microsoft.com/office/drawing/2014/main" id="{BBF3FD70-4693-DFD3-8426-150943A55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336421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464498" y="298702"/>
            <a:ext cx="10170317"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n-ea"/>
                <a:cs typeface="+mn-cs"/>
              </a:rPr>
              <a:t>You Can Help Support ASHRAE’s Mission</a:t>
            </a:r>
          </a:p>
        </p:txBody>
      </p:sp>
      <p:sp>
        <p:nvSpPr>
          <p:cNvPr id="20" name="TextBox 19">
            <a:extLst>
              <a:ext uri="{FF2B5EF4-FFF2-40B4-BE49-F238E27FC236}">
                <a16:creationId xmlns:a16="http://schemas.microsoft.com/office/drawing/2014/main" id="{664D298B-A339-4A6D-717E-FFF1FF3B2CBB}"/>
              </a:ext>
            </a:extLst>
          </p:cNvPr>
          <p:cNvSpPr txBox="1"/>
          <p:nvPr/>
        </p:nvSpPr>
        <p:spPr>
          <a:xfrm>
            <a:off x="5557674" y="1549040"/>
            <a:ext cx="5808532" cy="193899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ASHRAE Development supports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Technical Research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Programs for Young Engineers in ASHRAE (YEA)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Courses for ASHRAE Learning Institute (ALI)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Scholarships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General fund</a:t>
            </a: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a:endParaRPr>
          </a:p>
        </p:txBody>
      </p:sp>
      <p:sp>
        <p:nvSpPr>
          <p:cNvPr id="4" name="TextBox 3">
            <a:extLst>
              <a:ext uri="{FF2B5EF4-FFF2-40B4-BE49-F238E27FC236}">
                <a16:creationId xmlns:a16="http://schemas.microsoft.com/office/drawing/2014/main" id="{953F0529-CBBA-2CC0-6317-73D27971C02A}"/>
              </a:ext>
            </a:extLst>
          </p:cNvPr>
          <p:cNvSpPr txBox="1"/>
          <p:nvPr/>
        </p:nvSpPr>
        <p:spPr>
          <a:xfrm>
            <a:off x="5342754" y="5308960"/>
            <a:ext cx="62383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C0FF"/>
                </a:solidFill>
                <a:effectLst/>
                <a:uLnTx/>
                <a:uFillTx/>
                <a:latin typeface="Aptos" panose="020B0004020202020204" pitchFamily="34" charset="0"/>
                <a:ea typeface="+mn-ea"/>
                <a:cs typeface="Arial Narrow" panose="020B0604020202020204" pitchFamily="34" charset="0"/>
              </a:rPr>
              <a:t>Learn More and Donate at </a:t>
            </a:r>
            <a:r>
              <a:rPr kumimoji="0" lang="en-US" sz="2400" b="1" i="0" u="none" strike="noStrike" kern="1200" cap="none" spc="0" normalizeH="0" baseline="0" noProof="0" dirty="0">
                <a:ln>
                  <a:noFill/>
                </a:ln>
                <a:solidFill>
                  <a:srgbClr val="03C0FF"/>
                </a:solidFill>
                <a:effectLst/>
                <a:uLnTx/>
                <a:uFillTx/>
                <a:latin typeface="Aptos" panose="020B0004020202020204" pitchFamily="34" charset="0"/>
                <a:ea typeface="+mn-ea"/>
                <a:cs typeface="Arial Narrow" panose="020B0604020202020204" pitchFamily="34" charset="0"/>
              </a:rPr>
              <a:t>ashrae.org/development </a:t>
            </a:r>
          </a:p>
        </p:txBody>
      </p:sp>
      <p:pic>
        <p:nvPicPr>
          <p:cNvPr id="6" name="Picture 5">
            <a:extLst>
              <a:ext uri="{FF2B5EF4-FFF2-40B4-BE49-F238E27FC236}">
                <a16:creationId xmlns:a16="http://schemas.microsoft.com/office/drawing/2014/main" id="{3C7604DD-E533-A87A-B285-26DB419D2EEA}"/>
              </a:ext>
            </a:extLst>
          </p:cNvPr>
          <p:cNvPicPr>
            <a:picLocks noChangeAspect="1"/>
          </p:cNvPicPr>
          <p:nvPr/>
        </p:nvPicPr>
        <p:blipFill>
          <a:blip r:embed="rId3"/>
          <a:stretch>
            <a:fillRect/>
          </a:stretch>
        </p:blipFill>
        <p:spPr>
          <a:xfrm>
            <a:off x="659219" y="1068012"/>
            <a:ext cx="4385262" cy="5667860"/>
          </a:xfrm>
          <a:prstGeom prst="rect">
            <a:avLst/>
          </a:prstGeom>
          <a:effectLst>
            <a:outerShdw blurRad="50800" dist="139700" dir="1320000" algn="tl" rotWithShape="0">
              <a:prstClr val="black">
                <a:alpha val="65000"/>
              </a:prstClr>
            </a:outerShdw>
          </a:effectLst>
        </p:spPr>
      </p:pic>
      <p:sp>
        <p:nvSpPr>
          <p:cNvPr id="14" name="TextBox 13">
            <a:extLst>
              <a:ext uri="{FF2B5EF4-FFF2-40B4-BE49-F238E27FC236}">
                <a16:creationId xmlns:a16="http://schemas.microsoft.com/office/drawing/2014/main" id="{5792FAEA-C1DA-2437-A6FC-F013C7EDF3A4}"/>
              </a:ext>
            </a:extLst>
          </p:cNvPr>
          <p:cNvSpPr txBox="1"/>
          <p:nvPr/>
        </p:nvSpPr>
        <p:spPr>
          <a:xfrm>
            <a:off x="6843555" y="3685691"/>
            <a:ext cx="572452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EB6"/>
                </a:solidFill>
                <a:effectLst/>
                <a:uLnTx/>
                <a:uFillTx/>
                <a:latin typeface="Aptos" panose="020B0004020202020204" pitchFamily="34" charset="0"/>
                <a:ea typeface="+mn-ea"/>
                <a:cs typeface="+mn-cs"/>
              </a:rPr>
              <a:t>Fundraising Totals for SY 2024-25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6EB6"/>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26014B5-ECA8-FDEC-CAA7-7779D28CDDA5}"/>
              </a:ext>
            </a:extLst>
          </p:cNvPr>
          <p:cNvSpPr/>
          <p:nvPr/>
        </p:nvSpPr>
        <p:spPr>
          <a:xfrm>
            <a:off x="7318772" y="4018403"/>
            <a:ext cx="2286336" cy="5501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$4.825M</a:t>
            </a:r>
          </a:p>
        </p:txBody>
      </p:sp>
      <p:pic>
        <p:nvPicPr>
          <p:cNvPr id="17" name="Graphic 16" descr="Bookmark with solid fill">
            <a:extLst>
              <a:ext uri="{FF2B5EF4-FFF2-40B4-BE49-F238E27FC236}">
                <a16:creationId xmlns:a16="http://schemas.microsoft.com/office/drawing/2014/main" id="{007AEACB-3836-D86E-01C7-187C2127EB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9548730" y="3826204"/>
            <a:ext cx="914400" cy="914400"/>
          </a:xfrm>
          <a:prstGeom prst="rect">
            <a:avLst/>
          </a:prstGeom>
        </p:spPr>
      </p:pic>
      <p:pic>
        <p:nvPicPr>
          <p:cNvPr id="18" name="Graphic 17" descr="Bookmark with solid fill">
            <a:extLst>
              <a:ext uri="{FF2B5EF4-FFF2-40B4-BE49-F238E27FC236}">
                <a16:creationId xmlns:a16="http://schemas.microsoft.com/office/drawing/2014/main" id="{60AB82E4-D05E-E4D8-E022-B4075D06CB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60750" y="3811576"/>
            <a:ext cx="914400" cy="914400"/>
          </a:xfrm>
          <a:prstGeom prst="rect">
            <a:avLst/>
          </a:prstGeom>
        </p:spPr>
      </p:pic>
      <p:pic>
        <p:nvPicPr>
          <p:cNvPr id="19" name="Picture 18" descr="A blue hexagon with black background&#10;&#10;Description automatically generated">
            <a:extLst>
              <a:ext uri="{FF2B5EF4-FFF2-40B4-BE49-F238E27FC236}">
                <a16:creationId xmlns:a16="http://schemas.microsoft.com/office/drawing/2014/main" id="{1E5BE53B-2DE5-6F27-9B69-BE8E42C2ED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9778" y="6142276"/>
            <a:ext cx="858698" cy="593596"/>
          </a:xfrm>
          <a:prstGeom prst="rect">
            <a:avLst/>
          </a:prstGeom>
        </p:spPr>
      </p:pic>
    </p:spTree>
    <p:extLst>
      <p:ext uri="{BB962C8B-B14F-4D97-AF65-F5344CB8AC3E}">
        <p14:creationId xmlns:p14="http://schemas.microsoft.com/office/powerpoint/2010/main" val="20534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7005" y="236041"/>
            <a:ext cx="8620125" cy="837962"/>
          </a:xfrm>
        </p:spPr>
        <p:txBody>
          <a:bodyPr>
            <a:noAutofit/>
          </a:bodyPr>
          <a:lstStyle/>
          <a:p>
            <a:pPr algn="l"/>
            <a:r>
              <a:rPr lang="en-US" sz="3600" b="1" dirty="0">
                <a:solidFill>
                  <a:srgbClr val="00549B"/>
                </a:solidFill>
                <a:latin typeface="Aptos" panose="020B0004020202020204" pitchFamily="34" charset="0"/>
                <a:cs typeface="Arial Narrow" panose="020B0604020202020204" pitchFamily="34" charset="0"/>
              </a:rPr>
              <a:t>Find Resources and Stay In the Know</a:t>
            </a:r>
          </a:p>
        </p:txBody>
      </p:sp>
      <p:sp>
        <p:nvSpPr>
          <p:cNvPr id="4" name="TextBox 3">
            <a:extLst>
              <a:ext uri="{FF2B5EF4-FFF2-40B4-BE49-F238E27FC236}">
                <a16:creationId xmlns:a16="http://schemas.microsoft.com/office/drawing/2014/main" id="{C5D5906C-9AEE-3897-5F91-85E9611E9A3C}"/>
              </a:ext>
            </a:extLst>
          </p:cNvPr>
          <p:cNvSpPr txBox="1"/>
          <p:nvPr/>
        </p:nvSpPr>
        <p:spPr>
          <a:xfrm>
            <a:off x="347005" y="1287627"/>
            <a:ext cx="47715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Get FREE resources for professionals, educators and consumers at </a:t>
            </a:r>
            <a:r>
              <a:rPr kumimoji="0" lang="en-US" sz="1800" b="1" i="0" u="none" strike="noStrike" kern="1200" cap="none" spc="0" normalizeH="0" baseline="0" noProof="0" dirty="0">
                <a:ln>
                  <a:noFill/>
                </a:ln>
                <a:solidFill>
                  <a:srgbClr val="2AACE3"/>
                </a:solidFill>
                <a:effectLst/>
                <a:uLnTx/>
                <a:uFillTx/>
                <a:latin typeface="Aptos" panose="020B0004020202020204" pitchFamily="34" charset="0"/>
                <a:ea typeface="+mn-ea"/>
                <a:cs typeface="+mn-cs"/>
              </a:rPr>
              <a:t>ashrae.org/</a:t>
            </a:r>
            <a:r>
              <a:rPr kumimoji="0" lang="en-US" sz="1800" b="1" i="0" u="none" strike="noStrike" kern="1200" cap="none" spc="0" normalizeH="0" baseline="0" noProof="0" dirty="0" err="1">
                <a:ln>
                  <a:noFill/>
                </a:ln>
                <a:solidFill>
                  <a:srgbClr val="2AACE3"/>
                </a:solidFill>
                <a:effectLst/>
                <a:uLnTx/>
                <a:uFillTx/>
                <a:latin typeface="Aptos" panose="020B0004020202020204" pitchFamily="34" charset="0"/>
                <a:ea typeface="+mn-ea"/>
                <a:cs typeface="+mn-cs"/>
              </a:rPr>
              <a:t>freeresources</a:t>
            </a:r>
            <a:endParaRPr kumimoji="0" lang="en-US" sz="1800" b="1" i="0" u="none" strike="noStrike" kern="1200" cap="none" spc="0" normalizeH="0" baseline="0" noProof="0" dirty="0">
              <a:ln>
                <a:noFill/>
              </a:ln>
              <a:solidFill>
                <a:srgbClr val="2AACE3"/>
              </a:solidFill>
              <a:effectLst/>
              <a:uLnTx/>
              <a:uFillTx/>
              <a:latin typeface="Aptos" panose="020B0004020202020204" pitchFamily="34" charset="0"/>
              <a:ea typeface="+mn-ea"/>
              <a:cs typeface="+mn-cs"/>
            </a:endParaRPr>
          </a:p>
        </p:txBody>
      </p:sp>
      <p:sp>
        <p:nvSpPr>
          <p:cNvPr id="10" name="TextBox 9">
            <a:extLst>
              <a:ext uri="{FF2B5EF4-FFF2-40B4-BE49-F238E27FC236}">
                <a16:creationId xmlns:a16="http://schemas.microsoft.com/office/drawing/2014/main" id="{C3AADE22-D53C-7B4E-23C6-C9DBD8F83809}"/>
              </a:ext>
            </a:extLst>
          </p:cNvPr>
          <p:cNvSpPr txBox="1"/>
          <p:nvPr/>
        </p:nvSpPr>
        <p:spPr>
          <a:xfrm>
            <a:off x="5506075" y="1225819"/>
            <a:ext cx="47318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Sign up to get ASHRAE Newsletters for the latest Society and industry updates at </a:t>
            </a:r>
            <a:r>
              <a:rPr kumimoji="0" lang="en-US" sz="1800" b="1" i="0" u="none" strike="noStrike" kern="1200" cap="none" spc="0" normalizeH="0" baseline="0" noProof="0" dirty="0">
                <a:ln>
                  <a:noFill/>
                </a:ln>
                <a:solidFill>
                  <a:srgbClr val="2AACE3"/>
                </a:solidFill>
                <a:effectLst/>
                <a:uLnTx/>
                <a:uFillTx/>
                <a:latin typeface="Aptos" panose="020B0004020202020204" pitchFamily="34" charset="0"/>
                <a:ea typeface="+mn-ea"/>
                <a:cs typeface="+mn-cs"/>
              </a:rPr>
              <a:t>ashrae.org/newsletters</a:t>
            </a:r>
          </a:p>
        </p:txBody>
      </p:sp>
      <p:pic>
        <p:nvPicPr>
          <p:cNvPr id="10242" name="Picture 2">
            <a:extLst>
              <a:ext uri="{FF2B5EF4-FFF2-40B4-BE49-F238E27FC236}">
                <a16:creationId xmlns:a16="http://schemas.microsoft.com/office/drawing/2014/main" id="{1FA2049D-0BD9-B81C-0177-61524B50E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76" y="2303290"/>
            <a:ext cx="2436333" cy="367363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3B36FE95-E95B-67C7-E5BF-C1F13C19A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871" y="2303290"/>
            <a:ext cx="1143000" cy="14668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EF2DC9B6-3A82-30AC-39D7-2A95D06E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270" y="3464011"/>
            <a:ext cx="1190625" cy="17811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0" name="Picture 10" descr="105x140hpbcoversummer2014">
            <a:extLst>
              <a:ext uri="{FF2B5EF4-FFF2-40B4-BE49-F238E27FC236}">
                <a16:creationId xmlns:a16="http://schemas.microsoft.com/office/drawing/2014/main" id="{6649838D-331C-2BF7-7A5D-6995D18C6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7005" y="2369965"/>
            <a:ext cx="1000125" cy="13335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4" name="Picture 14">
            <a:extLst>
              <a:ext uri="{FF2B5EF4-FFF2-40B4-BE49-F238E27FC236}">
                <a16:creationId xmlns:a16="http://schemas.microsoft.com/office/drawing/2014/main" id="{3DB695E3-A635-F7EF-7E86-BDB626DEE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065" y="3849493"/>
            <a:ext cx="1133475" cy="13525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8" name="Picture 18">
            <a:extLst>
              <a:ext uri="{FF2B5EF4-FFF2-40B4-BE49-F238E27FC236}">
                <a16:creationId xmlns:a16="http://schemas.microsoft.com/office/drawing/2014/main" id="{183252C7-E1BE-F198-3272-54FF3B6A8D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0871" y="3900353"/>
            <a:ext cx="1571625" cy="20383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2" name="Picture 22" descr="ASHRAE Journal Newsletter – May 28, 2024 – ASHRAE">
            <a:extLst>
              <a:ext uri="{FF2B5EF4-FFF2-40B4-BE49-F238E27FC236}">
                <a16:creationId xmlns:a16="http://schemas.microsoft.com/office/drawing/2014/main" id="{91753CEE-C5A5-9BBD-C0CE-F2E26B5D66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6660" y="2414549"/>
            <a:ext cx="2635326" cy="6733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text on a black background&#10;&#10;Description automatically generated">
            <a:extLst>
              <a:ext uri="{FF2B5EF4-FFF2-40B4-BE49-F238E27FC236}">
                <a16:creationId xmlns:a16="http://schemas.microsoft.com/office/drawing/2014/main" id="{1417A998-9273-8CE8-D418-0390878CED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35128" y="6091763"/>
            <a:ext cx="871870" cy="603603"/>
          </a:xfrm>
          <a:prstGeom prst="rect">
            <a:avLst/>
          </a:prstGeom>
        </p:spPr>
      </p:pic>
    </p:spTree>
    <p:extLst>
      <p:ext uri="{BB962C8B-B14F-4D97-AF65-F5344CB8AC3E}">
        <p14:creationId xmlns:p14="http://schemas.microsoft.com/office/powerpoint/2010/main" val="198653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7A30-5A98-08D5-327B-B4350595AB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251192-00C6-9BDB-04E8-480F9554AC3A}"/>
              </a:ext>
            </a:extLst>
          </p:cNvPr>
          <p:cNvSpPr txBox="1"/>
          <p:nvPr/>
        </p:nvSpPr>
        <p:spPr>
          <a:xfrm>
            <a:off x="2334784" y="5683126"/>
            <a:ext cx="8968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You</a:t>
            </a: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Can Make a Difference Now!</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296B0F9-B3B5-25E7-8F0B-6D92F7429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2" y="526375"/>
            <a:ext cx="5558119" cy="4168589"/>
          </a:xfrm>
          <a:prstGeom prst="rect">
            <a:avLst/>
          </a:prstGeom>
        </p:spPr>
      </p:pic>
      <p:pic>
        <p:nvPicPr>
          <p:cNvPr id="6" name="Picture 5">
            <a:extLst>
              <a:ext uri="{FF2B5EF4-FFF2-40B4-BE49-F238E27FC236}">
                <a16:creationId xmlns:a16="http://schemas.microsoft.com/office/drawing/2014/main" id="{7C711488-5CBC-36FF-552C-CA0B136E209B}"/>
              </a:ext>
            </a:extLst>
          </p:cNvPr>
          <p:cNvPicPr>
            <a:picLocks noChangeAspect="1"/>
          </p:cNvPicPr>
          <p:nvPr/>
        </p:nvPicPr>
        <p:blipFill>
          <a:blip r:embed="rId4"/>
          <a:stretch>
            <a:fillRect/>
          </a:stretch>
        </p:blipFill>
        <p:spPr>
          <a:xfrm>
            <a:off x="6284360" y="528543"/>
            <a:ext cx="5558119" cy="4170757"/>
          </a:xfrm>
          <a:prstGeom prst="rect">
            <a:avLst/>
          </a:prstGeom>
        </p:spPr>
      </p:pic>
    </p:spTree>
    <p:extLst>
      <p:ext uri="{BB962C8B-B14F-4D97-AF65-F5344CB8AC3E}">
        <p14:creationId xmlns:p14="http://schemas.microsoft.com/office/powerpoint/2010/main" val="414430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eople around world Royalty Free Vector Image - VectorStock">
            <a:extLst>
              <a:ext uri="{FF2B5EF4-FFF2-40B4-BE49-F238E27FC236}">
                <a16:creationId xmlns:a16="http://schemas.microsoft.com/office/drawing/2014/main" id="{4C44854A-568E-494E-9F83-580AA648E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77" y="1675207"/>
            <a:ext cx="3920047" cy="41000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4400" b="1" dirty="0"/>
              <a:t>The Structure of ASHRAE</a:t>
            </a:r>
          </a:p>
        </p:txBody>
      </p:sp>
      <p:graphicFrame>
        <p:nvGraphicFramePr>
          <p:cNvPr id="4" name="Diagram 3"/>
          <p:cNvGraphicFramePr/>
          <p:nvPr/>
        </p:nvGraphicFramePr>
        <p:xfrm>
          <a:off x="3383723" y="117481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1FCE1558-D182-E148-9CED-8FC237EED2EE}"/>
              </a:ext>
            </a:extLst>
          </p:cNvPr>
          <p:cNvSpPr/>
          <p:nvPr/>
        </p:nvSpPr>
        <p:spPr>
          <a:xfrm>
            <a:off x="1128918" y="5790870"/>
            <a:ext cx="2837636" cy="589072"/>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54,000 Members</a:t>
            </a:r>
          </a:p>
        </p:txBody>
      </p:sp>
      <p:sp>
        <p:nvSpPr>
          <p:cNvPr id="8" name="Rectangle 7">
            <a:extLst>
              <a:ext uri="{FF2B5EF4-FFF2-40B4-BE49-F238E27FC236}">
                <a16:creationId xmlns:a16="http://schemas.microsoft.com/office/drawing/2014/main" id="{B728975F-352E-1146-B283-C0669423EE8A}"/>
              </a:ext>
            </a:extLst>
          </p:cNvPr>
          <p:cNvSpPr/>
          <p:nvPr/>
        </p:nvSpPr>
        <p:spPr>
          <a:xfrm>
            <a:off x="7985794" y="5611373"/>
            <a:ext cx="1957139" cy="589072"/>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prstClr val="black"/>
                </a:solidFill>
                <a:latin typeface="Corbel" panose="020B0503020204020204"/>
              </a:rPr>
              <a:t>200</a:t>
            </a: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 Chapters </a:t>
            </a:r>
          </a:p>
        </p:txBody>
      </p:sp>
      <p:sp>
        <p:nvSpPr>
          <p:cNvPr id="9" name="Rectangle 8">
            <a:extLst>
              <a:ext uri="{FF2B5EF4-FFF2-40B4-BE49-F238E27FC236}">
                <a16:creationId xmlns:a16="http://schemas.microsoft.com/office/drawing/2014/main" id="{EE071AAB-EABF-8744-B234-26F4D251A2BD}"/>
              </a:ext>
            </a:extLst>
          </p:cNvPr>
          <p:cNvSpPr/>
          <p:nvPr/>
        </p:nvSpPr>
        <p:spPr>
          <a:xfrm>
            <a:off x="9969799" y="4629265"/>
            <a:ext cx="2796984" cy="58907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16 Regions</a:t>
            </a:r>
          </a:p>
        </p:txBody>
      </p:sp>
      <p:pic>
        <p:nvPicPr>
          <p:cNvPr id="10" name="Picture 6">
            <a:extLst>
              <a:ext uri="{FF2B5EF4-FFF2-40B4-BE49-F238E27FC236}">
                <a16:creationId xmlns:a16="http://schemas.microsoft.com/office/drawing/2014/main" id="{C897DA2B-444B-B146-B639-DB6F336AC94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209" b="97861" l="4815" r="94815">
                        <a14:foregroundMark x1="5185" y1="39037" x2="5185" y2="39037"/>
                        <a14:foregroundMark x1="17037" y1="45455" x2="17037" y2="45455"/>
                        <a14:foregroundMark x1="31111" y1="50802" x2="31111" y2="50802"/>
                        <a14:foregroundMark x1="33333" y1="23529" x2="33333" y2="23529"/>
                        <a14:foregroundMark x1="73333" y1="40642" x2="73333" y2="40642"/>
                        <a14:foregroundMark x1="88889" y1="29412" x2="88889" y2="29412"/>
                        <a14:foregroundMark x1="33704" y1="21925" x2="33704" y2="21925"/>
                        <a14:foregroundMark x1="37037" y1="12299" x2="37037" y2="12299"/>
                        <a14:foregroundMark x1="41111" y1="6952" x2="41111" y2="6952"/>
                        <a14:foregroundMark x1="46667" y1="4278" x2="46667" y2="4278"/>
                        <a14:foregroundMark x1="54815" y1="3743" x2="54815" y2="3743"/>
                        <a14:foregroundMark x1="62222" y1="4278" x2="62222" y2="4278"/>
                        <a14:foregroundMark x1="92222" y1="39572" x2="92222" y2="39572"/>
                        <a14:foregroundMark x1="95185" y1="48663" x2="95185" y2="48663"/>
                        <a14:foregroundMark x1="84074" y1="18182" x2="84074" y2="18182"/>
                        <a14:foregroundMark x1="37407" y1="86631" x2="37407" y2="86631"/>
                        <a14:foregroundMark x1="44074" y1="97861" x2="44074" y2="97861"/>
                        <a14:foregroundMark x1="88889" y1="5348" x2="88889" y2="5348"/>
                        <a14:foregroundMark x1="89259" y1="6417" x2="89259" y2="6417"/>
                        <a14:foregroundMark x1="87037" y1="5348" x2="87037" y2="5348"/>
                        <a14:foregroundMark x1="85926" y1="5882" x2="85926" y2="5882"/>
                        <a14:foregroundMark x1="86296" y1="7487" x2="86296" y2="7487"/>
                        <a14:foregroundMark x1="86296" y1="7487" x2="86296" y2="7487"/>
                        <a14:backgroundMark x1="85556" y1="8556" x2="85556" y2="8556"/>
                        <a14:backgroundMark x1="84815" y1="5882" x2="84815" y2="5882"/>
                        <a14:backgroundMark x1="86296" y1="9091" x2="86296" y2="9091"/>
                        <a14:backgroundMark x1="85185" y1="7487" x2="85185" y2="7487"/>
                        <a14:backgroundMark x1="85185" y1="7487" x2="85185" y2="7487"/>
                        <a14:backgroundMark x1="86296" y1="8556" x2="86296" y2="8556"/>
                        <a14:backgroundMark x1="89259" y1="8556" x2="89259" y2="8556"/>
                        <a14:backgroundMark x1="87778" y1="8556" x2="87778" y2="8556"/>
                        <a14:backgroundMark x1="86667" y1="4278" x2="86667" y2="4278"/>
                        <a14:backgroundMark x1="87037" y1="7487" x2="87037" y2="7487"/>
                        <a14:backgroundMark x1="85926" y1="6417" x2="85926" y2="6417"/>
                        <a14:backgroundMark x1="85926" y1="9626" x2="85926" y2="9626"/>
                        <a14:backgroundMark x1="85556" y1="8021" x2="85556" y2="8021"/>
                        <a14:backgroundMark x1="85556" y1="8021" x2="85556" y2="8021"/>
                        <a14:backgroundMark x1="85556" y1="8021" x2="85556" y2="8021"/>
                        <a14:backgroundMark x1="86667" y1="5882" x2="86667" y2="5882"/>
                        <a14:backgroundMark x1="86667" y1="5882" x2="86667" y2="5882"/>
                        <a14:backgroundMark x1="88519" y1="8021" x2="88519" y2="8021"/>
                        <a14:backgroundMark x1="88519" y1="8021" x2="88519" y2="8021"/>
                        <a14:backgroundMark x1="87407" y1="5882" x2="87407" y2="5882"/>
                        <a14:backgroundMark x1="87778" y1="7487" x2="87778" y2="7487"/>
                        <a14:backgroundMark x1="88148" y1="6952" x2="88148" y2="6952"/>
                        <a14:backgroundMark x1="88148" y1="6952" x2="88148" y2="6952"/>
                        <a14:backgroundMark x1="88148" y1="6952" x2="88148" y2="6952"/>
                        <a14:backgroundMark x1="88889" y1="5882" x2="88889" y2="5882"/>
                        <a14:backgroundMark x1="88889" y1="7487" x2="88889" y2="7487"/>
                        <a14:backgroundMark x1="88519" y1="8021" x2="88519" y2="8021"/>
                        <a14:backgroundMark x1="88519" y1="8021" x2="88519" y2="8021"/>
                        <a14:backgroundMark x1="88889" y1="7487" x2="88889" y2="7487"/>
                        <a14:backgroundMark x1="88889" y1="7487" x2="88889" y2="7487"/>
                        <a14:backgroundMark x1="88519" y1="7487" x2="88519" y2="7487"/>
                        <a14:backgroundMark x1="85185" y1="4813" x2="85185" y2="4813"/>
                        <a14:backgroundMark x1="85185" y1="4813" x2="85185" y2="4813"/>
                        <a14:backgroundMark x1="85185" y1="4813" x2="85185" y2="4813"/>
                        <a14:backgroundMark x1="85185" y1="4813" x2="85185" y2="4813"/>
                        <a14:backgroundMark x1="84444" y1="5882" x2="84444" y2="5882"/>
                        <a14:backgroundMark x1="84815" y1="5882" x2="84815" y2="5882"/>
                        <a14:backgroundMark x1="88889" y1="6417" x2="88889" y2="6417"/>
                        <a14:backgroundMark x1="87037" y1="3743" x2="87037" y2="3743"/>
                        <a14:backgroundMark x1="85185" y1="5348" x2="85185" y2="5348"/>
                        <a14:backgroundMark x1="85185" y1="5348" x2="85185" y2="5348"/>
                        <a14:backgroundMark x1="84815" y1="5348" x2="84815" y2="5348"/>
                        <a14:backgroundMark x1="84815" y1="5348" x2="84815" y2="5348"/>
                        <a14:backgroundMark x1="85556" y1="4278" x2="85556" y2="4278"/>
                      </a14:backgroundRemoval>
                    </a14:imgEffect>
                  </a14:imgLayer>
                </a14:imgProps>
              </a:ext>
              <a:ext uri="{28A0092B-C50C-407E-A947-70E740481C1C}">
                <a14:useLocalDpi xmlns:a14="http://schemas.microsoft.com/office/drawing/2010/main" val="0"/>
              </a:ext>
            </a:extLst>
          </a:blip>
          <a:srcRect/>
          <a:stretch>
            <a:fillRect/>
          </a:stretch>
        </p:blipFill>
        <p:spPr bwMode="auto">
          <a:xfrm>
            <a:off x="2298124" y="3186410"/>
            <a:ext cx="684352" cy="4739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CFE4460-0BE2-B046-AF31-82E5D2BEA27D}"/>
              </a:ext>
            </a:extLst>
          </p:cNvPr>
          <p:cNvSpPr/>
          <p:nvPr/>
        </p:nvSpPr>
        <p:spPr>
          <a:xfrm>
            <a:off x="10869708" y="2891874"/>
            <a:ext cx="2796984" cy="58907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1 Society</a:t>
            </a:r>
          </a:p>
        </p:txBody>
      </p:sp>
      <p:sp>
        <p:nvSpPr>
          <p:cNvPr id="12" name="TextBox 11">
            <a:extLst>
              <a:ext uri="{FF2B5EF4-FFF2-40B4-BE49-F238E27FC236}">
                <a16:creationId xmlns:a16="http://schemas.microsoft.com/office/drawing/2014/main" id="{32C12A49-0998-BE44-87B2-7EA6DB219BB2}"/>
              </a:ext>
            </a:extLst>
          </p:cNvPr>
          <p:cNvSpPr txBox="1"/>
          <p:nvPr/>
        </p:nvSpPr>
        <p:spPr>
          <a:xfrm>
            <a:off x="368127" y="1363182"/>
            <a:ext cx="6023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ASHRAE is member-driven and relies heavily on its grassroots</a:t>
            </a:r>
          </a:p>
        </p:txBody>
      </p:sp>
    </p:spTree>
    <p:extLst>
      <p:ext uri="{BB962C8B-B14F-4D97-AF65-F5344CB8AC3E}">
        <p14:creationId xmlns:p14="http://schemas.microsoft.com/office/powerpoint/2010/main" val="24694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6200"/>
            <a:ext cx="11362441" cy="1143000"/>
          </a:xfrm>
        </p:spPr>
        <p:txBody>
          <a:bodyPr>
            <a:noAutofit/>
          </a:bodyPr>
          <a:lstStyle/>
          <a:p>
            <a:r>
              <a:rPr lang="en-US" sz="4000" b="1" dirty="0">
                <a:effectLst>
                  <a:outerShdw blurRad="38100" dist="38100" dir="2700000" algn="tl">
                    <a:srgbClr val="000000">
                      <a:alpha val="43137"/>
                    </a:srgbClr>
                  </a:outerShdw>
                </a:effectLst>
                <a:latin typeface="Arial Narrow" panose="020B0604020202020204" pitchFamily="34" charset="0"/>
              </a:rPr>
              <a:t>Region</a:t>
            </a:r>
            <a:r>
              <a:rPr lang="en-US" sz="4000" dirty="0">
                <a:effectLst>
                  <a:outerShdw blurRad="38100" dist="38100" dir="2700000" algn="tl">
                    <a:srgbClr val="000000">
                      <a:alpha val="43137"/>
                    </a:srgbClr>
                  </a:outerShdw>
                </a:effectLst>
                <a:latin typeface="Arial Narrow" panose="020B0604020202020204" pitchFamily="34" charset="0"/>
              </a:rPr>
              <a:t>s I – XII: US, Canada, Central and South America</a:t>
            </a:r>
            <a:endParaRPr lang="en-US" b="1" dirty="0"/>
          </a:p>
        </p:txBody>
      </p:sp>
      <p:pic>
        <p:nvPicPr>
          <p:cNvPr id="9" name="Picture 8">
            <a:extLst>
              <a:ext uri="{FF2B5EF4-FFF2-40B4-BE49-F238E27FC236}">
                <a16:creationId xmlns:a16="http://schemas.microsoft.com/office/drawing/2014/main" id="{99202597-AD6A-9FFA-ACF2-4BDFA9342095}"/>
              </a:ext>
            </a:extLst>
          </p:cNvPr>
          <p:cNvPicPr>
            <a:picLocks noChangeAspect="1"/>
          </p:cNvPicPr>
          <p:nvPr/>
        </p:nvPicPr>
        <p:blipFill>
          <a:blip r:embed="rId2"/>
          <a:stretch>
            <a:fillRect/>
          </a:stretch>
        </p:blipFill>
        <p:spPr>
          <a:xfrm>
            <a:off x="1019174" y="1511848"/>
            <a:ext cx="9324975" cy="5269952"/>
          </a:xfrm>
          <a:prstGeom prst="rect">
            <a:avLst/>
          </a:prstGeom>
        </p:spPr>
      </p:pic>
    </p:spTree>
    <p:extLst>
      <p:ext uri="{BB962C8B-B14F-4D97-AF65-F5344CB8AC3E}">
        <p14:creationId xmlns:p14="http://schemas.microsoft.com/office/powerpoint/2010/main" val="15681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32D61-E795-67D8-0ED3-47C20774F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37FB9-DDB6-F6B9-A467-A5A38345F044}"/>
              </a:ext>
            </a:extLst>
          </p:cNvPr>
          <p:cNvSpPr>
            <a:spLocks noGrp="1"/>
          </p:cNvSpPr>
          <p:nvPr>
            <p:ph type="title"/>
          </p:nvPr>
        </p:nvSpPr>
        <p:spPr>
          <a:xfrm>
            <a:off x="609599" y="76200"/>
            <a:ext cx="11362441" cy="1143000"/>
          </a:xfrm>
        </p:spPr>
        <p:txBody>
          <a:bodyPr>
            <a:noAutofit/>
          </a:bodyPr>
          <a:lstStyle/>
          <a:p>
            <a:r>
              <a:rPr lang="en-US" sz="4000" b="1" dirty="0">
                <a:effectLst>
                  <a:outerShdw blurRad="38100" dist="38100" dir="2700000" algn="tl">
                    <a:srgbClr val="000000">
                      <a:alpha val="43137"/>
                    </a:srgbClr>
                  </a:outerShdw>
                </a:effectLst>
                <a:latin typeface="Arial Narrow" panose="020B0604020202020204" pitchFamily="34" charset="0"/>
              </a:rPr>
              <a:t>Region</a:t>
            </a:r>
            <a:r>
              <a:rPr lang="en-US" sz="4000" dirty="0">
                <a:effectLst>
                  <a:outerShdw blurRad="38100" dist="38100" dir="2700000" algn="tl">
                    <a:srgbClr val="000000">
                      <a:alpha val="43137"/>
                    </a:srgbClr>
                  </a:outerShdw>
                </a:effectLst>
                <a:latin typeface="Arial Narrow" panose="020B0604020202020204" pitchFamily="34" charset="0"/>
              </a:rPr>
              <a:t>s I – XII: US, Canada, Central and South America</a:t>
            </a:r>
            <a:endParaRPr lang="en-US" b="1" dirty="0"/>
          </a:p>
        </p:txBody>
      </p:sp>
      <p:pic>
        <p:nvPicPr>
          <p:cNvPr id="9" name="Picture 8">
            <a:extLst>
              <a:ext uri="{FF2B5EF4-FFF2-40B4-BE49-F238E27FC236}">
                <a16:creationId xmlns:a16="http://schemas.microsoft.com/office/drawing/2014/main" id="{04740D6D-EAC8-89FB-B64F-DD55B6D20894}"/>
              </a:ext>
            </a:extLst>
          </p:cNvPr>
          <p:cNvPicPr>
            <a:picLocks noChangeAspect="1"/>
          </p:cNvPicPr>
          <p:nvPr/>
        </p:nvPicPr>
        <p:blipFill>
          <a:blip r:embed="rId2"/>
          <a:srcRect r="41423" b="56476"/>
          <a:stretch>
            <a:fillRect/>
          </a:stretch>
        </p:blipFill>
        <p:spPr>
          <a:xfrm>
            <a:off x="333375" y="1427329"/>
            <a:ext cx="10499173" cy="4408693"/>
          </a:xfrm>
          <a:prstGeom prst="rect">
            <a:avLst/>
          </a:prstGeom>
        </p:spPr>
      </p:pic>
    </p:spTree>
    <p:extLst>
      <p:ext uri="{BB962C8B-B14F-4D97-AF65-F5344CB8AC3E}">
        <p14:creationId xmlns:p14="http://schemas.microsoft.com/office/powerpoint/2010/main" val="42297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754D-A833-B680-C55F-5D3B35FB8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55755-9EF7-2898-45CB-51F765A93208}"/>
              </a:ext>
            </a:extLst>
          </p:cNvPr>
          <p:cNvSpPr>
            <a:spLocks noGrp="1"/>
          </p:cNvSpPr>
          <p:nvPr>
            <p:ph type="title"/>
          </p:nvPr>
        </p:nvSpPr>
        <p:spPr>
          <a:xfrm>
            <a:off x="609599" y="76200"/>
            <a:ext cx="11362441" cy="1143000"/>
          </a:xfrm>
        </p:spPr>
        <p:txBody>
          <a:bodyPr>
            <a:noAutofit/>
          </a:bodyPr>
          <a:lstStyle/>
          <a:p>
            <a:r>
              <a:rPr lang="en-US" sz="4000" b="1" dirty="0">
                <a:effectLst>
                  <a:outerShdw blurRad="38100" dist="38100" dir="2700000" algn="tl">
                    <a:srgbClr val="000000">
                      <a:alpha val="43137"/>
                    </a:srgbClr>
                  </a:outerShdw>
                </a:effectLst>
                <a:latin typeface="Arial Narrow" panose="020B0604020202020204" pitchFamily="34" charset="0"/>
              </a:rPr>
              <a:t>Region</a:t>
            </a:r>
            <a:r>
              <a:rPr lang="en-US" sz="4000" dirty="0">
                <a:effectLst>
                  <a:outerShdw blurRad="38100" dist="38100" dir="2700000" algn="tl">
                    <a:srgbClr val="000000">
                      <a:alpha val="43137"/>
                    </a:srgbClr>
                  </a:outerShdw>
                </a:effectLst>
                <a:latin typeface="Arial Narrow" panose="020B0604020202020204" pitchFamily="34" charset="0"/>
              </a:rPr>
              <a:t> XI</a:t>
            </a:r>
            <a:endParaRPr lang="en-US" b="1" dirty="0"/>
          </a:p>
        </p:txBody>
      </p:sp>
      <p:pic>
        <p:nvPicPr>
          <p:cNvPr id="1026" name="Picture 2" descr="AK ASHRAE Sponsorships — ASHRAE ALASKA">
            <a:extLst>
              <a:ext uri="{FF2B5EF4-FFF2-40B4-BE49-F238E27FC236}">
                <a16:creationId xmlns:a16="http://schemas.microsoft.com/office/drawing/2014/main" id="{3E8925C2-7ABF-49C6-EE43-EEFB7A568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23" y="1627094"/>
            <a:ext cx="1832256" cy="12853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HRAE BC">
            <a:extLst>
              <a:ext uri="{FF2B5EF4-FFF2-40B4-BE49-F238E27FC236}">
                <a16:creationId xmlns:a16="http://schemas.microsoft.com/office/drawing/2014/main" id="{D57489D4-F78E-FFE0-663D-07BA612B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751" y="1627094"/>
            <a:ext cx="2622470" cy="9816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HRAE">
            <a:extLst>
              <a:ext uri="{FF2B5EF4-FFF2-40B4-BE49-F238E27FC236}">
                <a16:creationId xmlns:a16="http://schemas.microsoft.com/office/drawing/2014/main" id="{A3332594-30D9-01FA-F2F8-7C3198265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7209" y="1627094"/>
            <a:ext cx="344714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shrae #manitoba #myashrae #community ...">
            <a:extLst>
              <a:ext uri="{FF2B5EF4-FFF2-40B4-BE49-F238E27FC236}">
                <a16:creationId xmlns:a16="http://schemas.microsoft.com/office/drawing/2014/main" id="{CB09023A-C673-FB81-F4C1-BE251A72D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4351" y="1631575"/>
            <a:ext cx="1832255" cy="1832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6562ED-7E52-07D4-9123-FB3E1FE28326}"/>
              </a:ext>
            </a:extLst>
          </p:cNvPr>
          <p:cNvPicPr>
            <a:picLocks noChangeAspect="1"/>
          </p:cNvPicPr>
          <p:nvPr/>
        </p:nvPicPr>
        <p:blipFill>
          <a:blip r:embed="rId6"/>
          <a:stretch>
            <a:fillRect/>
          </a:stretch>
        </p:blipFill>
        <p:spPr>
          <a:xfrm>
            <a:off x="440340" y="3267637"/>
            <a:ext cx="2560787" cy="981635"/>
          </a:xfrm>
          <a:prstGeom prst="rect">
            <a:avLst/>
          </a:prstGeom>
        </p:spPr>
      </p:pic>
      <p:pic>
        <p:nvPicPr>
          <p:cNvPr id="4" name="Picture 3">
            <a:extLst>
              <a:ext uri="{FF2B5EF4-FFF2-40B4-BE49-F238E27FC236}">
                <a16:creationId xmlns:a16="http://schemas.microsoft.com/office/drawing/2014/main" id="{363BDD27-466E-48A3-F538-7D57118E919F}"/>
              </a:ext>
            </a:extLst>
          </p:cNvPr>
          <p:cNvPicPr>
            <a:picLocks noChangeAspect="1"/>
          </p:cNvPicPr>
          <p:nvPr/>
        </p:nvPicPr>
        <p:blipFill>
          <a:blip r:embed="rId7"/>
          <a:stretch>
            <a:fillRect/>
          </a:stretch>
        </p:blipFill>
        <p:spPr>
          <a:xfrm>
            <a:off x="3287115" y="2665020"/>
            <a:ext cx="4043082" cy="1422887"/>
          </a:xfrm>
          <a:prstGeom prst="rect">
            <a:avLst/>
          </a:prstGeom>
        </p:spPr>
      </p:pic>
      <p:pic>
        <p:nvPicPr>
          <p:cNvPr id="5" name="Picture 4">
            <a:extLst>
              <a:ext uri="{FF2B5EF4-FFF2-40B4-BE49-F238E27FC236}">
                <a16:creationId xmlns:a16="http://schemas.microsoft.com/office/drawing/2014/main" id="{75697DD1-938F-D001-9F5F-BF6AFB6F63B3}"/>
              </a:ext>
            </a:extLst>
          </p:cNvPr>
          <p:cNvPicPr>
            <a:picLocks noChangeAspect="1"/>
          </p:cNvPicPr>
          <p:nvPr/>
        </p:nvPicPr>
        <p:blipFill>
          <a:blip r:embed="rId8"/>
          <a:stretch>
            <a:fillRect/>
          </a:stretch>
        </p:blipFill>
        <p:spPr>
          <a:xfrm>
            <a:off x="384937" y="4589932"/>
            <a:ext cx="3326451" cy="1045219"/>
          </a:xfrm>
          <a:prstGeom prst="rect">
            <a:avLst/>
          </a:prstGeom>
        </p:spPr>
      </p:pic>
      <p:pic>
        <p:nvPicPr>
          <p:cNvPr id="6" name="Picture 5">
            <a:extLst>
              <a:ext uri="{FF2B5EF4-FFF2-40B4-BE49-F238E27FC236}">
                <a16:creationId xmlns:a16="http://schemas.microsoft.com/office/drawing/2014/main" id="{AB4445A9-6AF1-764D-E98C-703FA115D827}"/>
              </a:ext>
            </a:extLst>
          </p:cNvPr>
          <p:cNvPicPr>
            <a:picLocks noChangeAspect="1"/>
          </p:cNvPicPr>
          <p:nvPr/>
        </p:nvPicPr>
        <p:blipFill>
          <a:blip r:embed="rId9"/>
          <a:stretch>
            <a:fillRect/>
          </a:stretch>
        </p:blipFill>
        <p:spPr>
          <a:xfrm>
            <a:off x="4081556" y="4119963"/>
            <a:ext cx="1535235" cy="1934396"/>
          </a:xfrm>
          <a:prstGeom prst="rect">
            <a:avLst/>
          </a:prstGeom>
        </p:spPr>
      </p:pic>
      <p:pic>
        <p:nvPicPr>
          <p:cNvPr id="7" name="Picture 6">
            <a:extLst>
              <a:ext uri="{FF2B5EF4-FFF2-40B4-BE49-F238E27FC236}">
                <a16:creationId xmlns:a16="http://schemas.microsoft.com/office/drawing/2014/main" id="{61EF77FD-F7AB-D7BF-BBF4-75E31081D8F6}"/>
              </a:ext>
            </a:extLst>
          </p:cNvPr>
          <p:cNvPicPr>
            <a:picLocks noChangeAspect="1"/>
          </p:cNvPicPr>
          <p:nvPr/>
        </p:nvPicPr>
        <p:blipFill>
          <a:blip r:embed="rId10"/>
          <a:stretch>
            <a:fillRect/>
          </a:stretch>
        </p:blipFill>
        <p:spPr>
          <a:xfrm>
            <a:off x="5986959" y="4025835"/>
            <a:ext cx="1813682" cy="1813682"/>
          </a:xfrm>
          <a:prstGeom prst="rect">
            <a:avLst/>
          </a:prstGeom>
        </p:spPr>
      </p:pic>
      <p:pic>
        <p:nvPicPr>
          <p:cNvPr id="8" name="Picture 7">
            <a:extLst>
              <a:ext uri="{FF2B5EF4-FFF2-40B4-BE49-F238E27FC236}">
                <a16:creationId xmlns:a16="http://schemas.microsoft.com/office/drawing/2014/main" id="{7D6C35A2-6842-61EA-146A-0800692A335A}"/>
              </a:ext>
            </a:extLst>
          </p:cNvPr>
          <p:cNvPicPr>
            <a:picLocks noChangeAspect="1"/>
          </p:cNvPicPr>
          <p:nvPr/>
        </p:nvPicPr>
        <p:blipFill>
          <a:blip r:embed="rId11"/>
          <a:stretch>
            <a:fillRect/>
          </a:stretch>
        </p:blipFill>
        <p:spPr>
          <a:xfrm>
            <a:off x="7800641" y="3572275"/>
            <a:ext cx="3951019" cy="1032653"/>
          </a:xfrm>
          <a:prstGeom prst="rect">
            <a:avLst/>
          </a:prstGeom>
        </p:spPr>
      </p:pic>
      <p:sp>
        <p:nvSpPr>
          <p:cNvPr id="10" name="AutoShape 12" descr="Vancouver Island Chapter 145">
            <a:extLst>
              <a:ext uri="{FF2B5EF4-FFF2-40B4-BE49-F238E27FC236}">
                <a16:creationId xmlns:a16="http://schemas.microsoft.com/office/drawing/2014/main" id="{DCFA1BAA-7690-EF1C-5C79-0F0F96EEAD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81243E15-19CC-012D-489F-697FC33E72EE}"/>
              </a:ext>
            </a:extLst>
          </p:cNvPr>
          <p:cNvPicPr>
            <a:picLocks noChangeAspect="1"/>
          </p:cNvPicPr>
          <p:nvPr/>
        </p:nvPicPr>
        <p:blipFill>
          <a:blip r:embed="rId12"/>
          <a:stretch>
            <a:fillRect/>
          </a:stretch>
        </p:blipFill>
        <p:spPr>
          <a:xfrm>
            <a:off x="7800641" y="4850069"/>
            <a:ext cx="2922420" cy="989448"/>
          </a:xfrm>
          <a:prstGeom prst="rect">
            <a:avLst/>
          </a:prstGeom>
        </p:spPr>
      </p:pic>
      <p:sp>
        <p:nvSpPr>
          <p:cNvPr id="13" name="Rectangle 12">
            <a:extLst>
              <a:ext uri="{FF2B5EF4-FFF2-40B4-BE49-F238E27FC236}">
                <a16:creationId xmlns:a16="http://schemas.microsoft.com/office/drawing/2014/main" id="{5FFEAA1E-F8E6-A649-8E36-DA6481FE9AC8}"/>
              </a:ext>
            </a:extLst>
          </p:cNvPr>
          <p:cNvSpPr/>
          <p:nvPr/>
        </p:nvSpPr>
        <p:spPr>
          <a:xfrm>
            <a:off x="10246659" y="5344793"/>
            <a:ext cx="476402" cy="494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9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5C0B-F4D8-5E0B-8E71-3B1EF9C6DDE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F0F4FAA-0C3D-0B0D-1761-0E1815A7D640}"/>
              </a:ext>
            </a:extLst>
          </p:cNvPr>
          <p:cNvSpPr/>
          <p:nvPr/>
        </p:nvSpPr>
        <p:spPr>
          <a:xfrm>
            <a:off x="2487706" y="577266"/>
            <a:ext cx="7247987" cy="208052"/>
          </a:xfrm>
          <a:prstGeom prst="rect">
            <a:avLst/>
          </a:prstGeom>
          <a:solidFill>
            <a:srgbClr val="8EC640"/>
          </a:solidFill>
          <a:ln>
            <a:noFill/>
          </a:ln>
          <a:effectLst>
            <a:outerShdw blurRad="114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mo" panose="020B0604020202020204" pitchFamily="34" charset="0"/>
            </a:endParaRPr>
          </a:p>
        </p:txBody>
      </p:sp>
      <p:sp>
        <p:nvSpPr>
          <p:cNvPr id="23" name="TextBox 22">
            <a:extLst>
              <a:ext uri="{FF2B5EF4-FFF2-40B4-BE49-F238E27FC236}">
                <a16:creationId xmlns:a16="http://schemas.microsoft.com/office/drawing/2014/main" id="{45738750-2BA4-5193-E041-E1FF56331ED4}"/>
              </a:ext>
            </a:extLst>
          </p:cNvPr>
          <p:cNvSpPr txBox="1"/>
          <p:nvPr/>
        </p:nvSpPr>
        <p:spPr>
          <a:xfrm>
            <a:off x="730378" y="1099575"/>
            <a:ext cx="3817919" cy="48320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00549B"/>
                </a:solidFill>
                <a:latin typeface="Aptos" panose="020B0004020202020204" pitchFamily="34" charset="0"/>
                <a:ea typeface="Arimo" panose="020B0604020202020204" pitchFamily="34" charset="0"/>
                <a:cs typeface="Arial" panose="020B0604020202020204" pitchFamily="34" charset="0"/>
              </a:rPr>
              <a:t>Introduction to ASHRAE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rPr>
              <a:t>The Structure of ASHRAE</a:t>
            </a:r>
          </a:p>
          <a:p>
            <a:pPr marL="800100" lvl="1" indent="-342900">
              <a:buFont typeface="Arial" panose="020B0604020202020204" pitchFamily="34" charset="0"/>
              <a:buChar char="•"/>
            </a:pPr>
            <a:r>
              <a:rPr lang="en-US" sz="2000" dirty="0">
                <a:solidFill>
                  <a:srgbClr val="00549B"/>
                </a:solidFill>
                <a:latin typeface="Aptos" panose="020B0004020202020204" pitchFamily="34" charset="0"/>
                <a:ea typeface="Arimo" panose="020B0604020202020204" pitchFamily="34" charset="0"/>
                <a:cs typeface="Arial" panose="020B0604020202020204" pitchFamily="34" charset="0"/>
              </a:rPr>
              <a:t>Society</a:t>
            </a:r>
          </a:p>
          <a:p>
            <a:pPr marL="800100" lvl="1" indent="-342900">
              <a:buFont typeface="Arial" panose="020B0604020202020204" pitchFamily="34" charset="0"/>
              <a:buChar char="•"/>
            </a:pPr>
            <a:r>
              <a:rPr lang="en-US" sz="2000" dirty="0">
                <a:solidFill>
                  <a:srgbClr val="00549B"/>
                </a:solidFill>
                <a:latin typeface="Aptos" panose="020B0004020202020204" pitchFamily="34" charset="0"/>
                <a:ea typeface="Arimo" panose="020B0604020202020204" pitchFamily="34" charset="0"/>
                <a:cs typeface="Arial" panose="020B0604020202020204" pitchFamily="34" charset="0"/>
              </a:rPr>
              <a:t>Region</a:t>
            </a:r>
          </a:p>
          <a:p>
            <a:pPr marL="800100" lvl="1" indent="-342900">
              <a:buFont typeface="Arial" panose="020B0604020202020204" pitchFamily="34" charset="0"/>
              <a:buChar char="•"/>
            </a:pPr>
            <a:r>
              <a:rPr lang="en-US" sz="2000" dirty="0">
                <a:solidFill>
                  <a:srgbClr val="00549B"/>
                </a:solidFill>
                <a:latin typeface="Aptos" panose="020B0004020202020204" pitchFamily="34" charset="0"/>
                <a:ea typeface="Arimo" panose="020B0604020202020204" pitchFamily="34" charset="0"/>
                <a:cs typeface="Arial" panose="020B0604020202020204" pitchFamily="34" charset="0"/>
              </a:rPr>
              <a:t>Chapter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00549B"/>
                </a:solidFill>
                <a:latin typeface="Aptos" panose="020B0004020202020204" pitchFamily="34" charset="0"/>
                <a:ea typeface="Arimo" panose="020B0604020202020204" pitchFamily="34" charset="0"/>
                <a:cs typeface="Arial" panose="020B0604020202020204" pitchFamily="34" charset="0"/>
              </a:rPr>
              <a:t>Running a Section</a:t>
            </a:r>
          </a:p>
          <a:p>
            <a:pPr marL="800100" lvl="1" indent="-342900">
              <a:buFont typeface="Arial" panose="020B0604020202020204" pitchFamily="34" charset="0"/>
              <a:buChar char="•"/>
            </a:pPr>
            <a:r>
              <a:rPr kumimoji="0" lang="en-US" sz="2000"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rPr>
              <a:t>Officers</a:t>
            </a:r>
          </a:p>
          <a:p>
            <a:pPr marL="800100" lvl="1" indent="-342900">
              <a:buFont typeface="Arial" panose="020B0604020202020204" pitchFamily="34" charset="0"/>
              <a:buChar char="•"/>
            </a:pPr>
            <a:r>
              <a:rPr lang="en-US" sz="2000" dirty="0">
                <a:solidFill>
                  <a:srgbClr val="00549B"/>
                </a:solidFill>
                <a:latin typeface="Aptos" panose="020B0004020202020204" pitchFamily="34" charset="0"/>
                <a:ea typeface="Arimo" panose="020B0604020202020204" pitchFamily="34" charset="0"/>
                <a:cs typeface="Arial" panose="020B0604020202020204" pitchFamily="34" charset="0"/>
              </a:rPr>
              <a:t>Meetings / Events</a:t>
            </a:r>
          </a:p>
          <a:p>
            <a:pPr marL="800100" lvl="1" indent="-342900">
              <a:buFont typeface="Arial" panose="020B0604020202020204" pitchFamily="34" charset="0"/>
              <a:buChar char="•"/>
            </a:pPr>
            <a:r>
              <a:rPr kumimoji="0" lang="en-US" sz="2000"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rPr>
              <a:t>Finances</a:t>
            </a:r>
          </a:p>
          <a:p>
            <a:pPr marL="800100" lvl="1" indent="-342900">
              <a:buFont typeface="Arial" panose="020B0604020202020204" pitchFamily="34" charset="0"/>
              <a:buChar char="•"/>
            </a:pPr>
            <a:r>
              <a:rPr lang="en-US" sz="2000" dirty="0">
                <a:solidFill>
                  <a:srgbClr val="00549B"/>
                </a:solidFill>
                <a:latin typeface="Aptos" panose="020B0004020202020204" pitchFamily="34" charset="0"/>
                <a:ea typeface="Arimo" panose="020B0604020202020204" pitchFamily="34" charset="0"/>
                <a:cs typeface="Arial" panose="020B0604020202020204" pitchFamily="34" charset="0"/>
              </a:rPr>
              <a:t>Constant Contact</a:t>
            </a:r>
            <a:endParaRPr kumimoji="0" lang="en-US" sz="2000"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endParaRPr>
          </a:p>
          <a:p>
            <a:pPr marL="342900" lvl="0" indent="-342900">
              <a:buFont typeface="Arial" panose="020B0604020202020204" pitchFamily="34" charset="0"/>
              <a:buChar char="•"/>
              <a:defRPr/>
            </a:pPr>
            <a:r>
              <a:rPr lang="en-US" sz="2000" b="1" dirty="0">
                <a:solidFill>
                  <a:srgbClr val="00549B"/>
                </a:solidFill>
                <a:latin typeface="Aptos" panose="020B0004020202020204" pitchFamily="34" charset="0"/>
                <a:ea typeface="Arimo" panose="020B0604020202020204" pitchFamily="34" charset="0"/>
                <a:cs typeface="Arial" panose="020B0604020202020204" pitchFamily="34" charset="0"/>
              </a:rPr>
              <a:t>Policies</a:t>
            </a:r>
          </a:p>
          <a:p>
            <a:pPr marL="342900" lvl="0" indent="-342900">
              <a:buFont typeface="Arial" panose="020B0604020202020204" pitchFamily="34" charset="0"/>
              <a:buChar char="•"/>
              <a:defRPr/>
            </a:pPr>
            <a:r>
              <a:rPr lang="en-US" sz="2000" b="1" dirty="0">
                <a:solidFill>
                  <a:srgbClr val="00549B"/>
                </a:solidFill>
                <a:latin typeface="Aptos" panose="020B0004020202020204" pitchFamily="34" charset="0"/>
                <a:ea typeface="Arimo" panose="020B0604020202020204" pitchFamily="34" charset="0"/>
                <a:cs typeface="Arial" panose="020B0604020202020204" pitchFamily="34" charset="0"/>
              </a:rPr>
              <a:t>Resources</a:t>
            </a:r>
          </a:p>
          <a:p>
            <a:pPr marL="342900" lvl="0" indent="-342900">
              <a:buFont typeface="Arial" panose="020B0604020202020204" pitchFamily="34" charset="0"/>
              <a:buChar char="•"/>
              <a:defRPr/>
            </a:pPr>
            <a:r>
              <a:rPr lang="en-US" sz="2000" b="1" dirty="0">
                <a:solidFill>
                  <a:srgbClr val="00549B"/>
                </a:solidFill>
                <a:latin typeface="Aptos" panose="020B0004020202020204" pitchFamily="34" charset="0"/>
                <a:ea typeface="Arimo" panose="020B0604020202020204" pitchFamily="34" charset="0"/>
                <a:cs typeface="Arial" panose="020B0604020202020204" pitchFamily="34" charset="0"/>
              </a:rPr>
              <a:t>Next Steps</a:t>
            </a:r>
            <a:endParaRPr lang="en-US" sz="2000" dirty="0">
              <a:solidFill>
                <a:srgbClr val="00549B"/>
              </a:solidFill>
              <a:latin typeface="Aptos" panose="020B0004020202020204" pitchFamily="34" charset="0"/>
              <a:ea typeface="Arimo" panose="020B0604020202020204" pitchFamily="34" charset="0"/>
              <a:cs typeface="Arial" panose="020B0604020202020204" pitchFamily="34" charset="0"/>
            </a:endParaRPr>
          </a:p>
          <a:p>
            <a:pPr marL="800100" lvl="1" indent="-342900">
              <a:buFont typeface="Arial" panose="020B0604020202020204" pitchFamily="34" charset="0"/>
              <a:buChar char="•"/>
            </a:pPr>
            <a:endParaRPr kumimoji="0" lang="en-US" sz="2000"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endParaRPr>
          </a:p>
        </p:txBody>
      </p:sp>
      <p:sp>
        <p:nvSpPr>
          <p:cNvPr id="2" name="Title 5">
            <a:extLst>
              <a:ext uri="{FF2B5EF4-FFF2-40B4-BE49-F238E27FC236}">
                <a16:creationId xmlns:a16="http://schemas.microsoft.com/office/drawing/2014/main" id="{4F3FB890-E438-2D73-E38B-EF90B5D163BD}"/>
              </a:ext>
            </a:extLst>
          </p:cNvPr>
          <p:cNvSpPr txBox="1">
            <a:spLocks/>
          </p:cNvSpPr>
          <p:nvPr/>
        </p:nvSpPr>
        <p:spPr>
          <a:xfrm>
            <a:off x="605118" y="435497"/>
            <a:ext cx="5516369" cy="6715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Agenda</a:t>
            </a:r>
          </a:p>
        </p:txBody>
      </p:sp>
      <p:pic>
        <p:nvPicPr>
          <p:cNvPr id="3" name="Picture 2" descr="A blue hexagon with black background&#10;&#10;Description automatically generated">
            <a:extLst>
              <a:ext uri="{FF2B5EF4-FFF2-40B4-BE49-F238E27FC236}">
                <a16:creationId xmlns:a16="http://schemas.microsoft.com/office/drawing/2014/main" id="{74CF6013-6071-105D-6432-120947E56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06" y="5341747"/>
            <a:ext cx="858698" cy="593596"/>
          </a:xfrm>
          <a:prstGeom prst="rect">
            <a:avLst/>
          </a:prstGeom>
        </p:spPr>
      </p:pic>
      <p:pic>
        <p:nvPicPr>
          <p:cNvPr id="4" name="Picture 3">
            <a:extLst>
              <a:ext uri="{FF2B5EF4-FFF2-40B4-BE49-F238E27FC236}">
                <a16:creationId xmlns:a16="http://schemas.microsoft.com/office/drawing/2014/main" id="{B76A4E4F-E996-EBD7-8877-EE95CFB38E10}"/>
              </a:ext>
            </a:extLst>
          </p:cNvPr>
          <p:cNvPicPr>
            <a:picLocks noChangeAspect="1"/>
          </p:cNvPicPr>
          <p:nvPr/>
        </p:nvPicPr>
        <p:blipFill>
          <a:blip r:embed="rId4"/>
          <a:stretch>
            <a:fillRect/>
          </a:stretch>
        </p:blipFill>
        <p:spPr>
          <a:xfrm>
            <a:off x="4911612" y="1751382"/>
            <a:ext cx="4787153" cy="3590365"/>
          </a:xfrm>
          <a:prstGeom prst="rect">
            <a:avLst/>
          </a:prstGeom>
        </p:spPr>
      </p:pic>
    </p:spTree>
    <p:extLst>
      <p:ext uri="{BB962C8B-B14F-4D97-AF65-F5344CB8AC3E}">
        <p14:creationId xmlns:p14="http://schemas.microsoft.com/office/powerpoint/2010/main" val="320027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effectLst>
                  <a:outerShdw blurRad="38100" dist="38100" dir="2700000" algn="tl">
                    <a:srgbClr val="000000">
                      <a:alpha val="43137"/>
                    </a:srgbClr>
                  </a:outerShdw>
                </a:effectLst>
                <a:latin typeface="Arial Narrow" panose="020B0604020202020204" pitchFamily="34" charset="0"/>
              </a:rPr>
              <a:t>Region XIII: Far East</a:t>
            </a:r>
            <a:endParaRPr lang="en-US" b="1" dirty="0"/>
          </a:p>
        </p:txBody>
      </p:sp>
      <p:sp>
        <p:nvSpPr>
          <p:cNvPr id="8" name="Text Placeholder 7">
            <a:extLst>
              <a:ext uri="{FF2B5EF4-FFF2-40B4-BE49-F238E27FC236}">
                <a16:creationId xmlns:a16="http://schemas.microsoft.com/office/drawing/2014/main" id="{61A6C77E-6B38-9EA3-D267-CD9441402128}"/>
              </a:ext>
            </a:extLst>
          </p:cNvPr>
          <p:cNvSpPr>
            <a:spLocks noGrp="1"/>
          </p:cNvSpPr>
          <p:nvPr>
            <p:ph type="body" sz="quarter" idx="3"/>
          </p:nvPr>
        </p:nvSpPr>
        <p:spPr/>
        <p:txBody>
          <a:bodyPr/>
          <a:lstStyle/>
          <a:p>
            <a:r>
              <a:rPr lang="en-US" dirty="0"/>
              <a:t>Region XIII Chapters</a:t>
            </a:r>
          </a:p>
        </p:txBody>
      </p:sp>
      <p:sp>
        <p:nvSpPr>
          <p:cNvPr id="9" name="Content Placeholder 8">
            <a:extLst>
              <a:ext uri="{FF2B5EF4-FFF2-40B4-BE49-F238E27FC236}">
                <a16:creationId xmlns:a16="http://schemas.microsoft.com/office/drawing/2014/main" id="{C3F9249C-C7A5-C410-548F-AAE563A86E35}"/>
              </a:ext>
            </a:extLst>
          </p:cNvPr>
          <p:cNvSpPr>
            <a:spLocks noGrp="1"/>
          </p:cNvSpPr>
          <p:nvPr>
            <p:ph sz="quarter" idx="4"/>
          </p:nvPr>
        </p:nvSpPr>
        <p:spPr/>
        <p:txBody>
          <a:bodyPr>
            <a:normAutofit fontScale="92500" lnSpcReduction="10000"/>
          </a:bodyPr>
          <a:lstStyle/>
          <a:p>
            <a:pPr marL="514350" indent="-514350" defTabSz="457200">
              <a:buFont typeface="+mj-lt"/>
              <a:buAutoNum type="arabicPeriod"/>
            </a:pPr>
            <a:r>
              <a:rPr lang="en-US" sz="2400" dirty="0">
                <a:solidFill>
                  <a:schemeClr val="tx2"/>
                </a:solidFill>
              </a:rPr>
              <a:t>Hong Kong</a:t>
            </a:r>
          </a:p>
          <a:p>
            <a:pPr marL="514350" indent="-514350" defTabSz="457200">
              <a:buFont typeface="+mj-lt"/>
              <a:buAutoNum type="arabicPeriod"/>
            </a:pPr>
            <a:r>
              <a:rPr lang="en-US" sz="2400" dirty="0">
                <a:solidFill>
                  <a:schemeClr val="tx2"/>
                </a:solidFill>
              </a:rPr>
              <a:t>Indonesia</a:t>
            </a:r>
          </a:p>
          <a:p>
            <a:pPr marL="514350" indent="-514350" defTabSz="457200">
              <a:buFont typeface="+mj-lt"/>
              <a:buAutoNum type="arabicPeriod"/>
            </a:pPr>
            <a:r>
              <a:rPr lang="en-US" sz="2400" dirty="0">
                <a:solidFill>
                  <a:schemeClr val="tx2"/>
                </a:solidFill>
              </a:rPr>
              <a:t>Japan</a:t>
            </a:r>
          </a:p>
          <a:p>
            <a:pPr marL="514350" indent="-514350" defTabSz="457200">
              <a:buFont typeface="+mj-lt"/>
              <a:buAutoNum type="arabicPeriod"/>
            </a:pPr>
            <a:r>
              <a:rPr lang="en-US" sz="2400" dirty="0">
                <a:solidFill>
                  <a:schemeClr val="tx2"/>
                </a:solidFill>
              </a:rPr>
              <a:t>Macao</a:t>
            </a:r>
          </a:p>
          <a:p>
            <a:pPr marL="514350" indent="-514350" defTabSz="457200">
              <a:buFont typeface="+mj-lt"/>
              <a:buAutoNum type="arabicPeriod"/>
            </a:pPr>
            <a:r>
              <a:rPr lang="en-US" sz="2400" dirty="0">
                <a:solidFill>
                  <a:schemeClr val="tx2"/>
                </a:solidFill>
              </a:rPr>
              <a:t>Malaysia</a:t>
            </a:r>
          </a:p>
          <a:p>
            <a:pPr marL="514350" indent="-514350" defTabSz="457200">
              <a:buFont typeface="+mj-lt"/>
              <a:buAutoNum type="arabicPeriod"/>
            </a:pPr>
            <a:r>
              <a:rPr lang="en-US" sz="2400" dirty="0">
                <a:solidFill>
                  <a:schemeClr val="tx2"/>
                </a:solidFill>
              </a:rPr>
              <a:t>Philippines</a:t>
            </a:r>
          </a:p>
          <a:p>
            <a:pPr marL="514350" indent="-514350" defTabSz="457200">
              <a:buFont typeface="+mj-lt"/>
              <a:buAutoNum type="arabicPeriod"/>
            </a:pPr>
            <a:r>
              <a:rPr lang="en-US" sz="2400" dirty="0">
                <a:solidFill>
                  <a:schemeClr val="tx2"/>
                </a:solidFill>
              </a:rPr>
              <a:t>Singapore</a:t>
            </a:r>
          </a:p>
          <a:p>
            <a:pPr marL="514350" indent="-514350" defTabSz="457200">
              <a:buFont typeface="+mj-lt"/>
              <a:buAutoNum type="arabicPeriod"/>
            </a:pPr>
            <a:r>
              <a:rPr lang="en-US" sz="2400" dirty="0">
                <a:solidFill>
                  <a:schemeClr val="tx2"/>
                </a:solidFill>
              </a:rPr>
              <a:t>South Korea</a:t>
            </a:r>
          </a:p>
          <a:p>
            <a:pPr marL="514350" indent="-514350" defTabSz="457200">
              <a:buFont typeface="+mj-lt"/>
              <a:buAutoNum type="arabicPeriod"/>
            </a:pPr>
            <a:r>
              <a:rPr lang="en-US" sz="2400" dirty="0">
                <a:solidFill>
                  <a:schemeClr val="tx2"/>
                </a:solidFill>
              </a:rPr>
              <a:t>Taiwan</a:t>
            </a:r>
          </a:p>
          <a:p>
            <a:pPr marL="514350" indent="-514350" defTabSz="457200">
              <a:buFont typeface="+mj-lt"/>
              <a:buAutoNum type="arabicPeriod"/>
            </a:pPr>
            <a:r>
              <a:rPr lang="en-US" sz="2400" dirty="0">
                <a:solidFill>
                  <a:schemeClr val="tx2"/>
                </a:solidFill>
              </a:rPr>
              <a:t>Thailand</a:t>
            </a:r>
          </a:p>
        </p:txBody>
      </p:sp>
      <p:pic>
        <p:nvPicPr>
          <p:cNvPr id="6" name="Picture 5">
            <a:extLst>
              <a:ext uri="{FF2B5EF4-FFF2-40B4-BE49-F238E27FC236}">
                <a16:creationId xmlns:a16="http://schemas.microsoft.com/office/drawing/2014/main" id="{16118822-E8BF-77CD-B4DA-EFF69788FA34}"/>
              </a:ext>
            </a:extLst>
          </p:cNvPr>
          <p:cNvPicPr>
            <a:picLocks noChangeAspect="1"/>
          </p:cNvPicPr>
          <p:nvPr/>
        </p:nvPicPr>
        <p:blipFill>
          <a:blip r:embed="rId2"/>
          <a:stretch>
            <a:fillRect/>
          </a:stretch>
        </p:blipFill>
        <p:spPr>
          <a:xfrm>
            <a:off x="336471" y="2175405"/>
            <a:ext cx="5759529" cy="3606270"/>
          </a:xfrm>
          <a:prstGeom prst="rect">
            <a:avLst/>
          </a:prstGeom>
        </p:spPr>
      </p:pic>
    </p:spTree>
    <p:extLst>
      <p:ext uri="{BB962C8B-B14F-4D97-AF65-F5344CB8AC3E}">
        <p14:creationId xmlns:p14="http://schemas.microsoft.com/office/powerpoint/2010/main" val="408622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effectLst>
                  <a:outerShdw blurRad="38100" dist="38100" dir="2700000" algn="tl">
                    <a:srgbClr val="000000">
                      <a:alpha val="43137"/>
                    </a:srgbClr>
                  </a:outerShdw>
                </a:effectLst>
                <a:latin typeface="Arial Narrow" panose="020B0604020202020204" pitchFamily="34" charset="0"/>
              </a:rPr>
              <a:t>Region X</a:t>
            </a:r>
            <a:r>
              <a:rPr lang="en-US" sz="4000" dirty="0">
                <a:effectLst>
                  <a:outerShdw blurRad="38100" dist="38100" dir="2700000" algn="tl">
                    <a:srgbClr val="000000">
                      <a:alpha val="43137"/>
                    </a:srgbClr>
                  </a:outerShdw>
                </a:effectLst>
                <a:latin typeface="Arial Narrow" panose="020B0604020202020204" pitchFamily="34" charset="0"/>
              </a:rPr>
              <a:t>IV: </a:t>
            </a:r>
            <a:r>
              <a:rPr lang="en-US" sz="4000" b="1" dirty="0">
                <a:effectLst>
                  <a:outerShdw blurRad="38100" dist="38100" dir="2700000" algn="tl">
                    <a:srgbClr val="000000">
                      <a:alpha val="43137"/>
                    </a:srgbClr>
                  </a:outerShdw>
                </a:effectLst>
                <a:latin typeface="Arial Narrow" panose="020B0604020202020204" pitchFamily="34" charset="0"/>
              </a:rPr>
              <a:t>Europe</a:t>
            </a:r>
            <a:endParaRPr lang="en-US" b="1" dirty="0"/>
          </a:p>
        </p:txBody>
      </p:sp>
      <p:sp>
        <p:nvSpPr>
          <p:cNvPr id="8" name="Text Placeholder 7">
            <a:extLst>
              <a:ext uri="{FF2B5EF4-FFF2-40B4-BE49-F238E27FC236}">
                <a16:creationId xmlns:a16="http://schemas.microsoft.com/office/drawing/2014/main" id="{61A6C77E-6B38-9EA3-D267-CD9441402128}"/>
              </a:ext>
            </a:extLst>
          </p:cNvPr>
          <p:cNvSpPr>
            <a:spLocks noGrp="1"/>
          </p:cNvSpPr>
          <p:nvPr>
            <p:ph type="body" sz="quarter" idx="3"/>
          </p:nvPr>
        </p:nvSpPr>
        <p:spPr>
          <a:xfrm>
            <a:off x="6890952" y="1670580"/>
            <a:ext cx="5389033" cy="639762"/>
          </a:xfrm>
        </p:spPr>
        <p:txBody>
          <a:bodyPr/>
          <a:lstStyle/>
          <a:p>
            <a:r>
              <a:rPr lang="en-US" dirty="0"/>
              <a:t>Region XIV Chapters</a:t>
            </a:r>
          </a:p>
        </p:txBody>
      </p:sp>
      <p:sp>
        <p:nvSpPr>
          <p:cNvPr id="9" name="Content Placeholder 8">
            <a:extLst>
              <a:ext uri="{FF2B5EF4-FFF2-40B4-BE49-F238E27FC236}">
                <a16:creationId xmlns:a16="http://schemas.microsoft.com/office/drawing/2014/main" id="{C3F9249C-C7A5-C410-548F-AAE563A86E35}"/>
              </a:ext>
            </a:extLst>
          </p:cNvPr>
          <p:cNvSpPr>
            <a:spLocks noGrp="1"/>
          </p:cNvSpPr>
          <p:nvPr>
            <p:ph sz="quarter" idx="4"/>
          </p:nvPr>
        </p:nvSpPr>
        <p:spPr>
          <a:xfrm>
            <a:off x="7164371" y="2310342"/>
            <a:ext cx="4418030" cy="3951288"/>
          </a:xfrm>
        </p:spPr>
        <p:txBody>
          <a:bodyPr>
            <a:normAutofit fontScale="92500" lnSpcReduction="20000"/>
          </a:bodyPr>
          <a:lstStyle/>
          <a:p>
            <a:pPr marL="514350" indent="-514350" defTabSz="457200">
              <a:buFont typeface="+mj-lt"/>
              <a:buAutoNum type="arabicPeriod"/>
            </a:pPr>
            <a:r>
              <a:rPr lang="en-US" sz="2400" dirty="0">
                <a:solidFill>
                  <a:schemeClr val="tx2"/>
                </a:solidFill>
              </a:rPr>
              <a:t>Cyprus</a:t>
            </a:r>
          </a:p>
          <a:p>
            <a:pPr marL="514350" indent="-514350" defTabSz="457200">
              <a:buFont typeface="+mj-lt"/>
              <a:buAutoNum type="arabicPeriod"/>
            </a:pPr>
            <a:r>
              <a:rPr lang="en-US" sz="2400" dirty="0">
                <a:solidFill>
                  <a:schemeClr val="tx2"/>
                </a:solidFill>
              </a:rPr>
              <a:t>Danube: Austria/Bulgaria/Croatia/Czech Republic/Germany/Romania/Serbia/Slovenia</a:t>
            </a:r>
          </a:p>
          <a:p>
            <a:pPr marL="514350" indent="-514350" defTabSz="457200">
              <a:buFont typeface="+mj-lt"/>
              <a:buAutoNum type="arabicPeriod"/>
            </a:pPr>
            <a:r>
              <a:rPr lang="en-US" sz="2400" dirty="0">
                <a:solidFill>
                  <a:schemeClr val="tx2"/>
                </a:solidFill>
              </a:rPr>
              <a:t>Greece</a:t>
            </a:r>
          </a:p>
          <a:p>
            <a:pPr marL="514350" indent="-514350" defTabSz="457200">
              <a:buFont typeface="+mj-lt"/>
              <a:buAutoNum type="arabicPeriod"/>
            </a:pPr>
            <a:r>
              <a:rPr lang="en-US" sz="2400" dirty="0">
                <a:solidFill>
                  <a:schemeClr val="tx2"/>
                </a:solidFill>
              </a:rPr>
              <a:t>Israel </a:t>
            </a:r>
          </a:p>
          <a:p>
            <a:pPr marL="514350" indent="-514350" defTabSz="457200">
              <a:buFont typeface="+mj-lt"/>
              <a:buAutoNum type="arabicPeriod"/>
            </a:pPr>
            <a:r>
              <a:rPr lang="en-US" sz="2400" dirty="0">
                <a:solidFill>
                  <a:schemeClr val="tx2"/>
                </a:solidFill>
              </a:rPr>
              <a:t>Spain</a:t>
            </a:r>
          </a:p>
          <a:p>
            <a:pPr marL="514350" indent="-514350" defTabSz="457200">
              <a:buFont typeface="+mj-lt"/>
              <a:buAutoNum type="arabicPeriod"/>
            </a:pPr>
            <a:r>
              <a:rPr lang="en-US" sz="2400" dirty="0">
                <a:solidFill>
                  <a:schemeClr val="tx2"/>
                </a:solidFill>
              </a:rPr>
              <a:t>Portugal</a:t>
            </a:r>
          </a:p>
          <a:p>
            <a:pPr marL="514350" indent="-514350" defTabSz="457200">
              <a:buFont typeface="+mj-lt"/>
              <a:buAutoNum type="arabicPeriod"/>
            </a:pPr>
            <a:r>
              <a:rPr lang="en-US" sz="2400" dirty="0">
                <a:solidFill>
                  <a:schemeClr val="tx2"/>
                </a:solidFill>
              </a:rPr>
              <a:t>UK</a:t>
            </a:r>
          </a:p>
          <a:p>
            <a:pPr marL="514350" indent="-514350" defTabSz="457200">
              <a:buFont typeface="+mj-lt"/>
              <a:buAutoNum type="arabicPeriod"/>
            </a:pPr>
            <a:r>
              <a:rPr lang="en-US" sz="2400" dirty="0">
                <a:solidFill>
                  <a:schemeClr val="tx2"/>
                </a:solidFill>
              </a:rPr>
              <a:t>Ireland</a:t>
            </a:r>
          </a:p>
          <a:p>
            <a:pPr marL="514350" indent="-514350" defTabSz="457200">
              <a:buFont typeface="+mj-lt"/>
              <a:buAutoNum type="arabicPeriod"/>
            </a:pPr>
            <a:r>
              <a:rPr lang="en-US" dirty="0">
                <a:solidFill>
                  <a:schemeClr val="tx2"/>
                </a:solidFill>
              </a:rPr>
              <a:t>Nordic</a:t>
            </a:r>
            <a:endParaRPr lang="en-US" sz="2400" dirty="0">
              <a:solidFill>
                <a:schemeClr val="tx2"/>
              </a:solidFill>
            </a:endParaRPr>
          </a:p>
        </p:txBody>
      </p:sp>
      <p:pic>
        <p:nvPicPr>
          <p:cNvPr id="6" name="Content Placeholder 5">
            <a:extLst>
              <a:ext uri="{FF2B5EF4-FFF2-40B4-BE49-F238E27FC236}">
                <a16:creationId xmlns:a16="http://schemas.microsoft.com/office/drawing/2014/main" id="{C57BF3EA-79B0-A2F0-1CE7-D72C16F98823}"/>
              </a:ext>
            </a:extLst>
          </p:cNvPr>
          <p:cNvPicPr>
            <a:picLocks noGrp="1" noChangeAspect="1"/>
          </p:cNvPicPr>
          <p:nvPr>
            <p:ph sz="half" idx="2"/>
          </p:nvPr>
        </p:nvPicPr>
        <p:blipFill>
          <a:blip r:embed="rId2"/>
          <a:stretch>
            <a:fillRect/>
          </a:stretch>
        </p:blipFill>
        <p:spPr>
          <a:xfrm>
            <a:off x="224591" y="2310342"/>
            <a:ext cx="6433424" cy="3233208"/>
          </a:xfrm>
        </p:spPr>
      </p:pic>
      <p:sp>
        <p:nvSpPr>
          <p:cNvPr id="7" name="TextBox 6">
            <a:extLst>
              <a:ext uri="{FF2B5EF4-FFF2-40B4-BE49-F238E27FC236}">
                <a16:creationId xmlns:a16="http://schemas.microsoft.com/office/drawing/2014/main" id="{5C49763D-DBAF-5C13-242B-0C670C05E368}"/>
              </a:ext>
            </a:extLst>
          </p:cNvPr>
          <p:cNvSpPr txBox="1"/>
          <p:nvPr/>
        </p:nvSpPr>
        <p:spPr>
          <a:xfrm>
            <a:off x="2086889" y="6412468"/>
            <a:ext cx="80182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Sections: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Belgium, France, Germany, Italy, Scotland, UK Northern, Northern Helles</a:t>
            </a:r>
          </a:p>
        </p:txBody>
      </p:sp>
    </p:spTree>
    <p:extLst>
      <p:ext uri="{BB962C8B-B14F-4D97-AF65-F5344CB8AC3E}">
        <p14:creationId xmlns:p14="http://schemas.microsoft.com/office/powerpoint/2010/main" val="381871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effectLst>
                  <a:outerShdw blurRad="38100" dist="38100" dir="2700000" algn="tl">
                    <a:srgbClr val="000000">
                      <a:alpha val="43137"/>
                    </a:srgbClr>
                  </a:outerShdw>
                </a:effectLst>
                <a:latin typeface="Arial Narrow" panose="020B0604020202020204" pitchFamily="34" charset="0"/>
              </a:rPr>
              <a:t>Region XV: India</a:t>
            </a:r>
            <a:endParaRPr lang="en-US" b="1" dirty="0"/>
          </a:p>
        </p:txBody>
      </p:sp>
      <p:sp>
        <p:nvSpPr>
          <p:cNvPr id="8" name="Text Placeholder 7">
            <a:extLst>
              <a:ext uri="{FF2B5EF4-FFF2-40B4-BE49-F238E27FC236}">
                <a16:creationId xmlns:a16="http://schemas.microsoft.com/office/drawing/2014/main" id="{98C975D2-B455-1874-BA63-FB28A8735EB5}"/>
              </a:ext>
            </a:extLst>
          </p:cNvPr>
          <p:cNvSpPr>
            <a:spLocks noGrp="1"/>
          </p:cNvSpPr>
          <p:nvPr>
            <p:ph type="body" sz="quarter" idx="3"/>
          </p:nvPr>
        </p:nvSpPr>
        <p:spPr>
          <a:xfrm>
            <a:off x="6193367" y="2310342"/>
            <a:ext cx="5389033" cy="639762"/>
          </a:xfrm>
        </p:spPr>
        <p:txBody>
          <a:bodyPr/>
          <a:lstStyle/>
          <a:p>
            <a:r>
              <a:rPr lang="en-US" dirty="0"/>
              <a:t>Region XV Chapters</a:t>
            </a:r>
          </a:p>
        </p:txBody>
      </p:sp>
      <p:sp>
        <p:nvSpPr>
          <p:cNvPr id="9" name="Content Placeholder 8">
            <a:extLst>
              <a:ext uri="{FF2B5EF4-FFF2-40B4-BE49-F238E27FC236}">
                <a16:creationId xmlns:a16="http://schemas.microsoft.com/office/drawing/2014/main" id="{EB74DCBE-73B5-257C-CD19-68DC0AA7A552}"/>
              </a:ext>
            </a:extLst>
          </p:cNvPr>
          <p:cNvSpPr>
            <a:spLocks noGrp="1"/>
          </p:cNvSpPr>
          <p:nvPr>
            <p:ph sz="quarter" idx="4"/>
          </p:nvPr>
        </p:nvSpPr>
        <p:spPr>
          <a:xfrm>
            <a:off x="6193367" y="3125279"/>
            <a:ext cx="5389033" cy="3951288"/>
          </a:xfrm>
        </p:spPr>
        <p:txBody>
          <a:bodyPr/>
          <a:lstStyle/>
          <a:p>
            <a:r>
              <a:rPr lang="en-US" dirty="0"/>
              <a:t>India (10)</a:t>
            </a:r>
          </a:p>
        </p:txBody>
      </p:sp>
      <p:pic>
        <p:nvPicPr>
          <p:cNvPr id="6" name="Content Placeholder 5">
            <a:extLst>
              <a:ext uri="{FF2B5EF4-FFF2-40B4-BE49-F238E27FC236}">
                <a16:creationId xmlns:a16="http://schemas.microsoft.com/office/drawing/2014/main" id="{49DA7B2E-2CE1-F899-B8CA-C91D4F891A80}"/>
              </a:ext>
            </a:extLst>
          </p:cNvPr>
          <p:cNvPicPr>
            <a:picLocks noGrp="1" noChangeAspect="1"/>
          </p:cNvPicPr>
          <p:nvPr>
            <p:ph sz="half" idx="2"/>
          </p:nvPr>
        </p:nvPicPr>
        <p:blipFill>
          <a:blip r:embed="rId3"/>
          <a:stretch>
            <a:fillRect/>
          </a:stretch>
        </p:blipFill>
        <p:spPr>
          <a:xfrm>
            <a:off x="1009650" y="1655338"/>
            <a:ext cx="3752849" cy="4851241"/>
          </a:xfrm>
        </p:spPr>
      </p:pic>
    </p:spTree>
    <p:extLst>
      <p:ext uri="{BB962C8B-B14F-4D97-AF65-F5344CB8AC3E}">
        <p14:creationId xmlns:p14="http://schemas.microsoft.com/office/powerpoint/2010/main" val="80008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effectLst>
                  <a:outerShdw blurRad="38100" dist="38100" dir="2700000" algn="tl">
                    <a:srgbClr val="000000">
                      <a:alpha val="43137"/>
                    </a:srgbClr>
                  </a:outerShdw>
                </a:effectLst>
                <a:latin typeface="Arial Narrow" panose="020B0604020202020204" pitchFamily="34" charset="0"/>
              </a:rPr>
              <a:t>Region-at-Large: Africa and Middle East</a:t>
            </a:r>
            <a:endParaRPr lang="en-US" b="1" dirty="0"/>
          </a:p>
        </p:txBody>
      </p:sp>
      <p:sp>
        <p:nvSpPr>
          <p:cNvPr id="4" name="Text Placeholder 3">
            <a:extLst>
              <a:ext uri="{FF2B5EF4-FFF2-40B4-BE49-F238E27FC236}">
                <a16:creationId xmlns:a16="http://schemas.microsoft.com/office/drawing/2014/main" id="{8D258F57-90FD-234A-31FC-E2C427070E67}"/>
              </a:ext>
            </a:extLst>
          </p:cNvPr>
          <p:cNvSpPr>
            <a:spLocks noGrp="1"/>
          </p:cNvSpPr>
          <p:nvPr>
            <p:ph type="body" sz="quarter" idx="3"/>
          </p:nvPr>
        </p:nvSpPr>
        <p:spPr/>
        <p:txBody>
          <a:bodyPr/>
          <a:lstStyle/>
          <a:p>
            <a:r>
              <a:rPr lang="en-US" dirty="0"/>
              <a:t>RAL Chapters</a:t>
            </a:r>
          </a:p>
        </p:txBody>
      </p:sp>
      <p:sp>
        <p:nvSpPr>
          <p:cNvPr id="16" name="Content Placeholder 15">
            <a:extLst>
              <a:ext uri="{FF2B5EF4-FFF2-40B4-BE49-F238E27FC236}">
                <a16:creationId xmlns:a16="http://schemas.microsoft.com/office/drawing/2014/main" id="{B8B76E85-263C-B26C-C059-12BFB68A9171}"/>
              </a:ext>
            </a:extLst>
          </p:cNvPr>
          <p:cNvSpPr>
            <a:spLocks noGrp="1"/>
          </p:cNvSpPr>
          <p:nvPr>
            <p:ph sz="quarter" idx="4"/>
          </p:nvPr>
        </p:nvSpPr>
        <p:spPr/>
        <p:txBody>
          <a:bodyPr>
            <a:normAutofit fontScale="62500" lnSpcReduction="20000"/>
          </a:bodyPr>
          <a:lstStyle/>
          <a:p>
            <a:pPr marL="514350" indent="-514350" defTabSz="457200">
              <a:buFont typeface="+mj-lt"/>
              <a:buAutoNum type="arabicPeriod"/>
            </a:pPr>
            <a:r>
              <a:rPr lang="en-US" sz="2400" dirty="0">
                <a:solidFill>
                  <a:schemeClr val="tx2"/>
                </a:solidFill>
              </a:rPr>
              <a:t>Bahrain</a:t>
            </a:r>
          </a:p>
          <a:p>
            <a:pPr marL="514350" indent="-514350" defTabSz="457200">
              <a:buFont typeface="+mj-lt"/>
              <a:buAutoNum type="arabicPeriod"/>
            </a:pPr>
            <a:r>
              <a:rPr lang="en-US" sz="2400" dirty="0">
                <a:solidFill>
                  <a:schemeClr val="tx2"/>
                </a:solidFill>
              </a:rPr>
              <a:t>Egypt (3)</a:t>
            </a:r>
          </a:p>
          <a:p>
            <a:pPr marL="514350" indent="-514350" defTabSz="457200">
              <a:buFont typeface="+mj-lt"/>
              <a:buAutoNum type="arabicPeriod"/>
            </a:pPr>
            <a:r>
              <a:rPr lang="en-US" sz="2400" dirty="0">
                <a:solidFill>
                  <a:schemeClr val="tx2"/>
                </a:solidFill>
              </a:rPr>
              <a:t>Jordan</a:t>
            </a:r>
          </a:p>
          <a:p>
            <a:pPr marL="514350" indent="-514350" defTabSz="457200">
              <a:buFont typeface="+mj-lt"/>
              <a:buAutoNum type="arabicPeriod"/>
            </a:pPr>
            <a:r>
              <a:rPr lang="en-US" sz="2400" dirty="0">
                <a:solidFill>
                  <a:schemeClr val="tx2"/>
                </a:solidFill>
              </a:rPr>
              <a:t>Kuwait</a:t>
            </a:r>
          </a:p>
          <a:p>
            <a:pPr marL="514350" indent="-514350" defTabSz="457200">
              <a:buFont typeface="+mj-lt"/>
              <a:buAutoNum type="arabicPeriod"/>
            </a:pPr>
            <a:r>
              <a:rPr lang="en-US" sz="2400" dirty="0">
                <a:solidFill>
                  <a:schemeClr val="tx2"/>
                </a:solidFill>
              </a:rPr>
              <a:t>Lebanon</a:t>
            </a:r>
          </a:p>
          <a:p>
            <a:pPr marL="514350" indent="-514350" defTabSz="457200">
              <a:buFont typeface="+mj-lt"/>
              <a:buAutoNum type="arabicPeriod"/>
            </a:pPr>
            <a:r>
              <a:rPr lang="en-US" sz="2400" dirty="0">
                <a:solidFill>
                  <a:schemeClr val="tx2"/>
                </a:solidFill>
              </a:rPr>
              <a:t>Nigeria</a:t>
            </a:r>
          </a:p>
          <a:p>
            <a:pPr marL="514350" indent="-514350" defTabSz="457200">
              <a:buFont typeface="+mj-lt"/>
              <a:buAutoNum type="arabicPeriod"/>
            </a:pPr>
            <a:r>
              <a:rPr lang="en-US" sz="2400" dirty="0">
                <a:solidFill>
                  <a:schemeClr val="tx2"/>
                </a:solidFill>
              </a:rPr>
              <a:t>Pakistan (4)</a:t>
            </a:r>
          </a:p>
          <a:p>
            <a:pPr marL="514350" indent="-514350" defTabSz="457200">
              <a:buFont typeface="+mj-lt"/>
              <a:buAutoNum type="arabicPeriod"/>
            </a:pPr>
            <a:r>
              <a:rPr lang="en-US" sz="2400" dirty="0">
                <a:solidFill>
                  <a:schemeClr val="tx2"/>
                </a:solidFill>
              </a:rPr>
              <a:t>Qatar</a:t>
            </a:r>
          </a:p>
          <a:p>
            <a:pPr marL="514350" indent="-514350" defTabSz="457200">
              <a:buFont typeface="+mj-lt"/>
              <a:buAutoNum type="arabicPeriod"/>
            </a:pPr>
            <a:r>
              <a:rPr lang="en-US" sz="2400" dirty="0">
                <a:solidFill>
                  <a:schemeClr val="tx2"/>
                </a:solidFill>
              </a:rPr>
              <a:t>Saudi Arabia</a:t>
            </a:r>
          </a:p>
          <a:p>
            <a:pPr marL="514350" indent="-514350" defTabSz="457200">
              <a:buFont typeface="+mj-lt"/>
              <a:buAutoNum type="arabicPeriod"/>
            </a:pPr>
            <a:r>
              <a:rPr lang="en-US" sz="2400" dirty="0">
                <a:solidFill>
                  <a:schemeClr val="tx2"/>
                </a:solidFill>
              </a:rPr>
              <a:t>South Africa</a:t>
            </a:r>
          </a:p>
          <a:p>
            <a:pPr marL="514350" indent="-514350" defTabSz="457200">
              <a:buFont typeface="+mj-lt"/>
              <a:buAutoNum type="arabicPeriod"/>
            </a:pPr>
            <a:r>
              <a:rPr lang="en-US" sz="2400" dirty="0">
                <a:solidFill>
                  <a:schemeClr val="tx2"/>
                </a:solidFill>
              </a:rPr>
              <a:t>Turkey</a:t>
            </a:r>
          </a:p>
          <a:p>
            <a:pPr marL="514350" indent="-514350" defTabSz="457200">
              <a:buFont typeface="+mj-lt"/>
              <a:buAutoNum type="arabicPeriod"/>
            </a:pPr>
            <a:r>
              <a:rPr lang="en-US" sz="2400" dirty="0">
                <a:solidFill>
                  <a:schemeClr val="tx2"/>
                </a:solidFill>
              </a:rPr>
              <a:t>UAE</a:t>
            </a:r>
          </a:p>
          <a:p>
            <a:pPr marL="514350" indent="-514350" defTabSz="457200">
              <a:buFont typeface="+mj-lt"/>
              <a:buAutoNum type="arabicPeriod"/>
            </a:pPr>
            <a:r>
              <a:rPr lang="en-US" dirty="0">
                <a:solidFill>
                  <a:schemeClr val="tx2"/>
                </a:solidFill>
              </a:rPr>
              <a:t>Ghana</a:t>
            </a:r>
          </a:p>
          <a:p>
            <a:pPr marL="514350" indent="-514350" defTabSz="457200">
              <a:buFont typeface="+mj-lt"/>
              <a:buAutoNum type="arabicPeriod"/>
            </a:pPr>
            <a:r>
              <a:rPr lang="en-US" sz="2400" dirty="0">
                <a:solidFill>
                  <a:schemeClr val="tx2"/>
                </a:solidFill>
              </a:rPr>
              <a:t>Libya</a:t>
            </a:r>
          </a:p>
          <a:p>
            <a:pPr marL="514350" indent="-514350" defTabSz="457200">
              <a:buFont typeface="+mj-lt"/>
              <a:buAutoNum type="arabicPeriod"/>
            </a:pPr>
            <a:r>
              <a:rPr lang="en-US" dirty="0">
                <a:solidFill>
                  <a:schemeClr val="tx2"/>
                </a:solidFill>
              </a:rPr>
              <a:t>Sudan</a:t>
            </a:r>
          </a:p>
          <a:p>
            <a:pPr marL="514350" indent="-514350" defTabSz="457200">
              <a:buFont typeface="+mj-lt"/>
              <a:buAutoNum type="arabicPeriod"/>
            </a:pPr>
            <a:r>
              <a:rPr lang="en-US" sz="2400" dirty="0">
                <a:solidFill>
                  <a:schemeClr val="tx2"/>
                </a:solidFill>
              </a:rPr>
              <a:t>Bangladesh</a:t>
            </a:r>
          </a:p>
          <a:p>
            <a:pPr marL="514350" indent="-514350" defTabSz="457200">
              <a:buFont typeface="+mj-lt"/>
              <a:buAutoNum type="arabicPeriod"/>
            </a:pPr>
            <a:r>
              <a:rPr lang="en-US" dirty="0">
                <a:solidFill>
                  <a:schemeClr val="tx2"/>
                </a:solidFill>
              </a:rPr>
              <a:t>Sri Lanka</a:t>
            </a:r>
            <a:endParaRPr lang="en-US" sz="2400" dirty="0">
              <a:solidFill>
                <a:schemeClr val="tx2"/>
              </a:solidFill>
            </a:endParaRPr>
          </a:p>
        </p:txBody>
      </p:sp>
      <p:pic>
        <p:nvPicPr>
          <p:cNvPr id="7" name="Picture 6">
            <a:extLst>
              <a:ext uri="{FF2B5EF4-FFF2-40B4-BE49-F238E27FC236}">
                <a16:creationId xmlns:a16="http://schemas.microsoft.com/office/drawing/2014/main" id="{CAB3A79C-A5F4-806F-D96B-25FDC9E0902E}"/>
              </a:ext>
            </a:extLst>
          </p:cNvPr>
          <p:cNvPicPr>
            <a:picLocks noChangeAspect="1"/>
          </p:cNvPicPr>
          <p:nvPr/>
        </p:nvPicPr>
        <p:blipFill>
          <a:blip r:embed="rId3"/>
          <a:stretch>
            <a:fillRect/>
          </a:stretch>
        </p:blipFill>
        <p:spPr>
          <a:xfrm>
            <a:off x="609599" y="2213504"/>
            <a:ext cx="5176185" cy="3951287"/>
          </a:xfrm>
          <a:prstGeom prst="rect">
            <a:avLst/>
          </a:prstGeom>
        </p:spPr>
      </p:pic>
    </p:spTree>
    <p:extLst>
      <p:ext uri="{BB962C8B-B14F-4D97-AF65-F5344CB8AC3E}">
        <p14:creationId xmlns:p14="http://schemas.microsoft.com/office/powerpoint/2010/main" val="395855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CEED-A126-0968-9E7E-ED65366EBCD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9AE5E1-A11E-A315-FA8D-E0E52CA98071}"/>
              </a:ext>
            </a:extLst>
          </p:cNvPr>
          <p:cNvPicPr>
            <a:picLocks noChangeAspect="1"/>
          </p:cNvPicPr>
          <p:nvPr/>
        </p:nvPicPr>
        <p:blipFill>
          <a:blip r:embed="rId3"/>
          <a:stretch>
            <a:fillRect/>
          </a:stretch>
        </p:blipFill>
        <p:spPr>
          <a:xfrm>
            <a:off x="2402968" y="3015454"/>
            <a:ext cx="3810000" cy="1123950"/>
          </a:xfrm>
          <a:prstGeom prst="rect">
            <a:avLst/>
          </a:prstGeom>
        </p:spPr>
      </p:pic>
      <p:sp>
        <p:nvSpPr>
          <p:cNvPr id="5" name="Title 4">
            <a:extLst>
              <a:ext uri="{FF2B5EF4-FFF2-40B4-BE49-F238E27FC236}">
                <a16:creationId xmlns:a16="http://schemas.microsoft.com/office/drawing/2014/main" id="{134C58FC-0856-FB4A-3B38-BC38861BC66B}"/>
              </a:ext>
            </a:extLst>
          </p:cNvPr>
          <p:cNvSpPr>
            <a:spLocks noGrp="1"/>
          </p:cNvSpPr>
          <p:nvPr>
            <p:ph type="title"/>
          </p:nvPr>
        </p:nvSpPr>
        <p:spPr/>
        <p:txBody>
          <a:bodyPr/>
          <a:lstStyle/>
          <a:p>
            <a:r>
              <a:rPr lang="en-US" dirty="0"/>
              <a:t>The Structure of ASHRAE</a:t>
            </a:r>
          </a:p>
        </p:txBody>
      </p:sp>
      <p:pic>
        <p:nvPicPr>
          <p:cNvPr id="2" name="Picture 1">
            <a:extLst>
              <a:ext uri="{FF2B5EF4-FFF2-40B4-BE49-F238E27FC236}">
                <a16:creationId xmlns:a16="http://schemas.microsoft.com/office/drawing/2014/main" id="{CAAE9321-B126-226E-EE1E-2B9E28388928}"/>
              </a:ext>
            </a:extLst>
          </p:cNvPr>
          <p:cNvPicPr>
            <a:picLocks noChangeAspect="1"/>
          </p:cNvPicPr>
          <p:nvPr/>
        </p:nvPicPr>
        <p:blipFill>
          <a:blip r:embed="rId4"/>
          <a:stretch>
            <a:fillRect/>
          </a:stretch>
        </p:blipFill>
        <p:spPr>
          <a:xfrm>
            <a:off x="343181" y="1528202"/>
            <a:ext cx="1970226" cy="1362916"/>
          </a:xfrm>
          <a:prstGeom prst="rect">
            <a:avLst/>
          </a:prstGeom>
        </p:spPr>
      </p:pic>
      <p:sp>
        <p:nvSpPr>
          <p:cNvPr id="3" name="TextBox 2">
            <a:extLst>
              <a:ext uri="{FF2B5EF4-FFF2-40B4-BE49-F238E27FC236}">
                <a16:creationId xmlns:a16="http://schemas.microsoft.com/office/drawing/2014/main" id="{2B9A300E-3346-7DC8-65A6-BFB589C123E4}"/>
              </a:ext>
            </a:extLst>
          </p:cNvPr>
          <p:cNvSpPr txBox="1"/>
          <p:nvPr/>
        </p:nvSpPr>
        <p:spPr>
          <a:xfrm>
            <a:off x="-201938" y="3015454"/>
            <a:ext cx="3509682" cy="369332"/>
          </a:xfrm>
          <a:prstGeom prst="rect">
            <a:avLst/>
          </a:prstGeom>
          <a:noFill/>
        </p:spPr>
        <p:txBody>
          <a:bodyPr wrap="square" rtlCol="0">
            <a:spAutoFit/>
          </a:bodyPr>
          <a:lstStyle/>
          <a:p>
            <a:pPr algn="ctr"/>
            <a:r>
              <a:rPr lang="en-US" b="1" dirty="0">
                <a:latin typeface="Aptos" panose="020B0004020202020204" pitchFamily="34" charset="0"/>
              </a:rPr>
              <a:t>Society</a:t>
            </a:r>
          </a:p>
        </p:txBody>
      </p:sp>
      <p:sp>
        <p:nvSpPr>
          <p:cNvPr id="4" name="Arrow: Down 3">
            <a:extLst>
              <a:ext uri="{FF2B5EF4-FFF2-40B4-BE49-F238E27FC236}">
                <a16:creationId xmlns:a16="http://schemas.microsoft.com/office/drawing/2014/main" id="{15C21C28-E89A-3256-608B-B727F0CCAC33}"/>
              </a:ext>
            </a:extLst>
          </p:cNvPr>
          <p:cNvSpPr/>
          <p:nvPr/>
        </p:nvSpPr>
        <p:spPr>
          <a:xfrm rot="18057533">
            <a:off x="2609998" y="2511151"/>
            <a:ext cx="513954" cy="7738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31F5DE-AFA3-DA1A-1D00-78E000FEA870}"/>
              </a:ext>
            </a:extLst>
          </p:cNvPr>
          <p:cNvSpPr txBox="1"/>
          <p:nvPr/>
        </p:nvSpPr>
        <p:spPr>
          <a:xfrm>
            <a:off x="2586318" y="4147381"/>
            <a:ext cx="3509682" cy="369332"/>
          </a:xfrm>
          <a:prstGeom prst="rect">
            <a:avLst/>
          </a:prstGeom>
          <a:noFill/>
        </p:spPr>
        <p:txBody>
          <a:bodyPr wrap="square" rtlCol="0">
            <a:spAutoFit/>
          </a:bodyPr>
          <a:lstStyle/>
          <a:p>
            <a:pPr algn="ctr"/>
            <a:r>
              <a:rPr lang="en-US" b="1" dirty="0">
                <a:latin typeface="Aptos" panose="020B0004020202020204" pitchFamily="34" charset="0"/>
              </a:rPr>
              <a:t>Region XI</a:t>
            </a:r>
          </a:p>
        </p:txBody>
      </p:sp>
      <p:sp>
        <p:nvSpPr>
          <p:cNvPr id="12" name="Arrow: Down 11">
            <a:extLst>
              <a:ext uri="{FF2B5EF4-FFF2-40B4-BE49-F238E27FC236}">
                <a16:creationId xmlns:a16="http://schemas.microsoft.com/office/drawing/2014/main" id="{45E7ABA0-D4F7-FB0F-B73E-26889D1D4277}"/>
              </a:ext>
            </a:extLst>
          </p:cNvPr>
          <p:cNvSpPr/>
          <p:nvPr/>
        </p:nvSpPr>
        <p:spPr>
          <a:xfrm rot="18057533">
            <a:off x="5839023" y="3869837"/>
            <a:ext cx="513954" cy="7738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ASHRAE Oregon | LinkedIn">
            <a:extLst>
              <a:ext uri="{FF2B5EF4-FFF2-40B4-BE49-F238E27FC236}">
                <a16:creationId xmlns:a16="http://schemas.microsoft.com/office/drawing/2014/main" id="{2E0BF1B5-D96F-8F04-7225-6F5B2E5FA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007" y="4006416"/>
            <a:ext cx="1413087" cy="14130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EFD1BB5-44B9-25DC-FBE1-B922CE9F5BCB}"/>
              </a:ext>
            </a:extLst>
          </p:cNvPr>
          <p:cNvPicPr>
            <a:picLocks noChangeAspect="1"/>
          </p:cNvPicPr>
          <p:nvPr/>
        </p:nvPicPr>
        <p:blipFill>
          <a:blip r:embed="rId6"/>
          <a:stretch>
            <a:fillRect/>
          </a:stretch>
        </p:blipFill>
        <p:spPr>
          <a:xfrm>
            <a:off x="9325025" y="4006416"/>
            <a:ext cx="2274957" cy="2751803"/>
          </a:xfrm>
          <a:prstGeom prst="rect">
            <a:avLst/>
          </a:prstGeom>
        </p:spPr>
      </p:pic>
      <p:sp>
        <p:nvSpPr>
          <p:cNvPr id="16" name="Arrow: Down 15">
            <a:extLst>
              <a:ext uri="{FF2B5EF4-FFF2-40B4-BE49-F238E27FC236}">
                <a16:creationId xmlns:a16="http://schemas.microsoft.com/office/drawing/2014/main" id="{E7AE779B-3814-9EED-F584-E4409C30968B}"/>
              </a:ext>
            </a:extLst>
          </p:cNvPr>
          <p:cNvSpPr/>
          <p:nvPr/>
        </p:nvSpPr>
        <p:spPr>
          <a:xfrm rot="18057533">
            <a:off x="8180125" y="4326023"/>
            <a:ext cx="513954" cy="7738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366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17A6C2-BC06-1A4E-8A35-81689EB6E5F6}"/>
              </a:ext>
            </a:extLst>
          </p:cNvPr>
          <p:cNvSpPr txBox="1"/>
          <p:nvPr/>
        </p:nvSpPr>
        <p:spPr>
          <a:xfrm>
            <a:off x="5636623" y="233172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3" name="Title 6">
            <a:extLst>
              <a:ext uri="{FF2B5EF4-FFF2-40B4-BE49-F238E27FC236}">
                <a16:creationId xmlns:a16="http://schemas.microsoft.com/office/drawing/2014/main" id="{F48AA4C6-6A97-21C1-F2D0-3DC4D3F9A50C}"/>
              </a:ext>
            </a:extLst>
          </p:cNvPr>
          <p:cNvSpPr>
            <a:spLocks noGrp="1"/>
          </p:cNvSpPr>
          <p:nvPr>
            <p:ph type="title" idx="4294967295"/>
          </p:nvPr>
        </p:nvSpPr>
        <p:spPr>
          <a:xfrm>
            <a:off x="126329" y="179141"/>
            <a:ext cx="10972800" cy="1143000"/>
          </a:xfrm>
        </p:spPr>
        <p:txBody>
          <a:bodyPr>
            <a:normAutofit fontScale="90000"/>
          </a:bodyPr>
          <a:lstStyle/>
          <a:p>
            <a:pPr algn="l"/>
            <a:r>
              <a:rPr lang="en-US" alt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Organizational</a:t>
            </a:r>
            <a:br>
              <a:rPr lang="en-US" alt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alt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Chart</a:t>
            </a:r>
          </a:p>
        </p:txBody>
      </p:sp>
      <p:grpSp>
        <p:nvGrpSpPr>
          <p:cNvPr id="2" name="Group 1">
            <a:extLst>
              <a:ext uri="{FF2B5EF4-FFF2-40B4-BE49-F238E27FC236}">
                <a16:creationId xmlns:a16="http://schemas.microsoft.com/office/drawing/2014/main" id="{28E55088-54A5-4460-D30C-A6978C5ABAC8}"/>
              </a:ext>
            </a:extLst>
          </p:cNvPr>
          <p:cNvGrpSpPr/>
          <p:nvPr/>
        </p:nvGrpSpPr>
        <p:grpSpPr>
          <a:xfrm>
            <a:off x="0" y="185460"/>
            <a:ext cx="11597052" cy="6672540"/>
            <a:chOff x="233395" y="60995"/>
            <a:chExt cx="11597052" cy="6672540"/>
          </a:xfrm>
        </p:grpSpPr>
        <p:sp>
          <p:nvSpPr>
            <p:cNvPr id="3" name="Rectángulo 38">
              <a:extLst>
                <a:ext uri="{FF2B5EF4-FFF2-40B4-BE49-F238E27FC236}">
                  <a16:creationId xmlns:a16="http://schemas.microsoft.com/office/drawing/2014/main" id="{0B6BBF60-3540-831D-B854-ECE1CCFD3B8F}"/>
                </a:ext>
              </a:extLst>
            </p:cNvPr>
            <p:cNvSpPr/>
            <p:nvPr/>
          </p:nvSpPr>
          <p:spPr>
            <a:xfrm>
              <a:off x="10256258" y="670435"/>
              <a:ext cx="157418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 Committee</a:t>
              </a:r>
            </a:p>
          </p:txBody>
        </p:sp>
        <p:sp>
          <p:nvSpPr>
            <p:cNvPr id="16" name="Rectángulo 290">
              <a:extLst>
                <a:ext uri="{FF2B5EF4-FFF2-40B4-BE49-F238E27FC236}">
                  <a16:creationId xmlns:a16="http://schemas.microsoft.com/office/drawing/2014/main" id="{265BDA42-2AB8-0227-06D0-EB64371F4FE1}"/>
                </a:ext>
              </a:extLst>
            </p:cNvPr>
            <p:cNvSpPr/>
            <p:nvPr/>
          </p:nvSpPr>
          <p:spPr>
            <a:xfrm>
              <a:off x="5004673" y="4279989"/>
              <a:ext cx="716173"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JEPC</a:t>
              </a:r>
            </a:p>
          </p:txBody>
        </p:sp>
        <p:grpSp>
          <p:nvGrpSpPr>
            <p:cNvPr id="21" name="Group 20">
              <a:extLst>
                <a:ext uri="{FF2B5EF4-FFF2-40B4-BE49-F238E27FC236}">
                  <a16:creationId xmlns:a16="http://schemas.microsoft.com/office/drawing/2014/main" id="{8CD07377-6728-86FC-F5B4-5EE39430ADCF}"/>
                </a:ext>
              </a:extLst>
            </p:cNvPr>
            <p:cNvGrpSpPr/>
            <p:nvPr/>
          </p:nvGrpSpPr>
          <p:grpSpPr>
            <a:xfrm>
              <a:off x="233395" y="60995"/>
              <a:ext cx="11556219" cy="6672540"/>
              <a:chOff x="233395" y="60995"/>
              <a:chExt cx="11556219" cy="6672540"/>
            </a:xfrm>
          </p:grpSpPr>
          <p:grpSp>
            <p:nvGrpSpPr>
              <p:cNvPr id="22" name="Grupo 25">
                <a:extLst>
                  <a:ext uri="{FF2B5EF4-FFF2-40B4-BE49-F238E27FC236}">
                    <a16:creationId xmlns:a16="http://schemas.microsoft.com/office/drawing/2014/main" id="{33A71C92-2F87-8721-050E-70F8CBED7AFF}"/>
                  </a:ext>
                </a:extLst>
              </p:cNvPr>
              <p:cNvGrpSpPr/>
              <p:nvPr/>
            </p:nvGrpSpPr>
            <p:grpSpPr>
              <a:xfrm>
                <a:off x="5400943" y="855296"/>
                <a:ext cx="1741088" cy="380795"/>
                <a:chOff x="8308076" y="1060129"/>
                <a:chExt cx="1741088" cy="380795"/>
              </a:xfrm>
            </p:grpSpPr>
            <p:sp>
              <p:nvSpPr>
                <p:cNvPr id="184" name="Rectángulo 17">
                  <a:extLst>
                    <a:ext uri="{FF2B5EF4-FFF2-40B4-BE49-F238E27FC236}">
                      <a16:creationId xmlns:a16="http://schemas.microsoft.com/office/drawing/2014/main" id="{A17F4EC9-6AAF-D9BB-8B18-0A294FBF16CA}"/>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BOD</a:t>
                  </a:r>
                </a:p>
              </p:txBody>
            </p:sp>
            <p:sp>
              <p:nvSpPr>
                <p:cNvPr id="185" name="Rectángulo: esquinas redondeadas 14">
                  <a:extLst>
                    <a:ext uri="{FF2B5EF4-FFF2-40B4-BE49-F238E27FC236}">
                      <a16:creationId xmlns:a16="http://schemas.microsoft.com/office/drawing/2014/main" id="{6B6AC133-BF60-7F83-0FFA-744AE6CF037B}"/>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24" name="Grupo 37">
                <a:extLst>
                  <a:ext uri="{FF2B5EF4-FFF2-40B4-BE49-F238E27FC236}">
                    <a16:creationId xmlns:a16="http://schemas.microsoft.com/office/drawing/2014/main" id="{F7D2140E-DC6A-7CC9-17E4-7676692BE3D3}"/>
                  </a:ext>
                </a:extLst>
              </p:cNvPr>
              <p:cNvGrpSpPr/>
              <p:nvPr/>
            </p:nvGrpSpPr>
            <p:grpSpPr>
              <a:xfrm>
                <a:off x="8133294" y="783197"/>
                <a:ext cx="1697490" cy="297309"/>
                <a:chOff x="8308076" y="1060129"/>
                <a:chExt cx="1741088" cy="380795"/>
              </a:xfrm>
            </p:grpSpPr>
            <p:sp>
              <p:nvSpPr>
                <p:cNvPr id="182" name="Rectángulo 38">
                  <a:extLst>
                    <a:ext uri="{FF2B5EF4-FFF2-40B4-BE49-F238E27FC236}">
                      <a16:creationId xmlns:a16="http://schemas.microsoft.com/office/drawing/2014/main" id="{68BF5FA5-BDCD-FB4A-ECA9-E462AAA57318}"/>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Finance Committee</a:t>
                  </a:r>
                </a:p>
              </p:txBody>
            </p:sp>
            <p:sp>
              <p:nvSpPr>
                <p:cNvPr id="183" name="Rectángulo: esquinas redondeadas 39">
                  <a:extLst>
                    <a:ext uri="{FF2B5EF4-FFF2-40B4-BE49-F238E27FC236}">
                      <a16:creationId xmlns:a16="http://schemas.microsoft.com/office/drawing/2014/main" id="{18F62F68-0EC4-46F8-0EBB-1A39E736354B}"/>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25" name="Grupo 40">
                <a:extLst>
                  <a:ext uri="{FF2B5EF4-FFF2-40B4-BE49-F238E27FC236}">
                    <a16:creationId xmlns:a16="http://schemas.microsoft.com/office/drawing/2014/main" id="{4B8B1B1F-EF8E-5911-778E-47AFAA71531B}"/>
                  </a:ext>
                </a:extLst>
              </p:cNvPr>
              <p:cNvGrpSpPr/>
              <p:nvPr/>
            </p:nvGrpSpPr>
            <p:grpSpPr>
              <a:xfrm>
                <a:off x="8154066" y="1147538"/>
                <a:ext cx="1697490" cy="288807"/>
                <a:chOff x="8308076" y="1060129"/>
                <a:chExt cx="1741088" cy="369906"/>
              </a:xfrm>
            </p:grpSpPr>
            <p:sp>
              <p:nvSpPr>
                <p:cNvPr id="180" name="Rectángulo 41">
                  <a:extLst>
                    <a:ext uri="{FF2B5EF4-FFF2-40B4-BE49-F238E27FC236}">
                      <a16:creationId xmlns:a16="http://schemas.microsoft.com/office/drawing/2014/main" id="{39DAB5C2-36B3-ACCB-2221-B9BA4F6D53B8}"/>
                    </a:ext>
                  </a:extLst>
                </p:cNvPr>
                <p:cNvSpPr/>
                <p:nvPr/>
              </p:nvSpPr>
              <p:spPr>
                <a:xfrm>
                  <a:off x="8308076" y="1100085"/>
                  <a:ext cx="1741088" cy="32995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Planning Committee</a:t>
                  </a:r>
                </a:p>
              </p:txBody>
            </p:sp>
            <p:sp>
              <p:nvSpPr>
                <p:cNvPr id="181" name="Rectángulo: esquinas redondeadas 42">
                  <a:extLst>
                    <a:ext uri="{FF2B5EF4-FFF2-40B4-BE49-F238E27FC236}">
                      <a16:creationId xmlns:a16="http://schemas.microsoft.com/office/drawing/2014/main" id="{B02CBC53-CF25-4FC1-C815-5E3465D0754F}"/>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26" name="Grupo 43">
                <a:extLst>
                  <a:ext uri="{FF2B5EF4-FFF2-40B4-BE49-F238E27FC236}">
                    <a16:creationId xmlns:a16="http://schemas.microsoft.com/office/drawing/2014/main" id="{438179A2-08A2-1833-D119-A21876C86C56}"/>
                  </a:ext>
                </a:extLst>
              </p:cNvPr>
              <p:cNvGrpSpPr/>
              <p:nvPr/>
            </p:nvGrpSpPr>
            <p:grpSpPr>
              <a:xfrm>
                <a:off x="8144456" y="2206854"/>
                <a:ext cx="1731676" cy="297309"/>
                <a:chOff x="8308076" y="1060129"/>
                <a:chExt cx="1741088" cy="380795"/>
              </a:xfrm>
            </p:grpSpPr>
            <p:sp>
              <p:nvSpPr>
                <p:cNvPr id="178" name="Rectángulo 44">
                  <a:extLst>
                    <a:ext uri="{FF2B5EF4-FFF2-40B4-BE49-F238E27FC236}">
                      <a16:creationId xmlns:a16="http://schemas.microsoft.com/office/drawing/2014/main" id="{BDF96858-899B-41A0-E665-654BA2FAE3E2}"/>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Society Rules Committee </a:t>
                  </a:r>
                </a:p>
              </p:txBody>
            </p:sp>
            <p:sp>
              <p:nvSpPr>
                <p:cNvPr id="179" name="Rectángulo: esquinas redondeadas 45">
                  <a:extLst>
                    <a:ext uri="{FF2B5EF4-FFF2-40B4-BE49-F238E27FC236}">
                      <a16:creationId xmlns:a16="http://schemas.microsoft.com/office/drawing/2014/main" id="{79177B4E-A461-11FF-856C-77B5CB0BFF39}"/>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27" name="Grupo 46">
                <a:extLst>
                  <a:ext uri="{FF2B5EF4-FFF2-40B4-BE49-F238E27FC236}">
                    <a16:creationId xmlns:a16="http://schemas.microsoft.com/office/drawing/2014/main" id="{3F71D443-F722-7A39-BCE3-EAF546F164B4}"/>
                  </a:ext>
                </a:extLst>
              </p:cNvPr>
              <p:cNvGrpSpPr/>
              <p:nvPr/>
            </p:nvGrpSpPr>
            <p:grpSpPr>
              <a:xfrm>
                <a:off x="8154180" y="1514684"/>
                <a:ext cx="1684985" cy="297309"/>
                <a:chOff x="8308076" y="1060129"/>
                <a:chExt cx="1741088" cy="380795"/>
              </a:xfrm>
            </p:grpSpPr>
            <p:sp>
              <p:nvSpPr>
                <p:cNvPr id="176" name="Rectángulo 47">
                  <a:extLst>
                    <a:ext uri="{FF2B5EF4-FFF2-40B4-BE49-F238E27FC236}">
                      <a16:creationId xmlns:a16="http://schemas.microsoft.com/office/drawing/2014/main" id="{9024B2CE-43D2-553D-A31C-3D1BC6CF8DDC}"/>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Committee</a:t>
                  </a:r>
                </a:p>
              </p:txBody>
            </p:sp>
            <p:sp>
              <p:nvSpPr>
                <p:cNvPr id="177" name="Rectángulo: esquinas redondeadas 48">
                  <a:extLst>
                    <a:ext uri="{FF2B5EF4-FFF2-40B4-BE49-F238E27FC236}">
                      <a16:creationId xmlns:a16="http://schemas.microsoft.com/office/drawing/2014/main" id="{2F76D06F-344A-EC03-CC46-E8E4E7114FD1}"/>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cxnSp>
            <p:nvCxnSpPr>
              <p:cNvPr id="28" name="Conector: angular 54">
                <a:extLst>
                  <a:ext uri="{FF2B5EF4-FFF2-40B4-BE49-F238E27FC236}">
                    <a16:creationId xmlns:a16="http://schemas.microsoft.com/office/drawing/2014/main" id="{4FA88399-40CF-6E2C-5CEA-450DD3AE5C8D}"/>
                  </a:ext>
                </a:extLst>
              </p:cNvPr>
              <p:cNvCxnSpPr>
                <a:cxnSpLocks/>
                <a:stCxn id="185" idx="3"/>
                <a:endCxn id="177" idx="1"/>
              </p:cNvCxnSpPr>
              <p:nvPr/>
            </p:nvCxnSpPr>
            <p:spPr>
              <a:xfrm>
                <a:off x="7142031" y="1035973"/>
                <a:ext cx="1134542" cy="61977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9" name="Conector: angular 90">
                <a:extLst>
                  <a:ext uri="{FF2B5EF4-FFF2-40B4-BE49-F238E27FC236}">
                    <a16:creationId xmlns:a16="http://schemas.microsoft.com/office/drawing/2014/main" id="{D96524D5-5174-95D1-422A-96AD1D297F8D}"/>
                  </a:ext>
                </a:extLst>
              </p:cNvPr>
              <p:cNvCxnSpPr>
                <a:cxnSpLocks/>
                <a:stCxn id="185" idx="3"/>
                <a:endCxn id="181" idx="1"/>
              </p:cNvCxnSpPr>
              <p:nvPr/>
            </p:nvCxnSpPr>
            <p:spPr>
              <a:xfrm>
                <a:off x="7142031" y="1035973"/>
                <a:ext cx="1135336" cy="25263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0" name="Conector: angular 94">
                <a:extLst>
                  <a:ext uri="{FF2B5EF4-FFF2-40B4-BE49-F238E27FC236}">
                    <a16:creationId xmlns:a16="http://schemas.microsoft.com/office/drawing/2014/main" id="{47736DDF-03D9-67D1-C5E5-D220F07F24DB}"/>
                  </a:ext>
                </a:extLst>
              </p:cNvPr>
              <p:cNvCxnSpPr>
                <a:cxnSpLocks/>
                <a:stCxn id="185" idx="3"/>
                <a:endCxn id="183" idx="1"/>
              </p:cNvCxnSpPr>
              <p:nvPr/>
            </p:nvCxnSpPr>
            <p:spPr>
              <a:xfrm flipV="1">
                <a:off x="7142031" y="924262"/>
                <a:ext cx="1114564" cy="11171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31" name="Grupo 147">
                <a:extLst>
                  <a:ext uri="{FF2B5EF4-FFF2-40B4-BE49-F238E27FC236}">
                    <a16:creationId xmlns:a16="http://schemas.microsoft.com/office/drawing/2014/main" id="{CFB0C51B-84A4-A481-9575-EBC5EBEC0E7A}"/>
                  </a:ext>
                </a:extLst>
              </p:cNvPr>
              <p:cNvGrpSpPr/>
              <p:nvPr/>
            </p:nvGrpSpPr>
            <p:grpSpPr>
              <a:xfrm>
                <a:off x="5955088" y="2971644"/>
                <a:ext cx="1672909" cy="418365"/>
                <a:chOff x="5324216" y="3146871"/>
                <a:chExt cx="1672909" cy="418365"/>
              </a:xfrm>
            </p:grpSpPr>
            <p:sp>
              <p:nvSpPr>
                <p:cNvPr id="174" name="Rectángulo 111">
                  <a:extLst>
                    <a:ext uri="{FF2B5EF4-FFF2-40B4-BE49-F238E27FC236}">
                      <a16:creationId xmlns:a16="http://schemas.microsoft.com/office/drawing/2014/main" id="{BD4DC7B1-31EC-BC13-E99F-009516C7DC89}"/>
                    </a:ext>
                  </a:extLst>
                </p:cNvPr>
                <p:cNvSpPr/>
                <p:nvPr/>
              </p:nvSpPr>
              <p:spPr>
                <a:xfrm>
                  <a:off x="5422273" y="3244467"/>
                  <a:ext cx="1308395"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Technology Council</a:t>
                  </a:r>
                </a:p>
              </p:txBody>
            </p:sp>
            <p:sp>
              <p:nvSpPr>
                <p:cNvPr id="175" name="Rectángulo: esquinas redondeadas 112">
                  <a:extLst>
                    <a:ext uri="{FF2B5EF4-FFF2-40B4-BE49-F238E27FC236}">
                      <a16:creationId xmlns:a16="http://schemas.microsoft.com/office/drawing/2014/main" id="{3299B658-2BA7-E2AD-92C0-AD8E86CAD9EF}"/>
                    </a:ext>
                  </a:extLst>
                </p:cNvPr>
                <p:cNvSpPr/>
                <p:nvPr/>
              </p:nvSpPr>
              <p:spPr>
                <a:xfrm>
                  <a:off x="5324216"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32" name="Grupo 135">
                <a:extLst>
                  <a:ext uri="{FF2B5EF4-FFF2-40B4-BE49-F238E27FC236}">
                    <a16:creationId xmlns:a16="http://schemas.microsoft.com/office/drawing/2014/main" id="{BF4892BA-24DA-0ADA-237C-AD858EFEE796}"/>
                  </a:ext>
                </a:extLst>
              </p:cNvPr>
              <p:cNvGrpSpPr/>
              <p:nvPr/>
            </p:nvGrpSpPr>
            <p:grpSpPr>
              <a:xfrm>
                <a:off x="6242794" y="3457408"/>
                <a:ext cx="2281439" cy="297309"/>
                <a:chOff x="5617657" y="3805501"/>
                <a:chExt cx="2281439" cy="297309"/>
              </a:xfrm>
            </p:grpSpPr>
            <p:sp>
              <p:nvSpPr>
                <p:cNvPr id="172" name="Rectángulo 113">
                  <a:extLst>
                    <a:ext uri="{FF2B5EF4-FFF2-40B4-BE49-F238E27FC236}">
                      <a16:creationId xmlns:a16="http://schemas.microsoft.com/office/drawing/2014/main" id="{161EC9F7-43FA-9B1C-9D02-BD3DCF3D81D9}"/>
                    </a:ext>
                  </a:extLst>
                </p:cNvPr>
                <p:cNvSpPr/>
                <p:nvPr/>
              </p:nvSpPr>
              <p:spPr>
                <a:xfrm>
                  <a:off x="5617657" y="3845199"/>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Environmental Health Committee</a:t>
                  </a:r>
                </a:p>
              </p:txBody>
            </p:sp>
            <p:sp>
              <p:nvSpPr>
                <p:cNvPr id="173" name="Rectángulo: esquinas redondeadas 114">
                  <a:extLst>
                    <a:ext uri="{FF2B5EF4-FFF2-40B4-BE49-F238E27FC236}">
                      <a16:creationId xmlns:a16="http://schemas.microsoft.com/office/drawing/2014/main" id="{3A1433F8-844E-5597-AF90-B7C5B39ED018}"/>
                    </a:ext>
                  </a:extLst>
                </p:cNvPr>
                <p:cNvSpPr/>
                <p:nvPr/>
              </p:nvSpPr>
              <p:spPr>
                <a:xfrm>
                  <a:off x="5783375" y="3805501"/>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33" name="Grupo 146">
                <a:extLst>
                  <a:ext uri="{FF2B5EF4-FFF2-40B4-BE49-F238E27FC236}">
                    <a16:creationId xmlns:a16="http://schemas.microsoft.com/office/drawing/2014/main" id="{A2A4A17A-4C48-E700-FE45-C9BD0B49D291}"/>
                  </a:ext>
                </a:extLst>
              </p:cNvPr>
              <p:cNvGrpSpPr/>
              <p:nvPr/>
            </p:nvGrpSpPr>
            <p:grpSpPr>
              <a:xfrm>
                <a:off x="2278828" y="2909897"/>
                <a:ext cx="1672909" cy="418365"/>
                <a:chOff x="2114579" y="3146871"/>
                <a:chExt cx="1672909" cy="418365"/>
              </a:xfrm>
            </p:grpSpPr>
            <p:sp>
              <p:nvSpPr>
                <p:cNvPr id="170" name="Rectángulo 116">
                  <a:extLst>
                    <a:ext uri="{FF2B5EF4-FFF2-40B4-BE49-F238E27FC236}">
                      <a16:creationId xmlns:a16="http://schemas.microsoft.com/office/drawing/2014/main" id="{81328CFA-CBB4-6194-EBF2-8F41EEC3D742}"/>
                    </a:ext>
                  </a:extLst>
                </p:cNvPr>
                <p:cNvSpPr/>
                <p:nvPr/>
              </p:nvSpPr>
              <p:spPr>
                <a:xfrm>
                  <a:off x="2212636" y="3244467"/>
                  <a:ext cx="1407500"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Members Council</a:t>
                  </a:r>
                </a:p>
              </p:txBody>
            </p:sp>
            <p:sp>
              <p:nvSpPr>
                <p:cNvPr id="171" name="Rectángulo: esquinas redondeadas 117">
                  <a:extLst>
                    <a:ext uri="{FF2B5EF4-FFF2-40B4-BE49-F238E27FC236}">
                      <a16:creationId xmlns:a16="http://schemas.microsoft.com/office/drawing/2014/main" id="{2BAB91BC-8EC2-6247-1261-6EF1F9B997FB}"/>
                    </a:ext>
                  </a:extLst>
                </p:cNvPr>
                <p:cNvSpPr/>
                <p:nvPr/>
              </p:nvSpPr>
              <p:spPr>
                <a:xfrm>
                  <a:off x="2114579"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34" name="Grupo 148">
                <a:extLst>
                  <a:ext uri="{FF2B5EF4-FFF2-40B4-BE49-F238E27FC236}">
                    <a16:creationId xmlns:a16="http://schemas.microsoft.com/office/drawing/2014/main" id="{77749D2C-366C-244E-6C41-AF6F7F1C4CDE}"/>
                  </a:ext>
                </a:extLst>
              </p:cNvPr>
              <p:cNvGrpSpPr/>
              <p:nvPr/>
            </p:nvGrpSpPr>
            <p:grpSpPr>
              <a:xfrm>
                <a:off x="9073186" y="2929186"/>
                <a:ext cx="1672909" cy="418365"/>
                <a:chOff x="8926397" y="3146871"/>
                <a:chExt cx="1672909" cy="418365"/>
              </a:xfrm>
            </p:grpSpPr>
            <p:sp>
              <p:nvSpPr>
                <p:cNvPr id="168" name="Rectángulo 118">
                  <a:extLst>
                    <a:ext uri="{FF2B5EF4-FFF2-40B4-BE49-F238E27FC236}">
                      <a16:creationId xmlns:a16="http://schemas.microsoft.com/office/drawing/2014/main" id="{45B2754D-B14F-7A7C-C617-65FA87E08F77}"/>
                    </a:ext>
                  </a:extLst>
                </p:cNvPr>
                <p:cNvSpPr/>
                <p:nvPr/>
              </p:nvSpPr>
              <p:spPr>
                <a:xfrm>
                  <a:off x="9024454" y="3244467"/>
                  <a:ext cx="1308395"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Publishing and Education Council</a:t>
                  </a:r>
                </a:p>
              </p:txBody>
            </p:sp>
            <p:sp>
              <p:nvSpPr>
                <p:cNvPr id="169" name="Rectángulo: esquinas redondeadas 119">
                  <a:extLst>
                    <a:ext uri="{FF2B5EF4-FFF2-40B4-BE49-F238E27FC236}">
                      <a16:creationId xmlns:a16="http://schemas.microsoft.com/office/drawing/2014/main" id="{C01BC6EE-9184-631F-53DF-20CF12374EC4}"/>
                    </a:ext>
                  </a:extLst>
                </p:cNvPr>
                <p:cNvSpPr/>
                <p:nvPr/>
              </p:nvSpPr>
              <p:spPr>
                <a:xfrm>
                  <a:off x="8926397"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35" name="Grupo 136">
                <a:extLst>
                  <a:ext uri="{FF2B5EF4-FFF2-40B4-BE49-F238E27FC236}">
                    <a16:creationId xmlns:a16="http://schemas.microsoft.com/office/drawing/2014/main" id="{F8627D98-EEFF-2ECB-D626-4E01576146BC}"/>
                  </a:ext>
                </a:extLst>
              </p:cNvPr>
              <p:cNvGrpSpPr/>
              <p:nvPr/>
            </p:nvGrpSpPr>
            <p:grpSpPr>
              <a:xfrm>
                <a:off x="6253861" y="3828211"/>
                <a:ext cx="2281439" cy="297309"/>
                <a:chOff x="5617657" y="4314568"/>
                <a:chExt cx="2281439" cy="297309"/>
              </a:xfrm>
            </p:grpSpPr>
            <p:sp>
              <p:nvSpPr>
                <p:cNvPr id="166" name="Rectángulo 123">
                  <a:extLst>
                    <a:ext uri="{FF2B5EF4-FFF2-40B4-BE49-F238E27FC236}">
                      <a16:creationId xmlns:a16="http://schemas.microsoft.com/office/drawing/2014/main" id="{75E4A26A-A606-E91E-2CDA-860C729890F9}"/>
                    </a:ext>
                  </a:extLst>
                </p:cNvPr>
                <p:cNvSpPr/>
                <p:nvPr/>
              </p:nvSpPr>
              <p:spPr>
                <a:xfrm>
                  <a:off x="5617657" y="4354266"/>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Refrigeration Technology Committee for Comfort – Process – Cold Chain</a:t>
                  </a:r>
                </a:p>
              </p:txBody>
            </p:sp>
            <p:sp>
              <p:nvSpPr>
                <p:cNvPr id="167" name="Rectángulo: esquinas redondeadas 124">
                  <a:extLst>
                    <a:ext uri="{FF2B5EF4-FFF2-40B4-BE49-F238E27FC236}">
                      <a16:creationId xmlns:a16="http://schemas.microsoft.com/office/drawing/2014/main" id="{0B1F63ED-A43C-0874-6585-C9DB1D7035C0}"/>
                    </a:ext>
                  </a:extLst>
                </p:cNvPr>
                <p:cNvSpPr/>
                <p:nvPr/>
              </p:nvSpPr>
              <p:spPr>
                <a:xfrm>
                  <a:off x="5783375" y="4314568"/>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36" name="Grupo 137">
                <a:extLst>
                  <a:ext uri="{FF2B5EF4-FFF2-40B4-BE49-F238E27FC236}">
                    <a16:creationId xmlns:a16="http://schemas.microsoft.com/office/drawing/2014/main" id="{EB6660E8-AE47-79F7-E6B5-8BB5AC4BC8A7}"/>
                  </a:ext>
                </a:extLst>
              </p:cNvPr>
              <p:cNvGrpSpPr/>
              <p:nvPr/>
            </p:nvGrpSpPr>
            <p:grpSpPr>
              <a:xfrm>
                <a:off x="6253861" y="4195758"/>
                <a:ext cx="2281439" cy="297309"/>
                <a:chOff x="5545866" y="4904084"/>
                <a:chExt cx="2281439" cy="297309"/>
              </a:xfrm>
            </p:grpSpPr>
            <p:sp>
              <p:nvSpPr>
                <p:cNvPr id="164" name="Rectángulo 126">
                  <a:extLst>
                    <a:ext uri="{FF2B5EF4-FFF2-40B4-BE49-F238E27FC236}">
                      <a16:creationId xmlns:a16="http://schemas.microsoft.com/office/drawing/2014/main" id="{03B66BD9-6979-C954-DC48-76C944491954}"/>
                    </a:ext>
                  </a:extLst>
                </p:cNvPr>
                <p:cNvSpPr/>
                <p:nvPr/>
              </p:nvSpPr>
              <p:spPr>
                <a:xfrm>
                  <a:off x="5545866" y="4943782"/>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Administration Committee</a:t>
                  </a:r>
                </a:p>
              </p:txBody>
            </p:sp>
            <p:sp>
              <p:nvSpPr>
                <p:cNvPr id="165" name="Rectángulo: esquinas redondeadas 127">
                  <a:extLst>
                    <a:ext uri="{FF2B5EF4-FFF2-40B4-BE49-F238E27FC236}">
                      <a16:creationId xmlns:a16="http://schemas.microsoft.com/office/drawing/2014/main" id="{C4E9AC43-D57D-6393-D5D9-45D4C9015C5E}"/>
                    </a:ext>
                  </a:extLst>
                </p:cNvPr>
                <p:cNvSpPr/>
                <p:nvPr/>
              </p:nvSpPr>
              <p:spPr>
                <a:xfrm>
                  <a:off x="5711584" y="4904084"/>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37" name="Grupo 138">
                <a:extLst>
                  <a:ext uri="{FF2B5EF4-FFF2-40B4-BE49-F238E27FC236}">
                    <a16:creationId xmlns:a16="http://schemas.microsoft.com/office/drawing/2014/main" id="{3FE07B76-6F76-325F-A98B-6E2722230F98}"/>
                  </a:ext>
                </a:extLst>
              </p:cNvPr>
              <p:cNvGrpSpPr/>
              <p:nvPr/>
            </p:nvGrpSpPr>
            <p:grpSpPr>
              <a:xfrm>
                <a:off x="6253861" y="4537600"/>
                <a:ext cx="2281439" cy="297309"/>
                <a:chOff x="5551593" y="5438722"/>
                <a:chExt cx="2281439" cy="297309"/>
              </a:xfrm>
            </p:grpSpPr>
            <p:sp>
              <p:nvSpPr>
                <p:cNvPr id="162" name="Rectángulo 129">
                  <a:extLst>
                    <a:ext uri="{FF2B5EF4-FFF2-40B4-BE49-F238E27FC236}">
                      <a16:creationId xmlns:a16="http://schemas.microsoft.com/office/drawing/2014/main" id="{03527D22-D848-31C8-A86E-067986BEDABA}"/>
                    </a:ext>
                  </a:extLst>
                </p:cNvPr>
                <p:cNvSpPr/>
                <p:nvPr/>
              </p:nvSpPr>
              <p:spPr>
                <a:xfrm>
                  <a:off x="5551593" y="5478420"/>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Technical Activities Committee</a:t>
                  </a:r>
                </a:p>
              </p:txBody>
            </p:sp>
            <p:sp>
              <p:nvSpPr>
                <p:cNvPr id="163" name="Rectángulo: esquinas redondeadas 130">
                  <a:extLst>
                    <a:ext uri="{FF2B5EF4-FFF2-40B4-BE49-F238E27FC236}">
                      <a16:creationId xmlns:a16="http://schemas.microsoft.com/office/drawing/2014/main" id="{962A6E94-0665-19C2-E9E9-AABA86B75AB7}"/>
                    </a:ext>
                  </a:extLst>
                </p:cNvPr>
                <p:cNvSpPr/>
                <p:nvPr/>
              </p:nvSpPr>
              <p:spPr>
                <a:xfrm>
                  <a:off x="5717311" y="5438722"/>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38" name="Grupo 139">
                <a:extLst>
                  <a:ext uri="{FF2B5EF4-FFF2-40B4-BE49-F238E27FC236}">
                    <a16:creationId xmlns:a16="http://schemas.microsoft.com/office/drawing/2014/main" id="{EDDAA09E-0DA4-D8B6-94AB-AA262B1F2FFE}"/>
                  </a:ext>
                </a:extLst>
              </p:cNvPr>
              <p:cNvGrpSpPr/>
              <p:nvPr/>
            </p:nvGrpSpPr>
            <p:grpSpPr>
              <a:xfrm>
                <a:off x="6242794" y="4897340"/>
                <a:ext cx="2281439" cy="297309"/>
                <a:chOff x="5451939" y="5973360"/>
                <a:chExt cx="2281439" cy="297309"/>
              </a:xfrm>
            </p:grpSpPr>
            <p:sp>
              <p:nvSpPr>
                <p:cNvPr id="160" name="Rectángulo 132">
                  <a:extLst>
                    <a:ext uri="{FF2B5EF4-FFF2-40B4-BE49-F238E27FC236}">
                      <a16:creationId xmlns:a16="http://schemas.microsoft.com/office/drawing/2014/main" id="{BC79E346-F566-DC62-8FA6-679347E6FBD1}"/>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Residential Buildings Committee</a:t>
                  </a:r>
                </a:p>
              </p:txBody>
            </p:sp>
            <p:sp>
              <p:nvSpPr>
                <p:cNvPr id="161" name="Rectángulo: esquinas redondeadas 133">
                  <a:extLst>
                    <a:ext uri="{FF2B5EF4-FFF2-40B4-BE49-F238E27FC236}">
                      <a16:creationId xmlns:a16="http://schemas.microsoft.com/office/drawing/2014/main" id="{965DDF2B-7754-8536-CD47-A09B40313FE7}"/>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cxnSp>
            <p:nvCxnSpPr>
              <p:cNvPr id="39" name="Conector: angular 175">
                <a:extLst>
                  <a:ext uri="{FF2B5EF4-FFF2-40B4-BE49-F238E27FC236}">
                    <a16:creationId xmlns:a16="http://schemas.microsoft.com/office/drawing/2014/main" id="{3D37ADE9-8D2F-3B55-D621-B39A9F92AB55}"/>
                  </a:ext>
                </a:extLst>
              </p:cNvPr>
              <p:cNvCxnSpPr>
                <a:cxnSpLocks/>
                <a:endCxn id="151" idx="3"/>
              </p:cNvCxnSpPr>
              <p:nvPr/>
            </p:nvCxnSpPr>
            <p:spPr>
              <a:xfrm rot="10800000" flipV="1">
                <a:off x="2150387" y="4842997"/>
                <a:ext cx="382839" cy="1"/>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Conector: angular 178">
                <a:extLst>
                  <a:ext uri="{FF2B5EF4-FFF2-40B4-BE49-F238E27FC236}">
                    <a16:creationId xmlns:a16="http://schemas.microsoft.com/office/drawing/2014/main" id="{3EE8340C-B120-A356-FAA3-C3D521414F27}"/>
                  </a:ext>
                </a:extLst>
              </p:cNvPr>
              <p:cNvCxnSpPr>
                <a:cxnSpLocks/>
                <a:endCxn id="153" idx="3"/>
              </p:cNvCxnSpPr>
              <p:nvPr/>
            </p:nvCxnSpPr>
            <p:spPr>
              <a:xfrm rot="10800000" flipV="1">
                <a:off x="2143584" y="4503388"/>
                <a:ext cx="382839" cy="1"/>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grpSp>
            <p:nvGrpSpPr>
              <p:cNvPr id="41" name="Grupo 153">
                <a:extLst>
                  <a:ext uri="{FF2B5EF4-FFF2-40B4-BE49-F238E27FC236}">
                    <a16:creationId xmlns:a16="http://schemas.microsoft.com/office/drawing/2014/main" id="{ABE4B090-0470-6560-B992-D2CE7935D9C1}"/>
                  </a:ext>
                </a:extLst>
              </p:cNvPr>
              <p:cNvGrpSpPr/>
              <p:nvPr/>
            </p:nvGrpSpPr>
            <p:grpSpPr>
              <a:xfrm>
                <a:off x="10262872" y="90486"/>
                <a:ext cx="1526742" cy="302532"/>
                <a:chOff x="18461880" y="-5954745"/>
                <a:chExt cx="1587071" cy="443086"/>
              </a:xfrm>
            </p:grpSpPr>
            <p:sp>
              <p:nvSpPr>
                <p:cNvPr id="158" name="Rectángulo 172">
                  <a:extLst>
                    <a:ext uri="{FF2B5EF4-FFF2-40B4-BE49-F238E27FC236}">
                      <a16:creationId xmlns:a16="http://schemas.microsoft.com/office/drawing/2014/main" id="{3CDE6D62-C7F2-E2DB-E056-0FE2F75C44FB}"/>
                    </a:ext>
                  </a:extLst>
                </p:cNvPr>
                <p:cNvSpPr/>
                <p:nvPr/>
              </p:nvSpPr>
              <p:spPr>
                <a:xfrm>
                  <a:off x="18461880" y="-5854497"/>
                  <a:ext cx="1587071"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AASA</a:t>
                  </a:r>
                </a:p>
              </p:txBody>
            </p:sp>
            <p:sp>
              <p:nvSpPr>
                <p:cNvPr id="159" name="Rectángulo: esquinas redondeadas 174">
                  <a:extLst>
                    <a:ext uri="{FF2B5EF4-FFF2-40B4-BE49-F238E27FC236}">
                      <a16:creationId xmlns:a16="http://schemas.microsoft.com/office/drawing/2014/main" id="{A3B192F0-6106-2EFD-10AD-A6DD15C85BA8}"/>
                    </a:ext>
                  </a:extLst>
                </p:cNvPr>
                <p:cNvSpPr/>
                <p:nvPr/>
              </p:nvSpPr>
              <p:spPr>
                <a:xfrm>
                  <a:off x="18549932" y="-5954745"/>
                  <a:ext cx="1439097" cy="443086"/>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42" name="Grupo 217">
                <a:extLst>
                  <a:ext uri="{FF2B5EF4-FFF2-40B4-BE49-F238E27FC236}">
                    <a16:creationId xmlns:a16="http://schemas.microsoft.com/office/drawing/2014/main" id="{40A098C3-A08F-E6EB-06E5-7537DE0490BC}"/>
                  </a:ext>
                </a:extLst>
              </p:cNvPr>
              <p:cNvGrpSpPr/>
              <p:nvPr/>
            </p:nvGrpSpPr>
            <p:grpSpPr>
              <a:xfrm>
                <a:off x="10283975" y="1837461"/>
                <a:ext cx="1483944" cy="302065"/>
                <a:chOff x="231682" y="1101042"/>
                <a:chExt cx="1139082" cy="477057"/>
              </a:xfrm>
            </p:grpSpPr>
            <p:sp>
              <p:nvSpPr>
                <p:cNvPr id="156" name="Rectángulo 218">
                  <a:extLst>
                    <a:ext uri="{FF2B5EF4-FFF2-40B4-BE49-F238E27FC236}">
                      <a16:creationId xmlns:a16="http://schemas.microsoft.com/office/drawing/2014/main" id="{1F41632F-DE99-D491-F076-F233C72F9B78}"/>
                    </a:ext>
                  </a:extLst>
                </p:cNvPr>
                <p:cNvSpPr/>
                <p:nvPr/>
              </p:nvSpPr>
              <p:spPr>
                <a:xfrm>
                  <a:off x="231682" y="1228507"/>
                  <a:ext cx="1125478" cy="27118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Scholarship Trustees</a:t>
                  </a:r>
                </a:p>
              </p:txBody>
            </p:sp>
            <p:sp>
              <p:nvSpPr>
                <p:cNvPr id="157" name="Rectángulo: esquinas redondeadas 219">
                  <a:extLst>
                    <a:ext uri="{FF2B5EF4-FFF2-40B4-BE49-F238E27FC236}">
                      <a16:creationId xmlns:a16="http://schemas.microsoft.com/office/drawing/2014/main" id="{B174A964-0A45-EB33-B37F-31A74FECDDCB}"/>
                    </a:ext>
                  </a:extLst>
                </p:cNvPr>
                <p:cNvSpPr/>
                <p:nvPr/>
              </p:nvSpPr>
              <p:spPr>
                <a:xfrm>
                  <a:off x="327038" y="1101042"/>
                  <a:ext cx="1043726" cy="477057"/>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43" name="Grupo 220">
                <a:extLst>
                  <a:ext uri="{FF2B5EF4-FFF2-40B4-BE49-F238E27FC236}">
                    <a16:creationId xmlns:a16="http://schemas.microsoft.com/office/drawing/2014/main" id="{3A13A10E-4B1B-E2B7-4447-8DCE14E77F5E}"/>
                  </a:ext>
                </a:extLst>
              </p:cNvPr>
              <p:cNvGrpSpPr/>
              <p:nvPr/>
            </p:nvGrpSpPr>
            <p:grpSpPr>
              <a:xfrm>
                <a:off x="10223613" y="985362"/>
                <a:ext cx="1515337" cy="271190"/>
                <a:chOff x="583649" y="989691"/>
                <a:chExt cx="1136864" cy="477057"/>
              </a:xfrm>
            </p:grpSpPr>
            <p:sp>
              <p:nvSpPr>
                <p:cNvPr id="154" name="Rectángulo 221">
                  <a:extLst>
                    <a:ext uri="{FF2B5EF4-FFF2-40B4-BE49-F238E27FC236}">
                      <a16:creationId xmlns:a16="http://schemas.microsoft.com/office/drawing/2014/main" id="{AC66FD57-4F6D-CE6D-BFA6-5AAF48D30E2B}"/>
                    </a:ext>
                  </a:extLst>
                </p:cNvPr>
                <p:cNvSpPr/>
                <p:nvPr/>
              </p:nvSpPr>
              <p:spPr>
                <a:xfrm>
                  <a:off x="583649" y="1178700"/>
                  <a:ext cx="1125478" cy="27119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Foundation Trustees</a:t>
                  </a:r>
                </a:p>
              </p:txBody>
            </p:sp>
            <p:sp>
              <p:nvSpPr>
                <p:cNvPr id="155" name="Rectángulo: esquinas redondeadas 222">
                  <a:extLst>
                    <a:ext uri="{FF2B5EF4-FFF2-40B4-BE49-F238E27FC236}">
                      <a16:creationId xmlns:a16="http://schemas.microsoft.com/office/drawing/2014/main" id="{5BAA39F8-B23C-B791-7D33-58147FBF336C}"/>
                    </a:ext>
                  </a:extLst>
                </p:cNvPr>
                <p:cNvSpPr/>
                <p:nvPr/>
              </p:nvSpPr>
              <p:spPr>
                <a:xfrm>
                  <a:off x="676787" y="989691"/>
                  <a:ext cx="1043726" cy="477057"/>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44" name="Grupo 223">
                <a:extLst>
                  <a:ext uri="{FF2B5EF4-FFF2-40B4-BE49-F238E27FC236}">
                    <a16:creationId xmlns:a16="http://schemas.microsoft.com/office/drawing/2014/main" id="{C7D0D28B-3D51-ED17-B302-BFD32C1C5B1D}"/>
                  </a:ext>
                </a:extLst>
              </p:cNvPr>
              <p:cNvGrpSpPr/>
              <p:nvPr/>
            </p:nvGrpSpPr>
            <p:grpSpPr>
              <a:xfrm>
                <a:off x="483609" y="4373373"/>
                <a:ext cx="1695147" cy="260033"/>
                <a:chOff x="343738" y="1380621"/>
                <a:chExt cx="1125478" cy="477057"/>
              </a:xfrm>
            </p:grpSpPr>
            <p:sp>
              <p:nvSpPr>
                <p:cNvPr id="152" name="Rectángulo 224">
                  <a:extLst>
                    <a:ext uri="{FF2B5EF4-FFF2-40B4-BE49-F238E27FC236}">
                      <a16:creationId xmlns:a16="http://schemas.microsoft.com/office/drawing/2014/main" id="{CD79BD7C-B7EE-FCFA-6129-7B90216F6E88}"/>
                    </a:ext>
                  </a:extLst>
                </p:cNvPr>
                <p:cNvSpPr/>
                <p:nvPr/>
              </p:nvSpPr>
              <p:spPr>
                <a:xfrm>
                  <a:off x="343738" y="1525010"/>
                  <a:ext cx="1125478" cy="27119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Life Members Club</a:t>
                  </a:r>
                </a:p>
              </p:txBody>
            </p:sp>
            <p:sp>
              <p:nvSpPr>
                <p:cNvPr id="153" name="Rectángulo: esquinas redondeadas 225">
                  <a:extLst>
                    <a:ext uri="{FF2B5EF4-FFF2-40B4-BE49-F238E27FC236}">
                      <a16:creationId xmlns:a16="http://schemas.microsoft.com/office/drawing/2014/main" id="{71B209B3-02CF-6584-C217-31616E6DBB83}"/>
                    </a:ext>
                  </a:extLst>
                </p:cNvPr>
                <p:cNvSpPr/>
                <p:nvPr/>
              </p:nvSpPr>
              <p:spPr>
                <a:xfrm>
                  <a:off x="402137" y="1380621"/>
                  <a:ext cx="1043726" cy="477057"/>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45" name="Grupo 226">
                <a:extLst>
                  <a:ext uri="{FF2B5EF4-FFF2-40B4-BE49-F238E27FC236}">
                    <a16:creationId xmlns:a16="http://schemas.microsoft.com/office/drawing/2014/main" id="{C7D983BF-E19B-BC0C-BA98-CAC15CC5415C}"/>
                  </a:ext>
                </a:extLst>
              </p:cNvPr>
              <p:cNvGrpSpPr/>
              <p:nvPr/>
            </p:nvGrpSpPr>
            <p:grpSpPr>
              <a:xfrm>
                <a:off x="455238" y="4696402"/>
                <a:ext cx="1695148" cy="293193"/>
                <a:chOff x="306781" y="1380621"/>
                <a:chExt cx="1139082" cy="458499"/>
              </a:xfrm>
            </p:grpSpPr>
            <p:sp>
              <p:nvSpPr>
                <p:cNvPr id="150" name="Rectángulo 227">
                  <a:extLst>
                    <a:ext uri="{FF2B5EF4-FFF2-40B4-BE49-F238E27FC236}">
                      <a16:creationId xmlns:a16="http://schemas.microsoft.com/office/drawing/2014/main" id="{03D46ACA-9105-C767-1DA7-3F4505969CBB}"/>
                    </a:ext>
                  </a:extLst>
                </p:cNvPr>
                <p:cNvSpPr/>
                <p:nvPr/>
              </p:nvSpPr>
              <p:spPr>
                <a:xfrm>
                  <a:off x="306781" y="1508087"/>
                  <a:ext cx="1125478" cy="27119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College of Fellows </a:t>
                  </a:r>
                </a:p>
              </p:txBody>
            </p:sp>
            <p:sp>
              <p:nvSpPr>
                <p:cNvPr id="151" name="Rectángulo: esquinas redondeadas 228">
                  <a:extLst>
                    <a:ext uri="{FF2B5EF4-FFF2-40B4-BE49-F238E27FC236}">
                      <a16:creationId xmlns:a16="http://schemas.microsoft.com/office/drawing/2014/main" id="{7832435D-7AE7-C489-3460-2F3750A127A5}"/>
                    </a:ext>
                  </a:extLst>
                </p:cNvPr>
                <p:cNvSpPr/>
                <p:nvPr/>
              </p:nvSpPr>
              <p:spPr>
                <a:xfrm>
                  <a:off x="402137" y="1380621"/>
                  <a:ext cx="1043726" cy="45849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46" name="Grupo 249">
                <a:extLst>
                  <a:ext uri="{FF2B5EF4-FFF2-40B4-BE49-F238E27FC236}">
                    <a16:creationId xmlns:a16="http://schemas.microsoft.com/office/drawing/2014/main" id="{9BC731EF-4156-79D2-6F5D-D6A6CB932307}"/>
                  </a:ext>
                </a:extLst>
              </p:cNvPr>
              <p:cNvGrpSpPr/>
              <p:nvPr/>
            </p:nvGrpSpPr>
            <p:grpSpPr>
              <a:xfrm>
                <a:off x="2871642" y="3535618"/>
                <a:ext cx="1945377" cy="297309"/>
                <a:chOff x="5617657" y="3805501"/>
                <a:chExt cx="2281439" cy="297309"/>
              </a:xfrm>
            </p:grpSpPr>
            <p:sp>
              <p:nvSpPr>
                <p:cNvPr id="148" name="Rectángulo 250">
                  <a:extLst>
                    <a:ext uri="{FF2B5EF4-FFF2-40B4-BE49-F238E27FC236}">
                      <a16:creationId xmlns:a16="http://schemas.microsoft.com/office/drawing/2014/main" id="{5EDE13BE-12D8-8320-CD49-18054B0BC569}"/>
                    </a:ext>
                  </a:extLst>
                </p:cNvPr>
                <p:cNvSpPr/>
                <p:nvPr/>
              </p:nvSpPr>
              <p:spPr>
                <a:xfrm>
                  <a:off x="5617657" y="3845199"/>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CTT Committee</a:t>
                  </a:r>
                </a:p>
              </p:txBody>
            </p:sp>
            <p:sp>
              <p:nvSpPr>
                <p:cNvPr id="149" name="Rectángulo: esquinas redondeadas 251">
                  <a:extLst>
                    <a:ext uri="{FF2B5EF4-FFF2-40B4-BE49-F238E27FC236}">
                      <a16:creationId xmlns:a16="http://schemas.microsoft.com/office/drawing/2014/main" id="{6B262EE0-C674-908F-6CD0-F4394076FF54}"/>
                    </a:ext>
                  </a:extLst>
                </p:cNvPr>
                <p:cNvSpPr/>
                <p:nvPr/>
              </p:nvSpPr>
              <p:spPr>
                <a:xfrm>
                  <a:off x="5783375" y="3805501"/>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47" name="Grupo 253">
                <a:extLst>
                  <a:ext uri="{FF2B5EF4-FFF2-40B4-BE49-F238E27FC236}">
                    <a16:creationId xmlns:a16="http://schemas.microsoft.com/office/drawing/2014/main" id="{785A3A7D-119C-F07A-3ECB-2AF07E5FEF1C}"/>
                  </a:ext>
                </a:extLst>
              </p:cNvPr>
              <p:cNvGrpSpPr/>
              <p:nvPr/>
            </p:nvGrpSpPr>
            <p:grpSpPr>
              <a:xfrm>
                <a:off x="2900703" y="3888698"/>
                <a:ext cx="1945378" cy="297309"/>
                <a:chOff x="5617657" y="4314568"/>
                <a:chExt cx="2281439" cy="297309"/>
              </a:xfrm>
            </p:grpSpPr>
            <p:sp>
              <p:nvSpPr>
                <p:cNvPr id="146" name="Rectángulo 254">
                  <a:extLst>
                    <a:ext uri="{FF2B5EF4-FFF2-40B4-BE49-F238E27FC236}">
                      <a16:creationId xmlns:a16="http://schemas.microsoft.com/office/drawing/2014/main" id="{712B4F65-FC77-6741-4D73-F467B51240A6}"/>
                    </a:ext>
                  </a:extLst>
                </p:cNvPr>
                <p:cNvSpPr/>
                <p:nvPr/>
              </p:nvSpPr>
              <p:spPr>
                <a:xfrm>
                  <a:off x="5617657" y="4354266"/>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Communications Committee</a:t>
                  </a:r>
                </a:p>
              </p:txBody>
            </p:sp>
            <p:sp>
              <p:nvSpPr>
                <p:cNvPr id="147" name="Rectángulo: esquinas redondeadas 255">
                  <a:extLst>
                    <a:ext uri="{FF2B5EF4-FFF2-40B4-BE49-F238E27FC236}">
                      <a16:creationId xmlns:a16="http://schemas.microsoft.com/office/drawing/2014/main" id="{EFA60A20-D445-CFA4-51F1-92877D7396F4}"/>
                    </a:ext>
                  </a:extLst>
                </p:cNvPr>
                <p:cNvSpPr/>
                <p:nvPr/>
              </p:nvSpPr>
              <p:spPr>
                <a:xfrm>
                  <a:off x="5783375" y="4314568"/>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48" name="Grupo 257">
                <a:extLst>
                  <a:ext uri="{FF2B5EF4-FFF2-40B4-BE49-F238E27FC236}">
                    <a16:creationId xmlns:a16="http://schemas.microsoft.com/office/drawing/2014/main" id="{CC1D9038-2C8C-0168-5A3A-F81343D0E1BE}"/>
                  </a:ext>
                </a:extLst>
              </p:cNvPr>
              <p:cNvGrpSpPr/>
              <p:nvPr/>
            </p:nvGrpSpPr>
            <p:grpSpPr>
              <a:xfrm>
                <a:off x="2883319" y="4224718"/>
                <a:ext cx="1956444" cy="297309"/>
                <a:chOff x="5545866" y="4904084"/>
                <a:chExt cx="2281439" cy="297309"/>
              </a:xfrm>
            </p:grpSpPr>
            <p:sp>
              <p:nvSpPr>
                <p:cNvPr id="144" name="Rectángulo 258">
                  <a:extLst>
                    <a:ext uri="{FF2B5EF4-FFF2-40B4-BE49-F238E27FC236}">
                      <a16:creationId xmlns:a16="http://schemas.microsoft.com/office/drawing/2014/main" id="{C350A9F6-8A8E-DE62-62A7-BE1DD3146DC3}"/>
                    </a:ext>
                  </a:extLst>
                </p:cNvPr>
                <p:cNvSpPr/>
                <p:nvPr/>
              </p:nvSpPr>
              <p:spPr>
                <a:xfrm>
                  <a:off x="5545866" y="4943782"/>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CEC </a:t>
                  </a:r>
                </a:p>
              </p:txBody>
            </p:sp>
            <p:sp>
              <p:nvSpPr>
                <p:cNvPr id="145" name="Rectángulo: esquinas redondeadas 259">
                  <a:extLst>
                    <a:ext uri="{FF2B5EF4-FFF2-40B4-BE49-F238E27FC236}">
                      <a16:creationId xmlns:a16="http://schemas.microsoft.com/office/drawing/2014/main" id="{974B2C1F-F99F-56B8-04BA-1583A7986AB2}"/>
                    </a:ext>
                  </a:extLst>
                </p:cNvPr>
                <p:cNvSpPr/>
                <p:nvPr/>
              </p:nvSpPr>
              <p:spPr>
                <a:xfrm>
                  <a:off x="5711584" y="4904084"/>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49" name="Grupo 261">
                <a:extLst>
                  <a:ext uri="{FF2B5EF4-FFF2-40B4-BE49-F238E27FC236}">
                    <a16:creationId xmlns:a16="http://schemas.microsoft.com/office/drawing/2014/main" id="{A7B4C0BC-F2E9-1E08-D09D-1B916ECCDDD5}"/>
                  </a:ext>
                </a:extLst>
              </p:cNvPr>
              <p:cNvGrpSpPr/>
              <p:nvPr/>
            </p:nvGrpSpPr>
            <p:grpSpPr>
              <a:xfrm>
                <a:off x="2902460" y="4597516"/>
                <a:ext cx="1956444" cy="297309"/>
                <a:chOff x="5551593" y="5438722"/>
                <a:chExt cx="2281439" cy="297309"/>
              </a:xfrm>
            </p:grpSpPr>
            <p:sp>
              <p:nvSpPr>
                <p:cNvPr id="142" name="Rectángulo 262">
                  <a:extLst>
                    <a:ext uri="{FF2B5EF4-FFF2-40B4-BE49-F238E27FC236}">
                      <a16:creationId xmlns:a16="http://schemas.microsoft.com/office/drawing/2014/main" id="{9A70CFFF-922B-8A31-9368-C67DE74657C2}"/>
                    </a:ext>
                  </a:extLst>
                </p:cNvPr>
                <p:cNvSpPr/>
                <p:nvPr/>
              </p:nvSpPr>
              <p:spPr>
                <a:xfrm>
                  <a:off x="5551593" y="5478420"/>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H&amp;A Committee</a:t>
                  </a:r>
                </a:p>
              </p:txBody>
            </p:sp>
            <p:sp>
              <p:nvSpPr>
                <p:cNvPr id="143" name="Rectángulo: esquinas redondeadas 263">
                  <a:extLst>
                    <a:ext uri="{FF2B5EF4-FFF2-40B4-BE49-F238E27FC236}">
                      <a16:creationId xmlns:a16="http://schemas.microsoft.com/office/drawing/2014/main" id="{7CBBF709-A083-5A73-A78C-2EDC6135CCFB}"/>
                    </a:ext>
                  </a:extLst>
                </p:cNvPr>
                <p:cNvSpPr/>
                <p:nvPr/>
              </p:nvSpPr>
              <p:spPr>
                <a:xfrm>
                  <a:off x="5717311" y="5438722"/>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50" name="Grupo 265">
                <a:extLst>
                  <a:ext uri="{FF2B5EF4-FFF2-40B4-BE49-F238E27FC236}">
                    <a16:creationId xmlns:a16="http://schemas.microsoft.com/office/drawing/2014/main" id="{9E9C4053-9360-068F-3018-AC71945EDC82}"/>
                  </a:ext>
                </a:extLst>
              </p:cNvPr>
              <p:cNvGrpSpPr/>
              <p:nvPr/>
            </p:nvGrpSpPr>
            <p:grpSpPr>
              <a:xfrm>
                <a:off x="2872252" y="4954906"/>
                <a:ext cx="1967512" cy="297309"/>
                <a:chOff x="5451939" y="5973360"/>
                <a:chExt cx="2281439" cy="297309"/>
              </a:xfrm>
            </p:grpSpPr>
            <p:sp>
              <p:nvSpPr>
                <p:cNvPr id="140" name="Rectángulo 266">
                  <a:extLst>
                    <a:ext uri="{FF2B5EF4-FFF2-40B4-BE49-F238E27FC236}">
                      <a16:creationId xmlns:a16="http://schemas.microsoft.com/office/drawing/2014/main" id="{DE179BFA-39D0-7550-5B47-92E2E79402C3}"/>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MP Committee</a:t>
                  </a:r>
                </a:p>
              </p:txBody>
            </p:sp>
            <p:sp>
              <p:nvSpPr>
                <p:cNvPr id="141" name="Rectángulo: esquinas redondeadas 267">
                  <a:extLst>
                    <a:ext uri="{FF2B5EF4-FFF2-40B4-BE49-F238E27FC236}">
                      <a16:creationId xmlns:a16="http://schemas.microsoft.com/office/drawing/2014/main" id="{85CA9197-4819-5342-DAB7-FBE726618976}"/>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51" name="Grupo 269">
                <a:extLst>
                  <a:ext uri="{FF2B5EF4-FFF2-40B4-BE49-F238E27FC236}">
                    <a16:creationId xmlns:a16="http://schemas.microsoft.com/office/drawing/2014/main" id="{115E91F4-64FE-73AB-AF13-3DF1FABFE38F}"/>
                  </a:ext>
                </a:extLst>
              </p:cNvPr>
              <p:cNvGrpSpPr/>
              <p:nvPr/>
            </p:nvGrpSpPr>
            <p:grpSpPr>
              <a:xfrm>
                <a:off x="2858139" y="5293418"/>
                <a:ext cx="1981624" cy="297309"/>
                <a:chOff x="5451939" y="5973360"/>
                <a:chExt cx="2281439" cy="297309"/>
              </a:xfrm>
            </p:grpSpPr>
            <p:sp>
              <p:nvSpPr>
                <p:cNvPr id="138" name="Rectángulo 270">
                  <a:extLst>
                    <a:ext uri="{FF2B5EF4-FFF2-40B4-BE49-F238E27FC236}">
                      <a16:creationId xmlns:a16="http://schemas.microsoft.com/office/drawing/2014/main" id="{1FD0F8CF-57EA-E9C0-C60C-BDB90969E122}"/>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RP Committee</a:t>
                  </a:r>
                </a:p>
              </p:txBody>
            </p:sp>
            <p:sp>
              <p:nvSpPr>
                <p:cNvPr id="139" name="Rectángulo: esquinas redondeadas 271">
                  <a:extLst>
                    <a:ext uri="{FF2B5EF4-FFF2-40B4-BE49-F238E27FC236}">
                      <a16:creationId xmlns:a16="http://schemas.microsoft.com/office/drawing/2014/main" id="{09075633-1461-93AC-C243-5983DE161DBA}"/>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52" name="Grupo 272">
                <a:extLst>
                  <a:ext uri="{FF2B5EF4-FFF2-40B4-BE49-F238E27FC236}">
                    <a16:creationId xmlns:a16="http://schemas.microsoft.com/office/drawing/2014/main" id="{9BA61CAE-DE02-C270-7E44-A32ADA5412F2}"/>
                  </a:ext>
                </a:extLst>
              </p:cNvPr>
              <p:cNvGrpSpPr/>
              <p:nvPr/>
            </p:nvGrpSpPr>
            <p:grpSpPr>
              <a:xfrm>
                <a:off x="2878874" y="5659762"/>
                <a:ext cx="1970559" cy="297309"/>
                <a:chOff x="5451939" y="5973360"/>
                <a:chExt cx="2281439" cy="297309"/>
              </a:xfrm>
            </p:grpSpPr>
            <p:sp>
              <p:nvSpPr>
                <p:cNvPr id="136" name="Rectángulo 273">
                  <a:extLst>
                    <a:ext uri="{FF2B5EF4-FFF2-40B4-BE49-F238E27FC236}">
                      <a16:creationId xmlns:a16="http://schemas.microsoft.com/office/drawing/2014/main" id="{1A7B9B47-08DE-5D7B-DF8D-1E1CA99CC6FF}"/>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 Committee</a:t>
                  </a:r>
                </a:p>
              </p:txBody>
            </p:sp>
            <p:sp>
              <p:nvSpPr>
                <p:cNvPr id="137" name="Rectángulo: esquinas redondeadas 274">
                  <a:extLst>
                    <a:ext uri="{FF2B5EF4-FFF2-40B4-BE49-F238E27FC236}">
                      <a16:creationId xmlns:a16="http://schemas.microsoft.com/office/drawing/2014/main" id="{428198B3-0124-3A53-A3CD-46B1C5FB89C6}"/>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53" name="Grupo 275">
                <a:extLst>
                  <a:ext uri="{FF2B5EF4-FFF2-40B4-BE49-F238E27FC236}">
                    <a16:creationId xmlns:a16="http://schemas.microsoft.com/office/drawing/2014/main" id="{1AD6BFA2-EDB4-4B2A-73B1-175088A65C47}"/>
                  </a:ext>
                </a:extLst>
              </p:cNvPr>
              <p:cNvGrpSpPr/>
              <p:nvPr/>
            </p:nvGrpSpPr>
            <p:grpSpPr>
              <a:xfrm>
                <a:off x="2866718" y="6006178"/>
                <a:ext cx="1967513" cy="326660"/>
                <a:chOff x="5464411" y="5973360"/>
                <a:chExt cx="2281439" cy="381848"/>
              </a:xfrm>
            </p:grpSpPr>
            <p:sp>
              <p:nvSpPr>
                <p:cNvPr id="134" name="Rectángulo 276">
                  <a:extLst>
                    <a:ext uri="{FF2B5EF4-FFF2-40B4-BE49-F238E27FC236}">
                      <a16:creationId xmlns:a16="http://schemas.microsoft.com/office/drawing/2014/main" id="{2ED09A65-860C-FBB4-445F-361C773F80C1}"/>
                    </a:ext>
                  </a:extLst>
                </p:cNvPr>
                <p:cNvSpPr/>
                <p:nvPr/>
              </p:nvSpPr>
              <p:spPr>
                <a:xfrm>
                  <a:off x="5464411" y="6042824"/>
                  <a:ext cx="2281439" cy="271844"/>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 Committee</a:t>
                  </a:r>
                </a:p>
              </p:txBody>
            </p:sp>
            <p:sp>
              <p:nvSpPr>
                <p:cNvPr id="135" name="Rectángulo: esquinas redondeadas 277">
                  <a:extLst>
                    <a:ext uri="{FF2B5EF4-FFF2-40B4-BE49-F238E27FC236}">
                      <a16:creationId xmlns:a16="http://schemas.microsoft.com/office/drawing/2014/main" id="{2C34DA49-BDE7-C810-7CE3-103828967A78}"/>
                    </a:ext>
                  </a:extLst>
                </p:cNvPr>
                <p:cNvSpPr/>
                <p:nvPr/>
              </p:nvSpPr>
              <p:spPr>
                <a:xfrm>
                  <a:off x="5617657" y="5973360"/>
                  <a:ext cx="2115721" cy="38184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54" name="Grupo 289">
                <a:extLst>
                  <a:ext uri="{FF2B5EF4-FFF2-40B4-BE49-F238E27FC236}">
                    <a16:creationId xmlns:a16="http://schemas.microsoft.com/office/drawing/2014/main" id="{F738E5E3-9511-C995-CEB5-7221DE08C435}"/>
                  </a:ext>
                </a:extLst>
              </p:cNvPr>
              <p:cNvGrpSpPr/>
              <p:nvPr/>
            </p:nvGrpSpPr>
            <p:grpSpPr>
              <a:xfrm>
                <a:off x="9367616" y="3425927"/>
                <a:ext cx="2281439" cy="297309"/>
                <a:chOff x="5617657" y="3805501"/>
                <a:chExt cx="2281439" cy="297309"/>
              </a:xfrm>
            </p:grpSpPr>
            <p:sp>
              <p:nvSpPr>
                <p:cNvPr id="132" name="Rectángulo 290">
                  <a:extLst>
                    <a:ext uri="{FF2B5EF4-FFF2-40B4-BE49-F238E27FC236}">
                      <a16:creationId xmlns:a16="http://schemas.microsoft.com/office/drawing/2014/main" id="{B22BDDBA-62E7-80E6-55AF-AEB62F33AEE3}"/>
                    </a:ext>
                  </a:extLst>
                </p:cNvPr>
                <p:cNvSpPr/>
                <p:nvPr/>
              </p:nvSpPr>
              <p:spPr>
                <a:xfrm>
                  <a:off x="5617657" y="3845199"/>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Certification Committee</a:t>
                  </a:r>
                </a:p>
              </p:txBody>
            </p:sp>
            <p:sp>
              <p:nvSpPr>
                <p:cNvPr id="133" name="Rectángulo: esquinas redondeadas 291">
                  <a:extLst>
                    <a:ext uri="{FF2B5EF4-FFF2-40B4-BE49-F238E27FC236}">
                      <a16:creationId xmlns:a16="http://schemas.microsoft.com/office/drawing/2014/main" id="{1EC60B66-70EC-0B9A-4CDA-757B9607F571}"/>
                    </a:ext>
                  </a:extLst>
                </p:cNvPr>
                <p:cNvSpPr/>
                <p:nvPr/>
              </p:nvSpPr>
              <p:spPr>
                <a:xfrm>
                  <a:off x="5783375" y="3805501"/>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55" name="Grupo 293">
                <a:extLst>
                  <a:ext uri="{FF2B5EF4-FFF2-40B4-BE49-F238E27FC236}">
                    <a16:creationId xmlns:a16="http://schemas.microsoft.com/office/drawing/2014/main" id="{AB950317-AA5C-CA91-E5D6-E333D5F44BED}"/>
                  </a:ext>
                </a:extLst>
              </p:cNvPr>
              <p:cNvGrpSpPr/>
              <p:nvPr/>
            </p:nvGrpSpPr>
            <p:grpSpPr>
              <a:xfrm>
                <a:off x="9378683" y="3796730"/>
                <a:ext cx="2281439" cy="297309"/>
                <a:chOff x="5617657" y="4314568"/>
                <a:chExt cx="2281439" cy="297309"/>
              </a:xfrm>
            </p:grpSpPr>
            <p:sp>
              <p:nvSpPr>
                <p:cNvPr id="130" name="Rectángulo 294">
                  <a:extLst>
                    <a:ext uri="{FF2B5EF4-FFF2-40B4-BE49-F238E27FC236}">
                      <a16:creationId xmlns:a16="http://schemas.microsoft.com/office/drawing/2014/main" id="{EEFDC34B-B9E5-B2EA-D67D-FAEFC5DD06FD}"/>
                    </a:ext>
                  </a:extLst>
                </p:cNvPr>
                <p:cNvSpPr/>
                <p:nvPr/>
              </p:nvSpPr>
              <p:spPr>
                <a:xfrm>
                  <a:off x="5617657" y="4354266"/>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Handbook Committee</a:t>
                  </a:r>
                </a:p>
              </p:txBody>
            </p:sp>
            <p:sp>
              <p:nvSpPr>
                <p:cNvPr id="131" name="Rectángulo: esquinas redondeadas 295">
                  <a:extLst>
                    <a:ext uri="{FF2B5EF4-FFF2-40B4-BE49-F238E27FC236}">
                      <a16:creationId xmlns:a16="http://schemas.microsoft.com/office/drawing/2014/main" id="{EA6D0560-4B30-138F-A6D8-1BC0D3B2C0DF}"/>
                    </a:ext>
                  </a:extLst>
                </p:cNvPr>
                <p:cNvSpPr/>
                <p:nvPr/>
              </p:nvSpPr>
              <p:spPr>
                <a:xfrm>
                  <a:off x="5783375" y="4314568"/>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cxnSp>
            <p:nvCxnSpPr>
              <p:cNvPr id="56" name="Conector: angular 296">
                <a:extLst>
                  <a:ext uri="{FF2B5EF4-FFF2-40B4-BE49-F238E27FC236}">
                    <a16:creationId xmlns:a16="http://schemas.microsoft.com/office/drawing/2014/main" id="{BE7BED37-3E02-330C-8D2A-325863B151D0}"/>
                  </a:ext>
                </a:extLst>
              </p:cNvPr>
              <p:cNvCxnSpPr>
                <a:cxnSpLocks/>
                <a:endCxn id="131" idx="1"/>
              </p:cNvCxnSpPr>
              <p:nvPr/>
            </p:nvCxnSpPr>
            <p:spPr>
              <a:xfrm rot="16200000" flipH="1">
                <a:off x="9048359" y="3441753"/>
                <a:ext cx="626736" cy="365348"/>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57" name="Grupo 297">
                <a:extLst>
                  <a:ext uri="{FF2B5EF4-FFF2-40B4-BE49-F238E27FC236}">
                    <a16:creationId xmlns:a16="http://schemas.microsoft.com/office/drawing/2014/main" id="{46A533A7-217D-930B-35D7-D6AD520EDD20}"/>
                  </a:ext>
                </a:extLst>
              </p:cNvPr>
              <p:cNvGrpSpPr/>
              <p:nvPr/>
            </p:nvGrpSpPr>
            <p:grpSpPr>
              <a:xfrm>
                <a:off x="9378683" y="4164277"/>
                <a:ext cx="2281439" cy="297309"/>
                <a:chOff x="5545866" y="4904084"/>
                <a:chExt cx="2281439" cy="297309"/>
              </a:xfrm>
            </p:grpSpPr>
            <p:sp>
              <p:nvSpPr>
                <p:cNvPr id="128" name="Rectángulo 298">
                  <a:extLst>
                    <a:ext uri="{FF2B5EF4-FFF2-40B4-BE49-F238E27FC236}">
                      <a16:creationId xmlns:a16="http://schemas.microsoft.com/office/drawing/2014/main" id="{8F709D25-8189-67A6-8B9C-2D062D747670}"/>
                    </a:ext>
                  </a:extLst>
                </p:cNvPr>
                <p:cNvSpPr/>
                <p:nvPr/>
              </p:nvSpPr>
              <p:spPr>
                <a:xfrm>
                  <a:off x="5545866" y="4943782"/>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Historical Committee</a:t>
                  </a:r>
                </a:p>
              </p:txBody>
            </p:sp>
            <p:sp>
              <p:nvSpPr>
                <p:cNvPr id="129" name="Rectángulo: esquinas redondeadas 299">
                  <a:extLst>
                    <a:ext uri="{FF2B5EF4-FFF2-40B4-BE49-F238E27FC236}">
                      <a16:creationId xmlns:a16="http://schemas.microsoft.com/office/drawing/2014/main" id="{C6487437-D455-5C5E-F7B0-AE7BBB63F3F6}"/>
                    </a:ext>
                  </a:extLst>
                </p:cNvPr>
                <p:cNvSpPr/>
                <p:nvPr/>
              </p:nvSpPr>
              <p:spPr>
                <a:xfrm>
                  <a:off x="5711584" y="4904084"/>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cxnSp>
            <p:nvCxnSpPr>
              <p:cNvPr id="58" name="Conector: angular 300">
                <a:extLst>
                  <a:ext uri="{FF2B5EF4-FFF2-40B4-BE49-F238E27FC236}">
                    <a16:creationId xmlns:a16="http://schemas.microsoft.com/office/drawing/2014/main" id="{A2ED64A9-883D-45CD-6A63-EB2BF19571F3}"/>
                  </a:ext>
                </a:extLst>
              </p:cNvPr>
              <p:cNvCxnSpPr>
                <a:cxnSpLocks/>
                <a:endCxn id="129" idx="1"/>
              </p:cNvCxnSpPr>
              <p:nvPr/>
            </p:nvCxnSpPr>
            <p:spPr>
              <a:xfrm rot="16200000" flipH="1">
                <a:off x="8882710" y="3643650"/>
                <a:ext cx="974789" cy="348594"/>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59" name="Grupo 301">
                <a:extLst>
                  <a:ext uri="{FF2B5EF4-FFF2-40B4-BE49-F238E27FC236}">
                    <a16:creationId xmlns:a16="http://schemas.microsoft.com/office/drawing/2014/main" id="{70EEFB1C-BD41-8A3E-54E6-0B6AA2A0D470}"/>
                  </a:ext>
                </a:extLst>
              </p:cNvPr>
              <p:cNvGrpSpPr/>
              <p:nvPr/>
            </p:nvGrpSpPr>
            <p:grpSpPr>
              <a:xfrm>
                <a:off x="9378683" y="4506119"/>
                <a:ext cx="2281439" cy="297309"/>
                <a:chOff x="5551593" y="5438722"/>
                <a:chExt cx="2281439" cy="297309"/>
              </a:xfrm>
            </p:grpSpPr>
            <p:sp>
              <p:nvSpPr>
                <p:cNvPr id="126" name="Rectángulo 302">
                  <a:extLst>
                    <a:ext uri="{FF2B5EF4-FFF2-40B4-BE49-F238E27FC236}">
                      <a16:creationId xmlns:a16="http://schemas.microsoft.com/office/drawing/2014/main" id="{37D66BFE-F3C3-08CD-4C66-D0A482AEB03A}"/>
                    </a:ext>
                  </a:extLst>
                </p:cNvPr>
                <p:cNvSpPr/>
                <p:nvPr/>
              </p:nvSpPr>
              <p:spPr>
                <a:xfrm>
                  <a:off x="5551593" y="5478420"/>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and Education Committee</a:t>
                  </a:r>
                </a:p>
              </p:txBody>
            </p:sp>
            <p:sp>
              <p:nvSpPr>
                <p:cNvPr id="127" name="Rectángulo: esquinas redondeadas 303">
                  <a:extLst>
                    <a:ext uri="{FF2B5EF4-FFF2-40B4-BE49-F238E27FC236}">
                      <a16:creationId xmlns:a16="http://schemas.microsoft.com/office/drawing/2014/main" id="{4EE25C1B-5C0A-FE6C-081D-871C52D93D16}"/>
                    </a:ext>
                  </a:extLst>
                </p:cNvPr>
                <p:cNvSpPr/>
                <p:nvPr/>
              </p:nvSpPr>
              <p:spPr>
                <a:xfrm>
                  <a:off x="5717311" y="5438722"/>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cxnSp>
            <p:nvCxnSpPr>
              <p:cNvPr id="60" name="Conector: angular 304">
                <a:extLst>
                  <a:ext uri="{FF2B5EF4-FFF2-40B4-BE49-F238E27FC236}">
                    <a16:creationId xmlns:a16="http://schemas.microsoft.com/office/drawing/2014/main" id="{FE693DAE-26AE-DDA3-165A-A16DA1B12413}"/>
                  </a:ext>
                </a:extLst>
              </p:cNvPr>
              <p:cNvCxnSpPr>
                <a:cxnSpLocks/>
                <a:endCxn id="127" idx="1"/>
              </p:cNvCxnSpPr>
              <p:nvPr/>
            </p:nvCxnSpPr>
            <p:spPr>
              <a:xfrm rot="16200000" flipH="1">
                <a:off x="8925678" y="4028460"/>
                <a:ext cx="877787" cy="359660"/>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61" name="Grupo 305">
                <a:extLst>
                  <a:ext uri="{FF2B5EF4-FFF2-40B4-BE49-F238E27FC236}">
                    <a16:creationId xmlns:a16="http://schemas.microsoft.com/office/drawing/2014/main" id="{348912E2-9169-E152-06A4-8F4090199568}"/>
                  </a:ext>
                </a:extLst>
              </p:cNvPr>
              <p:cNvGrpSpPr/>
              <p:nvPr/>
            </p:nvGrpSpPr>
            <p:grpSpPr>
              <a:xfrm>
                <a:off x="9367616" y="4865859"/>
                <a:ext cx="2281439" cy="297309"/>
                <a:chOff x="5451939" y="5973360"/>
                <a:chExt cx="2281439" cy="297309"/>
              </a:xfrm>
            </p:grpSpPr>
            <p:sp>
              <p:nvSpPr>
                <p:cNvPr id="124" name="Rectángulo 306">
                  <a:extLst>
                    <a:ext uri="{FF2B5EF4-FFF2-40B4-BE49-F238E27FC236}">
                      <a16:creationId xmlns:a16="http://schemas.microsoft.com/office/drawing/2014/main" id="{B69BAEEA-DCF8-6F0D-E1D5-F06C78B358CB}"/>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Publications Committee</a:t>
                  </a:r>
                </a:p>
              </p:txBody>
            </p:sp>
            <p:sp>
              <p:nvSpPr>
                <p:cNvPr id="125" name="Rectángulo: esquinas redondeadas 307">
                  <a:extLst>
                    <a:ext uri="{FF2B5EF4-FFF2-40B4-BE49-F238E27FC236}">
                      <a16:creationId xmlns:a16="http://schemas.microsoft.com/office/drawing/2014/main" id="{9BB1D95C-B1F5-AD0A-4CE7-3773517E39A8}"/>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cxnSp>
            <p:nvCxnSpPr>
              <p:cNvPr id="62" name="Conector: angular 308">
                <a:extLst>
                  <a:ext uri="{FF2B5EF4-FFF2-40B4-BE49-F238E27FC236}">
                    <a16:creationId xmlns:a16="http://schemas.microsoft.com/office/drawing/2014/main" id="{0BA541F8-7E0F-40EA-31BF-080DD7306B4F}"/>
                  </a:ext>
                </a:extLst>
              </p:cNvPr>
              <p:cNvCxnSpPr>
                <a:cxnSpLocks/>
                <a:endCxn id="125" idx="1"/>
              </p:cNvCxnSpPr>
              <p:nvPr/>
            </p:nvCxnSpPr>
            <p:spPr>
              <a:xfrm rot="16200000" flipH="1">
                <a:off x="8522592" y="3996181"/>
                <a:ext cx="1672891" cy="3485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3" name="Conector: angular 309">
                <a:extLst>
                  <a:ext uri="{FF2B5EF4-FFF2-40B4-BE49-F238E27FC236}">
                    <a16:creationId xmlns:a16="http://schemas.microsoft.com/office/drawing/2014/main" id="{285D0B4B-DDEF-8D7C-DB0F-1D959E1CFA8C}"/>
                  </a:ext>
                </a:extLst>
              </p:cNvPr>
              <p:cNvCxnSpPr>
                <a:cxnSpLocks/>
              </p:cNvCxnSpPr>
              <p:nvPr/>
            </p:nvCxnSpPr>
            <p:spPr>
              <a:xfrm rot="16200000" flipV="1">
                <a:off x="6467739" y="-461704"/>
                <a:ext cx="18417" cy="6743201"/>
              </a:xfrm>
              <a:prstGeom prst="bentConnector3">
                <a:avLst>
                  <a:gd name="adj1" fmla="val 1341245"/>
                </a:avLst>
              </a:prstGeom>
            </p:spPr>
            <p:style>
              <a:lnRef idx="1">
                <a:schemeClr val="accent1"/>
              </a:lnRef>
              <a:fillRef idx="0">
                <a:schemeClr val="accent1"/>
              </a:fillRef>
              <a:effectRef idx="0">
                <a:schemeClr val="accent1"/>
              </a:effectRef>
              <a:fontRef idx="minor">
                <a:schemeClr val="tx1"/>
              </a:fontRef>
            </p:style>
          </p:cxnSp>
          <p:grpSp>
            <p:nvGrpSpPr>
              <p:cNvPr id="64" name="Grupo 66">
                <a:extLst>
                  <a:ext uri="{FF2B5EF4-FFF2-40B4-BE49-F238E27FC236}">
                    <a16:creationId xmlns:a16="http://schemas.microsoft.com/office/drawing/2014/main" id="{7BBD5C65-60B3-1BF0-3C5A-A60D7962202E}"/>
                  </a:ext>
                </a:extLst>
              </p:cNvPr>
              <p:cNvGrpSpPr/>
              <p:nvPr/>
            </p:nvGrpSpPr>
            <p:grpSpPr>
              <a:xfrm>
                <a:off x="8145098" y="416159"/>
                <a:ext cx="1712852" cy="319051"/>
                <a:chOff x="8317633" y="1060129"/>
                <a:chExt cx="1741088" cy="408643"/>
              </a:xfrm>
            </p:grpSpPr>
            <p:sp>
              <p:nvSpPr>
                <p:cNvPr id="122" name="Rectángulo 67">
                  <a:extLst>
                    <a:ext uri="{FF2B5EF4-FFF2-40B4-BE49-F238E27FC236}">
                      <a16:creationId xmlns:a16="http://schemas.microsoft.com/office/drawing/2014/main" id="{882BC0C2-F493-8579-B946-47ED053CEDA0}"/>
                    </a:ext>
                  </a:extLst>
                </p:cNvPr>
                <p:cNvSpPr/>
                <p:nvPr/>
              </p:nvSpPr>
              <p:spPr>
                <a:xfrm>
                  <a:off x="8317633" y="1138822"/>
                  <a:ext cx="1741088" cy="32995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Industry Advisory Group</a:t>
                  </a:r>
                </a:p>
              </p:txBody>
            </p:sp>
            <p:sp>
              <p:nvSpPr>
                <p:cNvPr id="123" name="Rectángulo: esquinas redondeadas 68">
                  <a:extLst>
                    <a:ext uri="{FF2B5EF4-FFF2-40B4-BE49-F238E27FC236}">
                      <a16:creationId xmlns:a16="http://schemas.microsoft.com/office/drawing/2014/main" id="{22E8D1A8-62E8-D77A-4C26-B5BB144FFA9D}"/>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cxnSp>
            <p:nvCxnSpPr>
              <p:cNvPr id="65" name="Conector: angular 69">
                <a:extLst>
                  <a:ext uri="{FF2B5EF4-FFF2-40B4-BE49-F238E27FC236}">
                    <a16:creationId xmlns:a16="http://schemas.microsoft.com/office/drawing/2014/main" id="{22E8543A-F553-DEEB-00DA-D4814A42FD0D}"/>
                  </a:ext>
                </a:extLst>
              </p:cNvPr>
              <p:cNvCxnSpPr>
                <a:cxnSpLocks/>
                <a:stCxn id="185" idx="3"/>
                <a:endCxn id="123" idx="1"/>
              </p:cNvCxnSpPr>
              <p:nvPr/>
            </p:nvCxnSpPr>
            <p:spPr>
              <a:xfrm flipV="1">
                <a:off x="7142031" y="557224"/>
                <a:ext cx="1118082" cy="4787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66" name="Grupo 2">
                <a:extLst>
                  <a:ext uri="{FF2B5EF4-FFF2-40B4-BE49-F238E27FC236}">
                    <a16:creationId xmlns:a16="http://schemas.microsoft.com/office/drawing/2014/main" id="{8AB0C94E-FB6A-0F43-3594-37BF543C3BC6}"/>
                  </a:ext>
                </a:extLst>
              </p:cNvPr>
              <p:cNvGrpSpPr/>
              <p:nvPr/>
            </p:nvGrpSpPr>
            <p:grpSpPr>
              <a:xfrm>
                <a:off x="2872253" y="6436226"/>
                <a:ext cx="1956444" cy="297309"/>
                <a:chOff x="5451939" y="5973360"/>
                <a:chExt cx="2281439" cy="297309"/>
              </a:xfrm>
            </p:grpSpPr>
            <p:sp>
              <p:nvSpPr>
                <p:cNvPr id="120" name="Rectángulo 3">
                  <a:extLst>
                    <a:ext uri="{FF2B5EF4-FFF2-40B4-BE49-F238E27FC236}">
                      <a16:creationId xmlns:a16="http://schemas.microsoft.com/office/drawing/2014/main" id="{B03BA462-AEB7-724C-6B13-FFC8C4D1812B}"/>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 Committee</a:t>
                  </a:r>
                </a:p>
              </p:txBody>
            </p:sp>
            <p:sp>
              <p:nvSpPr>
                <p:cNvPr id="121" name="Rectángulo: esquinas redondeadas 4">
                  <a:extLst>
                    <a:ext uri="{FF2B5EF4-FFF2-40B4-BE49-F238E27FC236}">
                      <a16:creationId xmlns:a16="http://schemas.microsoft.com/office/drawing/2014/main" id="{9A1D2430-7975-AB78-0B39-559E3BE9912F}"/>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67" name="Rectángulo: esquinas redondeadas 48">
                <a:extLst>
                  <a:ext uri="{FF2B5EF4-FFF2-40B4-BE49-F238E27FC236}">
                    <a16:creationId xmlns:a16="http://schemas.microsoft.com/office/drawing/2014/main" id="{2886C2FF-F0AB-C9E3-49FA-847156F10506}"/>
                  </a:ext>
                </a:extLst>
              </p:cNvPr>
              <p:cNvSpPr/>
              <p:nvPr/>
            </p:nvSpPr>
            <p:spPr>
              <a:xfrm>
                <a:off x="10364365" y="605563"/>
                <a:ext cx="1407467"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68" name="Conector recto 16">
                <a:extLst>
                  <a:ext uri="{FF2B5EF4-FFF2-40B4-BE49-F238E27FC236}">
                    <a16:creationId xmlns:a16="http://schemas.microsoft.com/office/drawing/2014/main" id="{F428A1A1-223A-D611-F215-6E6121212D70}"/>
                  </a:ext>
                </a:extLst>
              </p:cNvPr>
              <p:cNvCxnSpPr/>
              <p:nvPr/>
            </p:nvCxnSpPr>
            <p:spPr>
              <a:xfrm>
                <a:off x="2781860" y="3594968"/>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cto 16">
                <a:extLst>
                  <a:ext uri="{FF2B5EF4-FFF2-40B4-BE49-F238E27FC236}">
                    <a16:creationId xmlns:a16="http://schemas.microsoft.com/office/drawing/2014/main" id="{18DB63A7-FAB6-16A5-7698-13B5BC3DFDA6}"/>
                  </a:ext>
                </a:extLst>
              </p:cNvPr>
              <p:cNvCxnSpPr>
                <a:cxnSpLocks/>
              </p:cNvCxnSpPr>
              <p:nvPr/>
            </p:nvCxnSpPr>
            <p:spPr>
              <a:xfrm>
                <a:off x="2764926" y="4718255"/>
                <a:ext cx="280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Conector recto 16">
                <a:extLst>
                  <a:ext uri="{FF2B5EF4-FFF2-40B4-BE49-F238E27FC236}">
                    <a16:creationId xmlns:a16="http://schemas.microsoft.com/office/drawing/2014/main" id="{08BF6586-9523-EBE2-9C98-6957CB2C8636}"/>
                  </a:ext>
                </a:extLst>
              </p:cNvPr>
              <p:cNvCxnSpPr/>
              <p:nvPr/>
            </p:nvCxnSpPr>
            <p:spPr>
              <a:xfrm>
                <a:off x="2781860" y="3955401"/>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Conector recto 16">
                <a:extLst>
                  <a:ext uri="{FF2B5EF4-FFF2-40B4-BE49-F238E27FC236}">
                    <a16:creationId xmlns:a16="http://schemas.microsoft.com/office/drawing/2014/main" id="{5AC37785-2B6D-9AAF-AABC-BE2BED8CC35B}"/>
                  </a:ext>
                </a:extLst>
              </p:cNvPr>
              <p:cNvCxnSpPr>
                <a:cxnSpLocks/>
              </p:cNvCxnSpPr>
              <p:nvPr/>
            </p:nvCxnSpPr>
            <p:spPr>
              <a:xfrm>
                <a:off x="2749671" y="4316042"/>
                <a:ext cx="280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cto 16">
                <a:extLst>
                  <a:ext uri="{FF2B5EF4-FFF2-40B4-BE49-F238E27FC236}">
                    <a16:creationId xmlns:a16="http://schemas.microsoft.com/office/drawing/2014/main" id="{3465C930-BAA1-D682-A3AF-D13A1A369A8D}"/>
                  </a:ext>
                </a:extLst>
              </p:cNvPr>
              <p:cNvCxnSpPr>
                <a:cxnSpLocks/>
              </p:cNvCxnSpPr>
              <p:nvPr/>
            </p:nvCxnSpPr>
            <p:spPr>
              <a:xfrm>
                <a:off x="6059919" y="4337256"/>
                <a:ext cx="3485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ector recto 16">
                <a:extLst>
                  <a:ext uri="{FF2B5EF4-FFF2-40B4-BE49-F238E27FC236}">
                    <a16:creationId xmlns:a16="http://schemas.microsoft.com/office/drawing/2014/main" id="{66EAE4CF-1F1F-C6D5-4979-6ED815752A96}"/>
                  </a:ext>
                </a:extLst>
              </p:cNvPr>
              <p:cNvCxnSpPr>
                <a:cxnSpLocks/>
              </p:cNvCxnSpPr>
              <p:nvPr/>
            </p:nvCxnSpPr>
            <p:spPr>
              <a:xfrm>
                <a:off x="6059919" y="4671784"/>
                <a:ext cx="3622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Conector recto 16">
                <a:extLst>
                  <a:ext uri="{FF2B5EF4-FFF2-40B4-BE49-F238E27FC236}">
                    <a16:creationId xmlns:a16="http://schemas.microsoft.com/office/drawing/2014/main" id="{A86F8F1E-BD56-82AC-2B97-5BCDB35F53B2}"/>
                  </a:ext>
                </a:extLst>
              </p:cNvPr>
              <p:cNvCxnSpPr>
                <a:cxnSpLocks/>
              </p:cNvCxnSpPr>
              <p:nvPr/>
            </p:nvCxnSpPr>
            <p:spPr>
              <a:xfrm>
                <a:off x="6059919" y="3954095"/>
                <a:ext cx="3651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ector recto 16">
                <a:extLst>
                  <a:ext uri="{FF2B5EF4-FFF2-40B4-BE49-F238E27FC236}">
                    <a16:creationId xmlns:a16="http://schemas.microsoft.com/office/drawing/2014/main" id="{9679FB10-2EF7-F35A-1488-C9878A4D3045}"/>
                  </a:ext>
                </a:extLst>
              </p:cNvPr>
              <p:cNvCxnSpPr>
                <a:cxnSpLocks/>
              </p:cNvCxnSpPr>
              <p:nvPr/>
            </p:nvCxnSpPr>
            <p:spPr>
              <a:xfrm>
                <a:off x="6059919" y="3583292"/>
                <a:ext cx="3596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ector recto 16">
                <a:extLst>
                  <a:ext uri="{FF2B5EF4-FFF2-40B4-BE49-F238E27FC236}">
                    <a16:creationId xmlns:a16="http://schemas.microsoft.com/office/drawing/2014/main" id="{40C80D7C-C45E-6EC1-0EFE-38462565F936}"/>
                  </a:ext>
                </a:extLst>
              </p:cNvPr>
              <p:cNvCxnSpPr>
                <a:cxnSpLocks/>
              </p:cNvCxnSpPr>
              <p:nvPr/>
            </p:nvCxnSpPr>
            <p:spPr>
              <a:xfrm>
                <a:off x="2764926" y="5086115"/>
                <a:ext cx="257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Conector recto 16">
                <a:extLst>
                  <a:ext uri="{FF2B5EF4-FFF2-40B4-BE49-F238E27FC236}">
                    <a16:creationId xmlns:a16="http://schemas.microsoft.com/office/drawing/2014/main" id="{C7F11217-8939-B06A-0D84-E44356CB5E19}"/>
                  </a:ext>
                </a:extLst>
              </p:cNvPr>
              <p:cNvCxnSpPr>
                <a:cxnSpLocks/>
              </p:cNvCxnSpPr>
              <p:nvPr/>
            </p:nvCxnSpPr>
            <p:spPr>
              <a:xfrm>
                <a:off x="2756474" y="5434482"/>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cto 16">
                <a:extLst>
                  <a:ext uri="{FF2B5EF4-FFF2-40B4-BE49-F238E27FC236}">
                    <a16:creationId xmlns:a16="http://schemas.microsoft.com/office/drawing/2014/main" id="{DF449B53-3239-3898-FF26-267647A94DB8}"/>
                  </a:ext>
                </a:extLst>
              </p:cNvPr>
              <p:cNvCxnSpPr>
                <a:cxnSpLocks/>
              </p:cNvCxnSpPr>
              <p:nvPr/>
            </p:nvCxnSpPr>
            <p:spPr>
              <a:xfrm>
                <a:off x="2767179" y="5799143"/>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ector recto 16">
                <a:extLst>
                  <a:ext uri="{FF2B5EF4-FFF2-40B4-BE49-F238E27FC236}">
                    <a16:creationId xmlns:a16="http://schemas.microsoft.com/office/drawing/2014/main" id="{55120276-9DCD-9F74-4CCA-2CE1BBE88201}"/>
                  </a:ext>
                </a:extLst>
              </p:cNvPr>
              <p:cNvCxnSpPr>
                <a:cxnSpLocks/>
              </p:cNvCxnSpPr>
              <p:nvPr/>
            </p:nvCxnSpPr>
            <p:spPr>
              <a:xfrm>
                <a:off x="2767667" y="6169508"/>
                <a:ext cx="244800" cy="0"/>
              </a:xfrm>
              <a:prstGeom prst="line">
                <a:avLst/>
              </a:prstGeom>
            </p:spPr>
            <p:style>
              <a:lnRef idx="1">
                <a:schemeClr val="accent1"/>
              </a:lnRef>
              <a:fillRef idx="0">
                <a:schemeClr val="accent1"/>
              </a:fillRef>
              <a:effectRef idx="0">
                <a:schemeClr val="accent1"/>
              </a:effectRef>
              <a:fontRef idx="minor">
                <a:schemeClr val="tx1"/>
              </a:fontRef>
            </p:style>
          </p:cxnSp>
          <p:sp>
            <p:nvSpPr>
              <p:cNvPr id="80" name="Rectángulo: esquinas redondeadas 48">
                <a:extLst>
                  <a:ext uri="{FF2B5EF4-FFF2-40B4-BE49-F238E27FC236}">
                    <a16:creationId xmlns:a16="http://schemas.microsoft.com/office/drawing/2014/main" id="{885CC467-59AF-031F-A2FC-23C977002488}"/>
                  </a:ext>
                </a:extLst>
              </p:cNvPr>
              <p:cNvSpPr/>
              <p:nvPr/>
            </p:nvSpPr>
            <p:spPr>
              <a:xfrm>
                <a:off x="5029615" y="4235456"/>
                <a:ext cx="822412" cy="26365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81" name="Conector: angular 108">
                <a:extLst>
                  <a:ext uri="{FF2B5EF4-FFF2-40B4-BE49-F238E27FC236}">
                    <a16:creationId xmlns:a16="http://schemas.microsoft.com/office/drawing/2014/main" id="{386568C0-D42D-7F7E-360E-A95F1D4253DC}"/>
                  </a:ext>
                </a:extLst>
              </p:cNvPr>
              <p:cNvCxnSpPr>
                <a:cxnSpLocks/>
              </p:cNvCxnSpPr>
              <p:nvPr/>
            </p:nvCxnSpPr>
            <p:spPr>
              <a:xfrm rot="16200000" flipH="1">
                <a:off x="1750066" y="4101289"/>
                <a:ext cx="1548511" cy="4203"/>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grpSp>
            <p:nvGrpSpPr>
              <p:cNvPr id="82" name="Grupo 8">
                <a:extLst>
                  <a:ext uri="{FF2B5EF4-FFF2-40B4-BE49-F238E27FC236}">
                    <a16:creationId xmlns:a16="http://schemas.microsoft.com/office/drawing/2014/main" id="{DFE9A9F2-85D8-E886-FFCF-8109D7AEA94B}"/>
                  </a:ext>
                </a:extLst>
              </p:cNvPr>
              <p:cNvGrpSpPr/>
              <p:nvPr/>
            </p:nvGrpSpPr>
            <p:grpSpPr>
              <a:xfrm>
                <a:off x="6234215" y="5281395"/>
                <a:ext cx="2281439" cy="297309"/>
                <a:chOff x="5451939" y="5973360"/>
                <a:chExt cx="2281439" cy="297309"/>
              </a:xfrm>
            </p:grpSpPr>
            <p:sp>
              <p:nvSpPr>
                <p:cNvPr id="118" name="Rectángulo 11">
                  <a:extLst>
                    <a:ext uri="{FF2B5EF4-FFF2-40B4-BE49-F238E27FC236}">
                      <a16:creationId xmlns:a16="http://schemas.microsoft.com/office/drawing/2014/main" id="{DC7BC38B-D023-42F8-4EDC-F794F3608D8F}"/>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Standards Committee</a:t>
                  </a:r>
                </a:p>
              </p:txBody>
            </p:sp>
            <p:sp>
              <p:nvSpPr>
                <p:cNvPr id="119" name="Rectángulo: esquinas redondeadas 13">
                  <a:extLst>
                    <a:ext uri="{FF2B5EF4-FFF2-40B4-BE49-F238E27FC236}">
                      <a16:creationId xmlns:a16="http://schemas.microsoft.com/office/drawing/2014/main" id="{FB9BFA14-F954-CE07-CB14-ADBBEF3945C3}"/>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grpSp>
            <p:nvGrpSpPr>
              <p:cNvPr id="83" name="Grupo 18">
                <a:extLst>
                  <a:ext uri="{FF2B5EF4-FFF2-40B4-BE49-F238E27FC236}">
                    <a16:creationId xmlns:a16="http://schemas.microsoft.com/office/drawing/2014/main" id="{73CC8579-E061-93D7-D883-5D12211F2D2D}"/>
                  </a:ext>
                </a:extLst>
              </p:cNvPr>
              <p:cNvGrpSpPr/>
              <p:nvPr/>
            </p:nvGrpSpPr>
            <p:grpSpPr>
              <a:xfrm>
                <a:off x="8260005" y="60995"/>
                <a:ext cx="1569673" cy="304261"/>
                <a:chOff x="2154706" y="3146875"/>
                <a:chExt cx="1672908" cy="418366"/>
              </a:xfrm>
            </p:grpSpPr>
            <p:sp>
              <p:nvSpPr>
                <p:cNvPr id="116" name="Rectángulo 19">
                  <a:extLst>
                    <a:ext uri="{FF2B5EF4-FFF2-40B4-BE49-F238E27FC236}">
                      <a16:creationId xmlns:a16="http://schemas.microsoft.com/office/drawing/2014/main" id="{17209A50-2BE0-94E2-EF7B-42CA1F7DC8D3}"/>
                    </a:ext>
                  </a:extLst>
                </p:cNvPr>
                <p:cNvSpPr/>
                <p:nvPr/>
              </p:nvSpPr>
              <p:spPr>
                <a:xfrm>
                  <a:off x="2212636" y="3244467"/>
                  <a:ext cx="1308395"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ExCom </a:t>
                  </a:r>
                </a:p>
              </p:txBody>
            </p:sp>
            <p:sp>
              <p:nvSpPr>
                <p:cNvPr id="117" name="Rectángulo: esquinas redondeadas 20">
                  <a:extLst>
                    <a:ext uri="{FF2B5EF4-FFF2-40B4-BE49-F238E27FC236}">
                      <a16:creationId xmlns:a16="http://schemas.microsoft.com/office/drawing/2014/main" id="{F52AE43C-0A0A-A4FE-0A84-3D5C014560A6}"/>
                    </a:ext>
                  </a:extLst>
                </p:cNvPr>
                <p:cNvSpPr/>
                <p:nvPr/>
              </p:nvSpPr>
              <p:spPr>
                <a:xfrm>
                  <a:off x="2154707"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cxnSp>
            <p:nvCxnSpPr>
              <p:cNvPr id="84" name="Conector: angular 53">
                <a:extLst>
                  <a:ext uri="{FF2B5EF4-FFF2-40B4-BE49-F238E27FC236}">
                    <a16:creationId xmlns:a16="http://schemas.microsoft.com/office/drawing/2014/main" id="{82EBAE98-0978-480F-C808-CE783F4FD03E}"/>
                  </a:ext>
                </a:extLst>
              </p:cNvPr>
              <p:cNvCxnSpPr>
                <a:cxnSpLocks/>
                <a:stCxn id="157" idx="0"/>
                <a:endCxn id="155" idx="2"/>
              </p:cNvCxnSpPr>
              <p:nvPr/>
            </p:nvCxnSpPr>
            <p:spPr>
              <a:xfrm rot="16200000" flipV="1">
                <a:off x="10775253" y="1524653"/>
                <a:ext cx="580909" cy="44707"/>
              </a:xfrm>
              <a:prstGeom prst="bentConnector3">
                <a:avLst>
                  <a:gd name="adj1" fmla="val 245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85" name="Grupo 26">
                <a:extLst>
                  <a:ext uri="{FF2B5EF4-FFF2-40B4-BE49-F238E27FC236}">
                    <a16:creationId xmlns:a16="http://schemas.microsoft.com/office/drawing/2014/main" id="{DEE83516-F014-FD97-89EC-41603AA2CC37}"/>
                  </a:ext>
                </a:extLst>
              </p:cNvPr>
              <p:cNvGrpSpPr/>
              <p:nvPr/>
            </p:nvGrpSpPr>
            <p:grpSpPr>
              <a:xfrm>
                <a:off x="8172388" y="1869390"/>
                <a:ext cx="1684985" cy="288226"/>
                <a:chOff x="8321419" y="1060129"/>
                <a:chExt cx="1741088" cy="369162"/>
              </a:xfrm>
            </p:grpSpPr>
            <p:sp>
              <p:nvSpPr>
                <p:cNvPr id="114" name="Rectángulo 30">
                  <a:extLst>
                    <a:ext uri="{FF2B5EF4-FFF2-40B4-BE49-F238E27FC236}">
                      <a16:creationId xmlns:a16="http://schemas.microsoft.com/office/drawing/2014/main" id="{2A4AE10E-AB49-7A74-83B3-CF6974C8CDA1}"/>
                    </a:ext>
                  </a:extLst>
                </p:cNvPr>
                <p:cNvSpPr/>
                <p:nvPr/>
              </p:nvSpPr>
              <p:spPr>
                <a:xfrm>
                  <a:off x="8321419" y="1099341"/>
                  <a:ext cx="1741088" cy="32995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DEI Advisory Subc</a:t>
                  </a:r>
                </a:p>
              </p:txBody>
            </p:sp>
            <p:sp>
              <p:nvSpPr>
                <p:cNvPr id="115" name="Rectángulo: esquinas redondeadas 36">
                  <a:extLst>
                    <a:ext uri="{FF2B5EF4-FFF2-40B4-BE49-F238E27FC236}">
                      <a16:creationId xmlns:a16="http://schemas.microsoft.com/office/drawing/2014/main" id="{ED8C0EC7-8B29-91DE-AF22-475333F70CCD}"/>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cxnSp>
            <p:nvCxnSpPr>
              <p:cNvPr id="86" name="Conector: angular 49">
                <a:extLst>
                  <a:ext uri="{FF2B5EF4-FFF2-40B4-BE49-F238E27FC236}">
                    <a16:creationId xmlns:a16="http://schemas.microsoft.com/office/drawing/2014/main" id="{8E81B734-1D4A-19BC-39CA-2BAA604589A6}"/>
                  </a:ext>
                </a:extLst>
              </p:cNvPr>
              <p:cNvCxnSpPr>
                <a:cxnSpLocks/>
              </p:cNvCxnSpPr>
              <p:nvPr/>
            </p:nvCxnSpPr>
            <p:spPr>
              <a:xfrm>
                <a:off x="7130446" y="1027261"/>
                <a:ext cx="1139837" cy="97448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7" name="Conector: angular 61">
                <a:extLst>
                  <a:ext uri="{FF2B5EF4-FFF2-40B4-BE49-F238E27FC236}">
                    <a16:creationId xmlns:a16="http://schemas.microsoft.com/office/drawing/2014/main" id="{034ED1CC-76C1-D8CA-3B55-C85FD562C957}"/>
                  </a:ext>
                </a:extLst>
              </p:cNvPr>
              <p:cNvCxnSpPr>
                <a:cxnSpLocks/>
                <a:stCxn id="185" idx="3"/>
                <a:endCxn id="117" idx="1"/>
              </p:cNvCxnSpPr>
              <p:nvPr/>
            </p:nvCxnSpPr>
            <p:spPr>
              <a:xfrm flipV="1">
                <a:off x="7142031" y="213122"/>
                <a:ext cx="1117975" cy="82285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B30594A-48B5-2D50-1A79-4E1ABE0B97F2}"/>
                  </a:ext>
                </a:extLst>
              </p:cNvPr>
              <p:cNvCxnSpPr/>
              <p:nvPr/>
            </p:nvCxnSpPr>
            <p:spPr>
              <a:xfrm>
                <a:off x="9811098" y="247910"/>
                <a:ext cx="542616" cy="3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Conector recto 16">
                <a:extLst>
                  <a:ext uri="{FF2B5EF4-FFF2-40B4-BE49-F238E27FC236}">
                    <a16:creationId xmlns:a16="http://schemas.microsoft.com/office/drawing/2014/main" id="{26F527EB-A008-CD6B-4592-831386B379DE}"/>
                  </a:ext>
                </a:extLst>
              </p:cNvPr>
              <p:cNvCxnSpPr>
                <a:cxnSpLocks/>
              </p:cNvCxnSpPr>
              <p:nvPr/>
            </p:nvCxnSpPr>
            <p:spPr>
              <a:xfrm>
                <a:off x="6057368" y="5027117"/>
                <a:ext cx="36221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0" name="Grupo 8">
                <a:extLst>
                  <a:ext uri="{FF2B5EF4-FFF2-40B4-BE49-F238E27FC236}">
                    <a16:creationId xmlns:a16="http://schemas.microsoft.com/office/drawing/2014/main" id="{025AED95-CEB7-0D04-DA51-B084EC87C55C}"/>
                  </a:ext>
                </a:extLst>
              </p:cNvPr>
              <p:cNvGrpSpPr/>
              <p:nvPr/>
            </p:nvGrpSpPr>
            <p:grpSpPr>
              <a:xfrm>
                <a:off x="6236265" y="5662725"/>
                <a:ext cx="2281439" cy="297309"/>
                <a:chOff x="5451939" y="5973360"/>
                <a:chExt cx="2281439" cy="297309"/>
              </a:xfrm>
            </p:grpSpPr>
            <p:sp>
              <p:nvSpPr>
                <p:cNvPr id="112" name="Rectángulo 11">
                  <a:extLst>
                    <a:ext uri="{FF2B5EF4-FFF2-40B4-BE49-F238E27FC236}">
                      <a16:creationId xmlns:a16="http://schemas.microsoft.com/office/drawing/2014/main" id="{2EFF8570-E585-7F24-DB4F-C149585982CA}"/>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 Technical Interaction Committee</a:t>
                  </a:r>
                </a:p>
              </p:txBody>
            </p:sp>
            <p:sp>
              <p:nvSpPr>
                <p:cNvPr id="113" name="Rectángulo: esquinas redondeadas 13">
                  <a:extLst>
                    <a:ext uri="{FF2B5EF4-FFF2-40B4-BE49-F238E27FC236}">
                      <a16:creationId xmlns:a16="http://schemas.microsoft.com/office/drawing/2014/main" id="{313C0904-3030-0AAB-39C5-753B2AD67955}"/>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cxnSp>
            <p:nvCxnSpPr>
              <p:cNvPr id="91" name="Straight Connector 90">
                <a:extLst>
                  <a:ext uri="{FF2B5EF4-FFF2-40B4-BE49-F238E27FC236}">
                    <a16:creationId xmlns:a16="http://schemas.microsoft.com/office/drawing/2014/main" id="{E41F4CC7-EED3-B710-CF35-17EE04F339E3}"/>
                  </a:ext>
                </a:extLst>
              </p:cNvPr>
              <p:cNvCxnSpPr>
                <a:stCxn id="113" idx="1"/>
              </p:cNvCxnSpPr>
              <p:nvPr/>
            </p:nvCxnSpPr>
            <p:spPr>
              <a:xfrm flipH="1" flipV="1">
                <a:off x="6057368" y="5803789"/>
                <a:ext cx="34461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51E3053-6CAB-1B6A-DF27-337B2208AE2A}"/>
                  </a:ext>
                </a:extLst>
              </p:cNvPr>
              <p:cNvCxnSpPr>
                <a:stCxn id="119" idx="1"/>
              </p:cNvCxnSpPr>
              <p:nvPr/>
            </p:nvCxnSpPr>
            <p:spPr>
              <a:xfrm flipH="1" flipV="1">
                <a:off x="6057368" y="5422459"/>
                <a:ext cx="34256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AC1F7BB-B2DE-B86B-7800-686851B3C205}"/>
                  </a:ext>
                </a:extLst>
              </p:cNvPr>
              <p:cNvCxnSpPr>
                <a:cxnSpLocks/>
              </p:cNvCxnSpPr>
              <p:nvPr/>
            </p:nvCxnSpPr>
            <p:spPr>
              <a:xfrm>
                <a:off x="6047410" y="3376219"/>
                <a:ext cx="0" cy="2427570"/>
              </a:xfrm>
              <a:prstGeom prst="line">
                <a:avLst/>
              </a:prstGeom>
            </p:spPr>
            <p:style>
              <a:lnRef idx="1">
                <a:schemeClr val="accent1"/>
              </a:lnRef>
              <a:fillRef idx="0">
                <a:schemeClr val="accent1"/>
              </a:fillRef>
              <a:effectRef idx="0">
                <a:schemeClr val="accent1"/>
              </a:effectRef>
              <a:fontRef idx="minor">
                <a:schemeClr val="tx1"/>
              </a:fontRef>
            </p:style>
          </p:cxnSp>
          <p:grpSp>
            <p:nvGrpSpPr>
              <p:cNvPr id="94" name="Grupo 25">
                <a:extLst>
                  <a:ext uri="{FF2B5EF4-FFF2-40B4-BE49-F238E27FC236}">
                    <a16:creationId xmlns:a16="http://schemas.microsoft.com/office/drawing/2014/main" id="{7EA66DDB-F572-6542-7C2A-C2E8707EC040}"/>
                  </a:ext>
                </a:extLst>
              </p:cNvPr>
              <p:cNvGrpSpPr/>
              <p:nvPr/>
            </p:nvGrpSpPr>
            <p:grpSpPr>
              <a:xfrm>
                <a:off x="5036008" y="378359"/>
                <a:ext cx="1741088" cy="380795"/>
                <a:chOff x="8308076" y="1060129"/>
                <a:chExt cx="1741088" cy="380795"/>
              </a:xfrm>
            </p:grpSpPr>
            <p:sp>
              <p:nvSpPr>
                <p:cNvPr id="110" name="Rectángulo 17">
                  <a:extLst>
                    <a:ext uri="{FF2B5EF4-FFF2-40B4-BE49-F238E27FC236}">
                      <a16:creationId xmlns:a16="http://schemas.microsoft.com/office/drawing/2014/main" id="{4C31F892-872A-BB11-EFD4-1B6137E47D38}"/>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ASHRAE Membership</a:t>
                  </a:r>
                </a:p>
              </p:txBody>
            </p:sp>
            <p:sp>
              <p:nvSpPr>
                <p:cNvPr id="111" name="Rectángulo: esquinas redondeadas 14">
                  <a:extLst>
                    <a:ext uri="{FF2B5EF4-FFF2-40B4-BE49-F238E27FC236}">
                      <a16:creationId xmlns:a16="http://schemas.microsoft.com/office/drawing/2014/main" id="{196532CF-F983-CE1C-C5D7-3B4CDAE1667E}"/>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grpSp>
            <p:nvGrpSpPr>
              <p:cNvPr id="95" name="Grupo 25">
                <a:extLst>
                  <a:ext uri="{FF2B5EF4-FFF2-40B4-BE49-F238E27FC236}">
                    <a16:creationId xmlns:a16="http://schemas.microsoft.com/office/drawing/2014/main" id="{894779B7-C804-8380-90DC-7C238F5C62C2}"/>
                  </a:ext>
                </a:extLst>
              </p:cNvPr>
              <p:cNvGrpSpPr/>
              <p:nvPr/>
            </p:nvGrpSpPr>
            <p:grpSpPr>
              <a:xfrm>
                <a:off x="233395" y="1838412"/>
                <a:ext cx="1741088" cy="380795"/>
                <a:chOff x="8308076" y="1060129"/>
                <a:chExt cx="1741088" cy="380795"/>
              </a:xfrm>
            </p:grpSpPr>
            <p:sp>
              <p:nvSpPr>
                <p:cNvPr id="108" name="Rectángulo 17">
                  <a:extLst>
                    <a:ext uri="{FF2B5EF4-FFF2-40B4-BE49-F238E27FC236}">
                      <a16:creationId xmlns:a16="http://schemas.microsoft.com/office/drawing/2014/main" id="{AE742F82-2B64-621B-8954-C04CEA8E0912}"/>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Nominating Committee</a:t>
                  </a:r>
                </a:p>
              </p:txBody>
            </p:sp>
            <p:sp>
              <p:nvSpPr>
                <p:cNvPr id="109" name="Rectángulo: esquinas redondeadas 14">
                  <a:extLst>
                    <a:ext uri="{FF2B5EF4-FFF2-40B4-BE49-F238E27FC236}">
                      <a16:creationId xmlns:a16="http://schemas.microsoft.com/office/drawing/2014/main" id="{6EF9E40C-0E9E-3087-2B54-67AA796F66F3}"/>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cxnSp>
            <p:nvCxnSpPr>
              <p:cNvPr id="96" name="Connector: Elbow 95">
                <a:extLst>
                  <a:ext uri="{FF2B5EF4-FFF2-40B4-BE49-F238E27FC236}">
                    <a16:creationId xmlns:a16="http://schemas.microsoft.com/office/drawing/2014/main" id="{557AA8A2-093C-E52F-B8E9-DD175443239E}"/>
                  </a:ext>
                </a:extLst>
              </p:cNvPr>
              <p:cNvCxnSpPr>
                <a:cxnSpLocks/>
              </p:cNvCxnSpPr>
              <p:nvPr/>
            </p:nvCxnSpPr>
            <p:spPr>
              <a:xfrm flipV="1">
                <a:off x="1982140" y="698288"/>
                <a:ext cx="3151906" cy="131766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027D26E-7F52-1ED5-4DA6-9C8C88467818}"/>
                  </a:ext>
                </a:extLst>
              </p:cNvPr>
              <p:cNvCxnSpPr/>
              <p:nvPr/>
            </p:nvCxnSpPr>
            <p:spPr>
              <a:xfrm>
                <a:off x="3593174" y="1094251"/>
                <a:ext cx="1912929" cy="12222"/>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8" name="Straight Connector 97">
                <a:extLst>
                  <a:ext uri="{FF2B5EF4-FFF2-40B4-BE49-F238E27FC236}">
                    <a16:creationId xmlns:a16="http://schemas.microsoft.com/office/drawing/2014/main" id="{9A948EC6-EAB9-4BE1-AB35-174D8C181345}"/>
                  </a:ext>
                </a:extLst>
              </p:cNvPr>
              <p:cNvCxnSpPr>
                <a:cxnSpLocks/>
              </p:cNvCxnSpPr>
              <p:nvPr/>
            </p:nvCxnSpPr>
            <p:spPr>
              <a:xfrm flipV="1">
                <a:off x="6047410" y="1246969"/>
                <a:ext cx="0" cy="1401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893A1CAF-5497-2361-8BFF-0DCF5AAC8396}"/>
                  </a:ext>
                </a:extLst>
              </p:cNvPr>
              <p:cNvCxnSpPr>
                <a:stCxn id="67" idx="1"/>
                <a:endCxn id="155" idx="1"/>
              </p:cNvCxnSpPr>
              <p:nvPr/>
            </p:nvCxnSpPr>
            <p:spPr>
              <a:xfrm rot="10800000" flipV="1">
                <a:off x="10347759" y="746627"/>
                <a:ext cx="16607" cy="374329"/>
              </a:xfrm>
              <a:prstGeom prst="bentConnector3">
                <a:avLst>
                  <a:gd name="adj1" fmla="val 1361817"/>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1AE5527-8F33-C3E8-201E-9ACC1BE4369F}"/>
                  </a:ext>
                </a:extLst>
              </p:cNvPr>
              <p:cNvCxnSpPr>
                <a:cxnSpLocks/>
                <a:endCxn id="183" idx="3"/>
              </p:cNvCxnSpPr>
              <p:nvPr/>
            </p:nvCxnSpPr>
            <p:spPr>
              <a:xfrm flipH="1">
                <a:off x="9830784" y="917110"/>
                <a:ext cx="298136" cy="715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0720F1B-A784-1DB0-0469-F467A20EEC90}"/>
                  </a:ext>
                </a:extLst>
              </p:cNvPr>
              <p:cNvCxnSpPr>
                <a:cxnSpLocks/>
              </p:cNvCxnSpPr>
              <p:nvPr/>
            </p:nvCxnSpPr>
            <p:spPr>
              <a:xfrm>
                <a:off x="7709302" y="2355826"/>
                <a:ext cx="559363" cy="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1D404CA-2D73-E1E2-9879-EBCF65EAF1EF}"/>
                  </a:ext>
                </a:extLst>
              </p:cNvPr>
              <p:cNvCxnSpPr/>
              <p:nvPr/>
            </p:nvCxnSpPr>
            <p:spPr>
              <a:xfrm flipV="1">
                <a:off x="7709302" y="2010454"/>
                <a:ext cx="0" cy="364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1BE3564-E981-8FAF-6972-5AEC77A26DBE}"/>
                  </a:ext>
                </a:extLst>
              </p:cNvPr>
              <p:cNvCxnSpPr>
                <a:cxnSpLocks/>
              </p:cNvCxnSpPr>
              <p:nvPr/>
            </p:nvCxnSpPr>
            <p:spPr>
              <a:xfrm flipH="1">
                <a:off x="2749671" y="3329134"/>
                <a:ext cx="28863" cy="3222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2B337FC-2DEA-C963-201F-C99005D25008}"/>
                  </a:ext>
                </a:extLst>
              </p:cNvPr>
              <p:cNvCxnSpPr>
                <a:stCxn id="133" idx="1"/>
              </p:cNvCxnSpPr>
              <p:nvPr/>
            </p:nvCxnSpPr>
            <p:spPr>
              <a:xfrm flipH="1">
                <a:off x="9195807" y="3566992"/>
                <a:ext cx="337527" cy="8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5BB3915-20EC-8306-2E12-2453A9FEE94A}"/>
                  </a:ext>
                </a:extLst>
              </p:cNvPr>
              <p:cNvCxnSpPr>
                <a:cxnSpLocks/>
              </p:cNvCxnSpPr>
              <p:nvPr/>
            </p:nvCxnSpPr>
            <p:spPr>
              <a:xfrm>
                <a:off x="8535300" y="2504163"/>
                <a:ext cx="0" cy="34587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BAF120C-2952-F3AB-F5C1-54674D4F2FBC}"/>
                  </a:ext>
                </a:extLst>
              </p:cNvPr>
              <p:cNvCxnSpPr/>
              <p:nvPr/>
            </p:nvCxnSpPr>
            <p:spPr>
              <a:xfrm>
                <a:off x="8524233" y="2850042"/>
                <a:ext cx="82373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E33DDC2-75A9-E3BC-BA37-8B4EDCA102D7}"/>
                  </a:ext>
                </a:extLst>
              </p:cNvPr>
              <p:cNvCxnSpPr>
                <a:cxnSpLocks/>
              </p:cNvCxnSpPr>
              <p:nvPr/>
            </p:nvCxnSpPr>
            <p:spPr>
              <a:xfrm flipH="1">
                <a:off x="3614481" y="2850042"/>
                <a:ext cx="49011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cxnSp>
        <p:nvCxnSpPr>
          <p:cNvPr id="191" name="Straight Connector 190">
            <a:extLst>
              <a:ext uri="{FF2B5EF4-FFF2-40B4-BE49-F238E27FC236}">
                <a16:creationId xmlns:a16="http://schemas.microsoft.com/office/drawing/2014/main" id="{07D3C92F-38DD-3507-F107-343ADE8A54AC}"/>
              </a:ext>
            </a:extLst>
          </p:cNvPr>
          <p:cNvCxnSpPr/>
          <p:nvPr/>
        </p:nvCxnSpPr>
        <p:spPr>
          <a:xfrm>
            <a:off x="2516276" y="6675749"/>
            <a:ext cx="2385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FF9C4AD-2427-F413-A9EB-D4E3AE2B811D}"/>
              </a:ext>
            </a:extLst>
          </p:cNvPr>
          <p:cNvCxnSpPr>
            <a:stCxn id="145" idx="3"/>
            <a:endCxn id="80" idx="1"/>
          </p:cNvCxnSpPr>
          <p:nvPr/>
        </p:nvCxnSpPr>
        <p:spPr>
          <a:xfrm>
            <a:off x="4606368" y="4490248"/>
            <a:ext cx="189852" cy="1498"/>
          </a:xfrm>
          <a:prstGeom prst="line">
            <a:avLst/>
          </a:prstGeom>
        </p:spPr>
        <p:style>
          <a:lnRef idx="1">
            <a:schemeClr val="accent1"/>
          </a:lnRef>
          <a:fillRef idx="0">
            <a:schemeClr val="accent1"/>
          </a:fillRef>
          <a:effectRef idx="0">
            <a:schemeClr val="accent1"/>
          </a:effectRef>
          <a:fontRef idx="minor">
            <a:schemeClr val="tx1"/>
          </a:fontRef>
        </p:style>
      </p:cxnSp>
      <p:sp>
        <p:nvSpPr>
          <p:cNvPr id="194" name="Rectangle: Rounded Corners 3">
            <a:extLst>
              <a:ext uri="{FF2B5EF4-FFF2-40B4-BE49-F238E27FC236}">
                <a16:creationId xmlns:a16="http://schemas.microsoft.com/office/drawing/2014/main" id="{2718F207-7A0D-E2B8-5770-EE18509C18E7}"/>
              </a:ext>
            </a:extLst>
          </p:cNvPr>
          <p:cNvSpPr/>
          <p:nvPr/>
        </p:nvSpPr>
        <p:spPr>
          <a:xfrm>
            <a:off x="2067688" y="3043570"/>
            <a:ext cx="1650653" cy="396524"/>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195" name="Rectangle: Rounded Corners 3">
            <a:extLst>
              <a:ext uri="{FF2B5EF4-FFF2-40B4-BE49-F238E27FC236}">
                <a16:creationId xmlns:a16="http://schemas.microsoft.com/office/drawing/2014/main" id="{C3DD6EEF-389C-1CD7-759C-BD23D5D4050F}"/>
              </a:ext>
            </a:extLst>
          </p:cNvPr>
          <p:cNvSpPr/>
          <p:nvPr/>
        </p:nvSpPr>
        <p:spPr>
          <a:xfrm>
            <a:off x="5736390" y="3100952"/>
            <a:ext cx="1658211" cy="394175"/>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196" name="Rectangle: Rounded Corners 3">
            <a:extLst>
              <a:ext uri="{FF2B5EF4-FFF2-40B4-BE49-F238E27FC236}">
                <a16:creationId xmlns:a16="http://schemas.microsoft.com/office/drawing/2014/main" id="{1EFC8E89-5F1A-1248-9BCA-58765CED25D7}"/>
              </a:ext>
            </a:extLst>
          </p:cNvPr>
          <p:cNvSpPr/>
          <p:nvPr/>
        </p:nvSpPr>
        <p:spPr>
          <a:xfrm>
            <a:off x="8859110" y="3063063"/>
            <a:ext cx="1653590" cy="385963"/>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197" name="Rectangle: Rounded Corners 3">
            <a:extLst>
              <a:ext uri="{FF2B5EF4-FFF2-40B4-BE49-F238E27FC236}">
                <a16:creationId xmlns:a16="http://schemas.microsoft.com/office/drawing/2014/main" id="{F127E81E-8202-64D7-5CDF-AAAC9E929F1D}"/>
              </a:ext>
            </a:extLst>
          </p:cNvPr>
          <p:cNvSpPr/>
          <p:nvPr/>
        </p:nvSpPr>
        <p:spPr>
          <a:xfrm>
            <a:off x="5934875" y="3470987"/>
            <a:ext cx="2539817" cy="2756126"/>
          </a:xfrm>
          <a:prstGeom prst="round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198" name="Rectangle: Rounded Corners 3">
            <a:extLst>
              <a:ext uri="{FF2B5EF4-FFF2-40B4-BE49-F238E27FC236}">
                <a16:creationId xmlns:a16="http://schemas.microsoft.com/office/drawing/2014/main" id="{6E4696C5-B3FB-4383-53B8-BAB6E45CB195}"/>
              </a:ext>
            </a:extLst>
          </p:cNvPr>
          <p:cNvSpPr/>
          <p:nvPr/>
        </p:nvSpPr>
        <p:spPr>
          <a:xfrm>
            <a:off x="9104492" y="3499810"/>
            <a:ext cx="2451728" cy="1906050"/>
          </a:xfrm>
          <a:prstGeom prst="round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199" name="Rectangle: Rounded Corners 3">
            <a:extLst>
              <a:ext uri="{FF2B5EF4-FFF2-40B4-BE49-F238E27FC236}">
                <a16:creationId xmlns:a16="http://schemas.microsoft.com/office/drawing/2014/main" id="{C32867A4-354E-BC16-7F20-AFF76DDA984A}"/>
              </a:ext>
            </a:extLst>
          </p:cNvPr>
          <p:cNvSpPr/>
          <p:nvPr/>
        </p:nvSpPr>
        <p:spPr>
          <a:xfrm>
            <a:off x="214800" y="3590089"/>
            <a:ext cx="5521590" cy="3228745"/>
          </a:xfrm>
          <a:prstGeom prst="round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0" name="Rectangle: Rounded Corners 3">
            <a:extLst>
              <a:ext uri="{FF2B5EF4-FFF2-40B4-BE49-F238E27FC236}">
                <a16:creationId xmlns:a16="http://schemas.microsoft.com/office/drawing/2014/main" id="{FEDD729A-D991-D553-C05B-C23A94EF6E2E}"/>
              </a:ext>
            </a:extLst>
          </p:cNvPr>
          <p:cNvSpPr/>
          <p:nvPr/>
        </p:nvSpPr>
        <p:spPr>
          <a:xfrm>
            <a:off x="7993259" y="191036"/>
            <a:ext cx="1596910" cy="296574"/>
          </a:xfrm>
          <a:prstGeom prst="round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1" name="Rectangle: Rounded Corners 3">
            <a:extLst>
              <a:ext uri="{FF2B5EF4-FFF2-40B4-BE49-F238E27FC236}">
                <a16:creationId xmlns:a16="http://schemas.microsoft.com/office/drawing/2014/main" id="{332AE6B1-2936-44A0-F41F-E549AD732F36}"/>
              </a:ext>
            </a:extLst>
          </p:cNvPr>
          <p:cNvSpPr/>
          <p:nvPr/>
        </p:nvSpPr>
        <p:spPr>
          <a:xfrm>
            <a:off x="10114182" y="220943"/>
            <a:ext cx="1402619" cy="287740"/>
          </a:xfrm>
          <a:prstGeom prst="round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2" name="Rectangle: Rounded Corners 3">
            <a:extLst>
              <a:ext uri="{FF2B5EF4-FFF2-40B4-BE49-F238E27FC236}">
                <a16:creationId xmlns:a16="http://schemas.microsoft.com/office/drawing/2014/main" id="{5FFD2B32-D95A-2A71-DDFC-4182FA08646A}"/>
              </a:ext>
            </a:extLst>
          </p:cNvPr>
          <p:cNvSpPr/>
          <p:nvPr/>
        </p:nvSpPr>
        <p:spPr>
          <a:xfrm>
            <a:off x="8018434" y="907980"/>
            <a:ext cx="1578807" cy="281811"/>
          </a:xfrm>
          <a:prstGeom prst="round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3" name="Rectangle: Rounded Corners 3">
            <a:extLst>
              <a:ext uri="{FF2B5EF4-FFF2-40B4-BE49-F238E27FC236}">
                <a16:creationId xmlns:a16="http://schemas.microsoft.com/office/drawing/2014/main" id="{028327F4-2C2A-2AD0-3BBC-6CDAA5807F88}"/>
              </a:ext>
            </a:extLst>
          </p:cNvPr>
          <p:cNvSpPr/>
          <p:nvPr/>
        </p:nvSpPr>
        <p:spPr>
          <a:xfrm>
            <a:off x="10104151" y="712175"/>
            <a:ext cx="1430373" cy="690675"/>
          </a:xfrm>
          <a:prstGeom prst="round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4" name="Rectangle: Rounded Corners 3">
            <a:extLst>
              <a:ext uri="{FF2B5EF4-FFF2-40B4-BE49-F238E27FC236}">
                <a16:creationId xmlns:a16="http://schemas.microsoft.com/office/drawing/2014/main" id="{62657826-5434-7035-6E0E-FBDC3ACCFBE3}"/>
              </a:ext>
            </a:extLst>
          </p:cNvPr>
          <p:cNvSpPr/>
          <p:nvPr/>
        </p:nvSpPr>
        <p:spPr>
          <a:xfrm>
            <a:off x="4933938" y="480840"/>
            <a:ext cx="1617085" cy="372478"/>
          </a:xfrm>
          <a:prstGeom prst="round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05" name="Rectangle: Rounded Corners 3">
            <a:extLst>
              <a:ext uri="{FF2B5EF4-FFF2-40B4-BE49-F238E27FC236}">
                <a16:creationId xmlns:a16="http://schemas.microsoft.com/office/drawing/2014/main" id="{2B363446-1A5C-84B1-D5D2-A04006225A21}"/>
              </a:ext>
            </a:extLst>
          </p:cNvPr>
          <p:cNvSpPr/>
          <p:nvPr/>
        </p:nvSpPr>
        <p:spPr>
          <a:xfrm>
            <a:off x="150163" y="1956807"/>
            <a:ext cx="1570152" cy="386865"/>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6" name="Rectangle: Rounded Corners 3">
            <a:extLst>
              <a:ext uri="{FF2B5EF4-FFF2-40B4-BE49-F238E27FC236}">
                <a16:creationId xmlns:a16="http://schemas.microsoft.com/office/drawing/2014/main" id="{78F86FA7-86F7-952E-8EFC-D51348BCCDC3}"/>
              </a:ext>
            </a:extLst>
          </p:cNvPr>
          <p:cNvSpPr/>
          <p:nvPr/>
        </p:nvSpPr>
        <p:spPr>
          <a:xfrm>
            <a:off x="5299075" y="1012137"/>
            <a:ext cx="1599392" cy="329675"/>
          </a:xfrm>
          <a:prstGeom prst="round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7" name="Rectangle: Rounded Corners 3">
            <a:extLst>
              <a:ext uri="{FF2B5EF4-FFF2-40B4-BE49-F238E27FC236}">
                <a16:creationId xmlns:a16="http://schemas.microsoft.com/office/drawing/2014/main" id="{87AFA60D-1BFA-673A-53F6-17DBCF08E829}"/>
              </a:ext>
            </a:extLst>
          </p:cNvPr>
          <p:cNvSpPr/>
          <p:nvPr/>
        </p:nvSpPr>
        <p:spPr>
          <a:xfrm>
            <a:off x="7387379" y="53279"/>
            <a:ext cx="2539817" cy="2756126"/>
          </a:xfrm>
          <a:prstGeom prst="round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208" name="Rectangle: Rounded Corners 3">
            <a:extLst>
              <a:ext uri="{FF2B5EF4-FFF2-40B4-BE49-F238E27FC236}">
                <a16:creationId xmlns:a16="http://schemas.microsoft.com/office/drawing/2014/main" id="{333DE471-706B-9E4C-3EA9-E98906FB0FD5}"/>
              </a:ext>
            </a:extLst>
          </p:cNvPr>
          <p:cNvSpPr/>
          <p:nvPr/>
        </p:nvSpPr>
        <p:spPr>
          <a:xfrm>
            <a:off x="10130970" y="1971338"/>
            <a:ext cx="1425249" cy="250743"/>
          </a:xfrm>
          <a:prstGeom prst="round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2616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heel(1)">
                                      <p:cBhvr>
                                        <p:cTn id="7" dur="20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wheel(1)">
                                      <p:cBhvr>
                                        <p:cTn id="12" dur="2000"/>
                                        <p:tgtEl>
                                          <p:spTgt spid="19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6"/>
                                        </p:tgtEl>
                                        <p:attrNameLst>
                                          <p:attrName>style.visibility</p:attrName>
                                        </p:attrNameLst>
                                      </p:cBhvr>
                                      <p:to>
                                        <p:strVal val="visible"/>
                                      </p:to>
                                    </p:set>
                                    <p:animEffect transition="in" filter="wheel(1)">
                                      <p:cBhvr>
                                        <p:cTn id="17" dur="2000"/>
                                        <p:tgtEl>
                                          <p:spTgt spid="19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wheel(1)">
                                      <p:cBhvr>
                                        <p:cTn id="22" dur="2000"/>
                                        <p:tgtEl>
                                          <p:spTgt spid="19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wheel(1)">
                                      <p:cBhvr>
                                        <p:cTn id="27" dur="2000"/>
                                        <p:tgtEl>
                                          <p:spTgt spid="19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9"/>
                                        </p:tgtEl>
                                        <p:attrNameLst>
                                          <p:attrName>style.visibility</p:attrName>
                                        </p:attrNameLst>
                                      </p:cBhvr>
                                      <p:to>
                                        <p:strVal val="visible"/>
                                      </p:to>
                                    </p:set>
                                    <p:animEffect transition="in" filter="wheel(1)">
                                      <p:cBhvr>
                                        <p:cTn id="32" dur="2000"/>
                                        <p:tgtEl>
                                          <p:spTgt spid="19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animEffect transition="in" filter="wheel(1)">
                                      <p:cBhvr>
                                        <p:cTn id="37" dur="2000"/>
                                        <p:tgtEl>
                                          <p:spTgt spid="20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01"/>
                                        </p:tgtEl>
                                        <p:attrNameLst>
                                          <p:attrName>style.visibility</p:attrName>
                                        </p:attrNameLst>
                                      </p:cBhvr>
                                      <p:to>
                                        <p:strVal val="visible"/>
                                      </p:to>
                                    </p:set>
                                    <p:animEffect transition="in" filter="wheel(1)">
                                      <p:cBhvr>
                                        <p:cTn id="42" dur="2000"/>
                                        <p:tgtEl>
                                          <p:spTgt spid="20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2"/>
                                        </p:tgtEl>
                                        <p:attrNameLst>
                                          <p:attrName>style.visibility</p:attrName>
                                        </p:attrNameLst>
                                      </p:cBhvr>
                                      <p:to>
                                        <p:strVal val="visible"/>
                                      </p:to>
                                    </p:set>
                                    <p:animEffect transition="in" filter="dissolve">
                                      <p:cBhvr>
                                        <p:cTn id="47" dur="500"/>
                                        <p:tgtEl>
                                          <p:spTgt spid="20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03"/>
                                        </p:tgtEl>
                                        <p:attrNameLst>
                                          <p:attrName>style.visibility</p:attrName>
                                        </p:attrNameLst>
                                      </p:cBhvr>
                                      <p:to>
                                        <p:strVal val="visible"/>
                                      </p:to>
                                    </p:set>
                                    <p:animEffect transition="in" filter="dissolve">
                                      <p:cBhvr>
                                        <p:cTn id="52" dur="500"/>
                                        <p:tgtEl>
                                          <p:spTgt spid="20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04"/>
                                        </p:tgtEl>
                                        <p:attrNameLst>
                                          <p:attrName>style.visibility</p:attrName>
                                        </p:attrNameLst>
                                      </p:cBhvr>
                                      <p:to>
                                        <p:strVal val="visible"/>
                                      </p:to>
                                    </p:set>
                                    <p:animEffect transition="in" filter="wheel(1)">
                                      <p:cBhvr>
                                        <p:cTn id="57" dur="2000"/>
                                        <p:tgtEl>
                                          <p:spTgt spid="20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05"/>
                                        </p:tgtEl>
                                        <p:attrNameLst>
                                          <p:attrName>style.visibility</p:attrName>
                                        </p:attrNameLst>
                                      </p:cBhvr>
                                      <p:to>
                                        <p:strVal val="visible"/>
                                      </p:to>
                                    </p:set>
                                    <p:animEffect transition="in" filter="wheel(1)">
                                      <p:cBhvr>
                                        <p:cTn id="62" dur="2000"/>
                                        <p:tgtEl>
                                          <p:spTgt spid="20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06"/>
                                        </p:tgtEl>
                                        <p:attrNameLst>
                                          <p:attrName>style.visibility</p:attrName>
                                        </p:attrNameLst>
                                      </p:cBhvr>
                                      <p:to>
                                        <p:strVal val="visible"/>
                                      </p:to>
                                    </p:set>
                                    <p:animEffect transition="in" filter="wheel(1)">
                                      <p:cBhvr>
                                        <p:cTn id="67" dur="2000"/>
                                        <p:tgtEl>
                                          <p:spTgt spid="20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207"/>
                                        </p:tgtEl>
                                        <p:attrNameLst>
                                          <p:attrName>style.visibility</p:attrName>
                                        </p:attrNameLst>
                                      </p:cBhvr>
                                      <p:to>
                                        <p:strVal val="visible"/>
                                      </p:to>
                                    </p:set>
                                    <p:animEffect transition="in" filter="wheel(1)">
                                      <p:cBhvr>
                                        <p:cTn id="72" dur="2000"/>
                                        <p:tgtEl>
                                          <p:spTgt spid="20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08"/>
                                        </p:tgtEl>
                                        <p:attrNameLst>
                                          <p:attrName>style.visibility</p:attrName>
                                        </p:attrNameLst>
                                      </p:cBhvr>
                                      <p:to>
                                        <p:strVal val="visible"/>
                                      </p:to>
                                    </p:set>
                                    <p:animEffect transition="in" filter="dissolve">
                                      <p:cBhvr>
                                        <p:cTn id="7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21FD6E-D1FA-0E5E-49FA-1B93B87C7F5E}"/>
              </a:ext>
            </a:extLst>
          </p:cNvPr>
          <p:cNvGrpSpPr/>
          <p:nvPr/>
        </p:nvGrpSpPr>
        <p:grpSpPr>
          <a:xfrm>
            <a:off x="1932645" y="1535605"/>
            <a:ext cx="7439824" cy="4957270"/>
            <a:chOff x="2102184" y="1582528"/>
            <a:chExt cx="7439824" cy="4957270"/>
          </a:xfrm>
        </p:grpSpPr>
        <p:sp>
          <p:nvSpPr>
            <p:cNvPr id="5" name="Freeform: Shape 4">
              <a:extLst>
                <a:ext uri="{FF2B5EF4-FFF2-40B4-BE49-F238E27FC236}">
                  <a16:creationId xmlns:a16="http://schemas.microsoft.com/office/drawing/2014/main" id="{013941E5-FBCB-E358-41AE-A0BF1F62D5CC}"/>
                </a:ext>
              </a:extLst>
            </p:cNvPr>
            <p:cNvSpPr/>
            <p:nvPr/>
          </p:nvSpPr>
          <p:spPr>
            <a:xfrm>
              <a:off x="3930611" y="2270325"/>
              <a:ext cx="1918437" cy="1059093"/>
            </a:xfrm>
            <a:custGeom>
              <a:avLst/>
              <a:gdLst/>
              <a:ahLst/>
              <a:cxnLst/>
              <a:rect l="0" t="0" r="0" b="0"/>
              <a:pathLst>
                <a:path>
                  <a:moveTo>
                    <a:pt x="1918437" y="0"/>
                  </a:moveTo>
                  <a:lnTo>
                    <a:pt x="1918437" y="1059093"/>
                  </a:lnTo>
                  <a:lnTo>
                    <a:pt x="0" y="105909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orbel" panose="020B0503020204020204"/>
                <a:ea typeface="+mn-ea"/>
                <a:cs typeface="+mn-cs"/>
              </a:endParaRPr>
            </a:p>
          </p:txBody>
        </p:sp>
        <p:sp>
          <p:nvSpPr>
            <p:cNvPr id="7" name="Freeform: Shape 6">
              <a:extLst>
                <a:ext uri="{FF2B5EF4-FFF2-40B4-BE49-F238E27FC236}">
                  <a16:creationId xmlns:a16="http://schemas.microsoft.com/office/drawing/2014/main" id="{78AA3E42-DC5F-8B71-C404-6F7D786C9B55}"/>
                </a:ext>
              </a:extLst>
            </p:cNvPr>
            <p:cNvSpPr/>
            <p:nvPr/>
          </p:nvSpPr>
          <p:spPr>
            <a:xfrm>
              <a:off x="5841915" y="3023739"/>
              <a:ext cx="1848589" cy="377650"/>
            </a:xfrm>
            <a:custGeom>
              <a:avLst/>
              <a:gdLst/>
              <a:ahLst/>
              <a:cxnLst/>
              <a:rect l="0" t="0" r="0" b="0"/>
              <a:pathLst>
                <a:path>
                  <a:moveTo>
                    <a:pt x="0" y="0"/>
                  </a:moveTo>
                  <a:lnTo>
                    <a:pt x="0" y="377650"/>
                  </a:lnTo>
                  <a:lnTo>
                    <a:pt x="1848589" y="37765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orbel" panose="020B0503020204020204"/>
                <a:ea typeface="+mn-ea"/>
                <a:cs typeface="+mn-cs"/>
              </a:endParaRPr>
            </a:p>
          </p:txBody>
        </p:sp>
        <p:sp>
          <p:nvSpPr>
            <p:cNvPr id="8" name="Freeform: Shape 7">
              <a:extLst>
                <a:ext uri="{FF2B5EF4-FFF2-40B4-BE49-F238E27FC236}">
                  <a16:creationId xmlns:a16="http://schemas.microsoft.com/office/drawing/2014/main" id="{D609550A-DFB3-C2B7-7AE2-AFF52E58678B}"/>
                </a:ext>
              </a:extLst>
            </p:cNvPr>
            <p:cNvSpPr/>
            <p:nvPr/>
          </p:nvSpPr>
          <p:spPr>
            <a:xfrm>
              <a:off x="5568943" y="2533092"/>
              <a:ext cx="272972" cy="153885"/>
            </a:xfrm>
            <a:custGeom>
              <a:avLst/>
              <a:gdLst/>
              <a:ahLst/>
              <a:cxnLst/>
              <a:rect l="0" t="0" r="0" b="0"/>
              <a:pathLst>
                <a:path>
                  <a:moveTo>
                    <a:pt x="272972" y="0"/>
                  </a:moveTo>
                  <a:lnTo>
                    <a:pt x="272972" y="153885"/>
                  </a:lnTo>
                  <a:lnTo>
                    <a:pt x="0" y="15388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orbel" panose="020B0503020204020204"/>
                <a:ea typeface="+mn-ea"/>
                <a:cs typeface="+mn-cs"/>
              </a:endParaRPr>
            </a:p>
          </p:txBody>
        </p:sp>
        <p:sp>
          <p:nvSpPr>
            <p:cNvPr id="9" name="Freeform: Shape 8">
              <a:extLst>
                <a:ext uri="{FF2B5EF4-FFF2-40B4-BE49-F238E27FC236}">
                  <a16:creationId xmlns:a16="http://schemas.microsoft.com/office/drawing/2014/main" id="{E9337453-9FC1-4AD6-2233-9CDC9DEC9E38}"/>
                </a:ext>
              </a:extLst>
            </p:cNvPr>
            <p:cNvSpPr/>
            <p:nvPr/>
          </p:nvSpPr>
          <p:spPr>
            <a:xfrm>
              <a:off x="5851258" y="3393321"/>
              <a:ext cx="2561794" cy="2223278"/>
            </a:xfrm>
            <a:custGeom>
              <a:avLst/>
              <a:gdLst/>
              <a:ahLst/>
              <a:cxnLst/>
              <a:rect l="0" t="0" r="0" b="0"/>
              <a:pathLst>
                <a:path>
                  <a:moveTo>
                    <a:pt x="0" y="0"/>
                  </a:moveTo>
                  <a:lnTo>
                    <a:pt x="0" y="2080175"/>
                  </a:lnTo>
                  <a:lnTo>
                    <a:pt x="2561794" y="2080175"/>
                  </a:lnTo>
                  <a:lnTo>
                    <a:pt x="2561794" y="222327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orbel" panose="020B0503020204020204"/>
                <a:ea typeface="+mn-ea"/>
                <a:cs typeface="+mn-cs"/>
              </a:endParaRPr>
            </a:p>
          </p:txBody>
        </p:sp>
        <p:sp>
          <p:nvSpPr>
            <p:cNvPr id="16" name="Freeform: Shape 15">
              <a:extLst>
                <a:ext uri="{FF2B5EF4-FFF2-40B4-BE49-F238E27FC236}">
                  <a16:creationId xmlns:a16="http://schemas.microsoft.com/office/drawing/2014/main" id="{5F50DDCC-BFD1-BCA9-9C60-B55DCAE7E78A}"/>
                </a:ext>
              </a:extLst>
            </p:cNvPr>
            <p:cNvSpPr/>
            <p:nvPr/>
          </p:nvSpPr>
          <p:spPr>
            <a:xfrm>
              <a:off x="4120440" y="3404314"/>
              <a:ext cx="1713854" cy="2223278"/>
            </a:xfrm>
            <a:custGeom>
              <a:avLst/>
              <a:gdLst/>
              <a:ahLst/>
              <a:cxnLst/>
              <a:rect l="0" t="0" r="0" b="0"/>
              <a:pathLst>
                <a:path>
                  <a:moveTo>
                    <a:pt x="1713854" y="0"/>
                  </a:moveTo>
                  <a:lnTo>
                    <a:pt x="1713854" y="2080175"/>
                  </a:lnTo>
                  <a:lnTo>
                    <a:pt x="0" y="2080175"/>
                  </a:lnTo>
                  <a:lnTo>
                    <a:pt x="0" y="222327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orbel" panose="020B0503020204020204"/>
                <a:ea typeface="+mn-ea"/>
                <a:cs typeface="+mn-cs"/>
              </a:endParaRPr>
            </a:p>
          </p:txBody>
        </p:sp>
        <p:sp>
          <p:nvSpPr>
            <p:cNvPr id="17" name="Freeform: Shape 16">
              <a:extLst>
                <a:ext uri="{FF2B5EF4-FFF2-40B4-BE49-F238E27FC236}">
                  <a16:creationId xmlns:a16="http://schemas.microsoft.com/office/drawing/2014/main" id="{8D78BE48-AE82-4A11-FD42-77C03B66756C}"/>
                </a:ext>
              </a:extLst>
            </p:cNvPr>
            <p:cNvSpPr/>
            <p:nvPr/>
          </p:nvSpPr>
          <p:spPr>
            <a:xfrm>
              <a:off x="5842848" y="2636642"/>
              <a:ext cx="1863833" cy="1312569"/>
            </a:xfrm>
            <a:custGeom>
              <a:avLst/>
              <a:gdLst/>
              <a:ahLst/>
              <a:cxnLst/>
              <a:rect l="0" t="0" r="0" b="0"/>
              <a:pathLst>
                <a:path>
                  <a:moveTo>
                    <a:pt x="0" y="0"/>
                  </a:moveTo>
                  <a:lnTo>
                    <a:pt x="0" y="1169466"/>
                  </a:lnTo>
                  <a:lnTo>
                    <a:pt x="1863833" y="1169466"/>
                  </a:lnTo>
                  <a:lnTo>
                    <a:pt x="1863833" y="131256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orbel" panose="020B0503020204020204"/>
                <a:ea typeface="+mn-ea"/>
                <a:cs typeface="+mn-cs"/>
              </a:endParaRPr>
            </a:p>
          </p:txBody>
        </p:sp>
        <p:sp>
          <p:nvSpPr>
            <p:cNvPr id="18" name="Freeform: Shape 17">
              <a:extLst>
                <a:ext uri="{FF2B5EF4-FFF2-40B4-BE49-F238E27FC236}">
                  <a16:creationId xmlns:a16="http://schemas.microsoft.com/office/drawing/2014/main" id="{86C2226F-4561-46D5-BB76-C151FC230A66}"/>
                </a:ext>
              </a:extLst>
            </p:cNvPr>
            <p:cNvSpPr/>
            <p:nvPr/>
          </p:nvSpPr>
          <p:spPr>
            <a:xfrm>
              <a:off x="4842495" y="1582528"/>
              <a:ext cx="1983597" cy="681442"/>
            </a:xfrm>
            <a:custGeom>
              <a:avLst/>
              <a:gdLst>
                <a:gd name="connsiteX0" fmla="*/ 0 w 1983597"/>
                <a:gd name="connsiteY0" fmla="*/ 113576 h 681442"/>
                <a:gd name="connsiteX1" fmla="*/ 113576 w 1983597"/>
                <a:gd name="connsiteY1" fmla="*/ 0 h 681442"/>
                <a:gd name="connsiteX2" fmla="*/ 1870021 w 1983597"/>
                <a:gd name="connsiteY2" fmla="*/ 0 h 681442"/>
                <a:gd name="connsiteX3" fmla="*/ 1983597 w 1983597"/>
                <a:gd name="connsiteY3" fmla="*/ 113576 h 681442"/>
                <a:gd name="connsiteX4" fmla="*/ 1983597 w 1983597"/>
                <a:gd name="connsiteY4" fmla="*/ 567866 h 681442"/>
                <a:gd name="connsiteX5" fmla="*/ 1870021 w 1983597"/>
                <a:gd name="connsiteY5" fmla="*/ 681442 h 681442"/>
                <a:gd name="connsiteX6" fmla="*/ 113576 w 1983597"/>
                <a:gd name="connsiteY6" fmla="*/ 681442 h 681442"/>
                <a:gd name="connsiteX7" fmla="*/ 0 w 1983597"/>
                <a:gd name="connsiteY7" fmla="*/ 567866 h 681442"/>
                <a:gd name="connsiteX8" fmla="*/ 0 w 1983597"/>
                <a:gd name="connsiteY8" fmla="*/ 113576 h 68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597" h="681442">
                  <a:moveTo>
                    <a:pt x="0" y="113576"/>
                  </a:moveTo>
                  <a:cubicBezTo>
                    <a:pt x="0" y="50850"/>
                    <a:pt x="50850" y="0"/>
                    <a:pt x="113576" y="0"/>
                  </a:cubicBezTo>
                  <a:lnTo>
                    <a:pt x="1870021" y="0"/>
                  </a:lnTo>
                  <a:cubicBezTo>
                    <a:pt x="1932747" y="0"/>
                    <a:pt x="1983597" y="50850"/>
                    <a:pt x="1983597" y="113576"/>
                  </a:cubicBezTo>
                  <a:lnTo>
                    <a:pt x="1983597" y="567866"/>
                  </a:lnTo>
                  <a:cubicBezTo>
                    <a:pt x="1983597" y="630592"/>
                    <a:pt x="1932747" y="681442"/>
                    <a:pt x="1870021" y="681442"/>
                  </a:cubicBezTo>
                  <a:lnTo>
                    <a:pt x="113576" y="681442"/>
                  </a:lnTo>
                  <a:cubicBezTo>
                    <a:pt x="50850" y="681442"/>
                    <a:pt x="0" y="630592"/>
                    <a:pt x="0" y="567866"/>
                  </a:cubicBezTo>
                  <a:lnTo>
                    <a:pt x="0" y="1135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05" tIns="48505" rIns="48505" bIns="4850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President</a:t>
              </a:r>
            </a:p>
          </p:txBody>
        </p:sp>
        <p:sp>
          <p:nvSpPr>
            <p:cNvPr id="19" name="Freeform: Shape 18">
              <a:extLst>
                <a:ext uri="{FF2B5EF4-FFF2-40B4-BE49-F238E27FC236}">
                  <a16:creationId xmlns:a16="http://schemas.microsoft.com/office/drawing/2014/main" id="{CDFC688C-9F25-DCA7-5F5E-E96E6F22D456}"/>
                </a:ext>
              </a:extLst>
            </p:cNvPr>
            <p:cNvSpPr/>
            <p:nvPr/>
          </p:nvSpPr>
          <p:spPr>
            <a:xfrm>
              <a:off x="6766209" y="3936862"/>
              <a:ext cx="2133596" cy="681442"/>
            </a:xfrm>
            <a:custGeom>
              <a:avLst/>
              <a:gdLst>
                <a:gd name="connsiteX0" fmla="*/ 0 w 2133596"/>
                <a:gd name="connsiteY0" fmla="*/ 113576 h 681442"/>
                <a:gd name="connsiteX1" fmla="*/ 113576 w 2133596"/>
                <a:gd name="connsiteY1" fmla="*/ 0 h 681442"/>
                <a:gd name="connsiteX2" fmla="*/ 2020020 w 2133596"/>
                <a:gd name="connsiteY2" fmla="*/ 0 h 681442"/>
                <a:gd name="connsiteX3" fmla="*/ 2133596 w 2133596"/>
                <a:gd name="connsiteY3" fmla="*/ 113576 h 681442"/>
                <a:gd name="connsiteX4" fmla="*/ 2133596 w 2133596"/>
                <a:gd name="connsiteY4" fmla="*/ 567866 h 681442"/>
                <a:gd name="connsiteX5" fmla="*/ 2020020 w 2133596"/>
                <a:gd name="connsiteY5" fmla="*/ 681442 h 681442"/>
                <a:gd name="connsiteX6" fmla="*/ 113576 w 2133596"/>
                <a:gd name="connsiteY6" fmla="*/ 681442 h 681442"/>
                <a:gd name="connsiteX7" fmla="*/ 0 w 2133596"/>
                <a:gd name="connsiteY7" fmla="*/ 567866 h 681442"/>
                <a:gd name="connsiteX8" fmla="*/ 0 w 2133596"/>
                <a:gd name="connsiteY8" fmla="*/ 113576 h 68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596" h="681442">
                  <a:moveTo>
                    <a:pt x="0" y="113576"/>
                  </a:moveTo>
                  <a:cubicBezTo>
                    <a:pt x="0" y="50850"/>
                    <a:pt x="50850" y="0"/>
                    <a:pt x="113576" y="0"/>
                  </a:cubicBezTo>
                  <a:lnTo>
                    <a:pt x="2020020" y="0"/>
                  </a:lnTo>
                  <a:cubicBezTo>
                    <a:pt x="2082746" y="0"/>
                    <a:pt x="2133596" y="50850"/>
                    <a:pt x="2133596" y="113576"/>
                  </a:cubicBezTo>
                  <a:lnTo>
                    <a:pt x="2133596" y="567866"/>
                  </a:lnTo>
                  <a:cubicBezTo>
                    <a:pt x="2133596" y="630592"/>
                    <a:pt x="2082746" y="681442"/>
                    <a:pt x="2020020" y="681442"/>
                  </a:cubicBezTo>
                  <a:lnTo>
                    <a:pt x="113576" y="681442"/>
                  </a:lnTo>
                  <a:cubicBezTo>
                    <a:pt x="50850" y="681442"/>
                    <a:pt x="0" y="630592"/>
                    <a:pt x="0" y="567866"/>
                  </a:cubicBezTo>
                  <a:lnTo>
                    <a:pt x="0" y="1135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05" tIns="48505" rIns="48505" bIns="4850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Vice Presidents (4)</a:t>
              </a:r>
            </a:p>
          </p:txBody>
        </p:sp>
        <p:sp>
          <p:nvSpPr>
            <p:cNvPr id="20" name="Freeform: Shape 19">
              <a:extLst>
                <a:ext uri="{FF2B5EF4-FFF2-40B4-BE49-F238E27FC236}">
                  <a16:creationId xmlns:a16="http://schemas.microsoft.com/office/drawing/2014/main" id="{823938A5-44FE-1D02-CD7F-FACEEC3526C9}"/>
                </a:ext>
              </a:extLst>
            </p:cNvPr>
            <p:cNvSpPr/>
            <p:nvPr/>
          </p:nvSpPr>
          <p:spPr>
            <a:xfrm>
              <a:off x="2787776" y="5611475"/>
              <a:ext cx="2928353" cy="928323"/>
            </a:xfrm>
            <a:custGeom>
              <a:avLst/>
              <a:gdLst>
                <a:gd name="connsiteX0" fmla="*/ 0 w 2602551"/>
                <a:gd name="connsiteY0" fmla="*/ 113576 h 681442"/>
                <a:gd name="connsiteX1" fmla="*/ 113576 w 2602551"/>
                <a:gd name="connsiteY1" fmla="*/ 0 h 681442"/>
                <a:gd name="connsiteX2" fmla="*/ 2488975 w 2602551"/>
                <a:gd name="connsiteY2" fmla="*/ 0 h 681442"/>
                <a:gd name="connsiteX3" fmla="*/ 2602551 w 2602551"/>
                <a:gd name="connsiteY3" fmla="*/ 113576 h 681442"/>
                <a:gd name="connsiteX4" fmla="*/ 2602551 w 2602551"/>
                <a:gd name="connsiteY4" fmla="*/ 567866 h 681442"/>
                <a:gd name="connsiteX5" fmla="*/ 2488975 w 2602551"/>
                <a:gd name="connsiteY5" fmla="*/ 681442 h 681442"/>
                <a:gd name="connsiteX6" fmla="*/ 113576 w 2602551"/>
                <a:gd name="connsiteY6" fmla="*/ 681442 h 681442"/>
                <a:gd name="connsiteX7" fmla="*/ 0 w 2602551"/>
                <a:gd name="connsiteY7" fmla="*/ 567866 h 681442"/>
                <a:gd name="connsiteX8" fmla="*/ 0 w 2602551"/>
                <a:gd name="connsiteY8" fmla="*/ 113576 h 68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551" h="681442">
                  <a:moveTo>
                    <a:pt x="0" y="113576"/>
                  </a:moveTo>
                  <a:cubicBezTo>
                    <a:pt x="0" y="50850"/>
                    <a:pt x="50850" y="0"/>
                    <a:pt x="113576" y="0"/>
                  </a:cubicBezTo>
                  <a:lnTo>
                    <a:pt x="2488975" y="0"/>
                  </a:lnTo>
                  <a:cubicBezTo>
                    <a:pt x="2551701" y="0"/>
                    <a:pt x="2602551" y="50850"/>
                    <a:pt x="2602551" y="113576"/>
                  </a:cubicBezTo>
                  <a:lnTo>
                    <a:pt x="2602551" y="567866"/>
                  </a:lnTo>
                  <a:cubicBezTo>
                    <a:pt x="2602551" y="630592"/>
                    <a:pt x="2551701" y="681442"/>
                    <a:pt x="2488975" y="681442"/>
                  </a:cubicBezTo>
                  <a:lnTo>
                    <a:pt x="113576" y="681442"/>
                  </a:lnTo>
                  <a:cubicBezTo>
                    <a:pt x="50850" y="681442"/>
                    <a:pt x="0" y="630592"/>
                    <a:pt x="0" y="567866"/>
                  </a:cubicBezTo>
                  <a:lnTo>
                    <a:pt x="0" y="113576"/>
                  </a:lnTo>
                  <a:close/>
                </a:path>
              </a:pathLst>
            </a:custGeom>
            <a:effectLst>
              <a:softEdge rad="0"/>
            </a:effectLst>
          </p:spPr>
          <p:style>
            <a:lnRef idx="2">
              <a:schemeClr val="lt1">
                <a:hueOff val="0"/>
                <a:satOff val="0"/>
                <a:lumOff val="0"/>
                <a:alphaOff val="0"/>
              </a:schemeClr>
            </a:lnRef>
            <a:fillRef idx="1">
              <a:schemeClr val="accent1">
                <a:hueOff val="0"/>
                <a:satOff val="0"/>
                <a:lumOff val="0"/>
                <a:alphaOff val="0"/>
              </a:schemeClr>
            </a:fillRef>
            <a:effectRef idx="0">
              <a:scrgbClr r="0" g="0" b="0"/>
            </a:effectRef>
            <a:fontRef idx="minor">
              <a:schemeClr val="lt1"/>
            </a:fontRef>
          </p:style>
          <p:txBody>
            <a:bodyPr spcFirstLastPara="0" vert="horz" wrap="square" lIns="48505" tIns="48505" rIns="48505" bIns="4850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Director and Regional Chairs (16)</a:t>
              </a:r>
            </a:p>
          </p:txBody>
        </p:sp>
        <p:sp>
          <p:nvSpPr>
            <p:cNvPr id="21" name="Freeform: Shape 20">
              <a:extLst>
                <a:ext uri="{FF2B5EF4-FFF2-40B4-BE49-F238E27FC236}">
                  <a16:creationId xmlns:a16="http://schemas.microsoft.com/office/drawing/2014/main" id="{5099B2EB-2E7F-D28D-D8F3-80A9ED952A18}"/>
                </a:ext>
              </a:extLst>
            </p:cNvPr>
            <p:cNvSpPr/>
            <p:nvPr/>
          </p:nvSpPr>
          <p:spPr>
            <a:xfrm>
              <a:off x="7236712" y="5580503"/>
              <a:ext cx="2305296" cy="896325"/>
            </a:xfrm>
            <a:custGeom>
              <a:avLst/>
              <a:gdLst>
                <a:gd name="connsiteX0" fmla="*/ 0 w 2278634"/>
                <a:gd name="connsiteY0" fmla="*/ 113576 h 681442"/>
                <a:gd name="connsiteX1" fmla="*/ 113576 w 2278634"/>
                <a:gd name="connsiteY1" fmla="*/ 0 h 681442"/>
                <a:gd name="connsiteX2" fmla="*/ 2165058 w 2278634"/>
                <a:gd name="connsiteY2" fmla="*/ 0 h 681442"/>
                <a:gd name="connsiteX3" fmla="*/ 2278634 w 2278634"/>
                <a:gd name="connsiteY3" fmla="*/ 113576 h 681442"/>
                <a:gd name="connsiteX4" fmla="*/ 2278634 w 2278634"/>
                <a:gd name="connsiteY4" fmla="*/ 567866 h 681442"/>
                <a:gd name="connsiteX5" fmla="*/ 2165058 w 2278634"/>
                <a:gd name="connsiteY5" fmla="*/ 681442 h 681442"/>
                <a:gd name="connsiteX6" fmla="*/ 113576 w 2278634"/>
                <a:gd name="connsiteY6" fmla="*/ 681442 h 681442"/>
                <a:gd name="connsiteX7" fmla="*/ 0 w 2278634"/>
                <a:gd name="connsiteY7" fmla="*/ 567866 h 681442"/>
                <a:gd name="connsiteX8" fmla="*/ 0 w 2278634"/>
                <a:gd name="connsiteY8" fmla="*/ 113576 h 68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634" h="681442">
                  <a:moveTo>
                    <a:pt x="0" y="113576"/>
                  </a:moveTo>
                  <a:cubicBezTo>
                    <a:pt x="0" y="50850"/>
                    <a:pt x="50850" y="0"/>
                    <a:pt x="113576" y="0"/>
                  </a:cubicBezTo>
                  <a:lnTo>
                    <a:pt x="2165058" y="0"/>
                  </a:lnTo>
                  <a:cubicBezTo>
                    <a:pt x="2227784" y="0"/>
                    <a:pt x="2278634" y="50850"/>
                    <a:pt x="2278634" y="113576"/>
                  </a:cubicBezTo>
                  <a:lnTo>
                    <a:pt x="2278634" y="567866"/>
                  </a:lnTo>
                  <a:cubicBezTo>
                    <a:pt x="2278634" y="630592"/>
                    <a:pt x="2227784" y="681442"/>
                    <a:pt x="2165058" y="681442"/>
                  </a:cubicBezTo>
                  <a:lnTo>
                    <a:pt x="113576" y="681442"/>
                  </a:lnTo>
                  <a:cubicBezTo>
                    <a:pt x="50850" y="681442"/>
                    <a:pt x="0" y="630592"/>
                    <a:pt x="0" y="567866"/>
                  </a:cubicBezTo>
                  <a:lnTo>
                    <a:pt x="0" y="1135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05" tIns="48505" rIns="48505" bIns="4850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Directors-at-Large (9) </a:t>
              </a:r>
            </a:p>
          </p:txBody>
        </p:sp>
        <p:sp>
          <p:nvSpPr>
            <p:cNvPr id="22" name="Freeform: Shape 21">
              <a:extLst>
                <a:ext uri="{FF2B5EF4-FFF2-40B4-BE49-F238E27FC236}">
                  <a16:creationId xmlns:a16="http://schemas.microsoft.com/office/drawing/2014/main" id="{E8D67216-046B-CBB8-F5B6-11FF70CE4C4A}"/>
                </a:ext>
              </a:extLst>
            </p:cNvPr>
            <p:cNvSpPr/>
            <p:nvPr/>
          </p:nvSpPr>
          <p:spPr>
            <a:xfrm>
              <a:off x="3096288" y="2434149"/>
              <a:ext cx="2466249" cy="681442"/>
            </a:xfrm>
            <a:custGeom>
              <a:avLst/>
              <a:gdLst>
                <a:gd name="connsiteX0" fmla="*/ 0 w 2466249"/>
                <a:gd name="connsiteY0" fmla="*/ 113576 h 681442"/>
                <a:gd name="connsiteX1" fmla="*/ 113576 w 2466249"/>
                <a:gd name="connsiteY1" fmla="*/ 0 h 681442"/>
                <a:gd name="connsiteX2" fmla="*/ 2352673 w 2466249"/>
                <a:gd name="connsiteY2" fmla="*/ 0 h 681442"/>
                <a:gd name="connsiteX3" fmla="*/ 2466249 w 2466249"/>
                <a:gd name="connsiteY3" fmla="*/ 113576 h 681442"/>
                <a:gd name="connsiteX4" fmla="*/ 2466249 w 2466249"/>
                <a:gd name="connsiteY4" fmla="*/ 567866 h 681442"/>
                <a:gd name="connsiteX5" fmla="*/ 2352673 w 2466249"/>
                <a:gd name="connsiteY5" fmla="*/ 681442 h 681442"/>
                <a:gd name="connsiteX6" fmla="*/ 113576 w 2466249"/>
                <a:gd name="connsiteY6" fmla="*/ 681442 h 681442"/>
                <a:gd name="connsiteX7" fmla="*/ 0 w 2466249"/>
                <a:gd name="connsiteY7" fmla="*/ 567866 h 681442"/>
                <a:gd name="connsiteX8" fmla="*/ 0 w 2466249"/>
                <a:gd name="connsiteY8" fmla="*/ 113576 h 68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249" h="681442">
                  <a:moveTo>
                    <a:pt x="0" y="113576"/>
                  </a:moveTo>
                  <a:cubicBezTo>
                    <a:pt x="0" y="50850"/>
                    <a:pt x="50850" y="0"/>
                    <a:pt x="113576" y="0"/>
                  </a:cubicBezTo>
                  <a:lnTo>
                    <a:pt x="2352673" y="0"/>
                  </a:lnTo>
                  <a:cubicBezTo>
                    <a:pt x="2415399" y="0"/>
                    <a:pt x="2466249" y="50850"/>
                    <a:pt x="2466249" y="113576"/>
                  </a:cubicBezTo>
                  <a:lnTo>
                    <a:pt x="2466249" y="567866"/>
                  </a:lnTo>
                  <a:cubicBezTo>
                    <a:pt x="2466249" y="630592"/>
                    <a:pt x="2415399" y="681442"/>
                    <a:pt x="2352673" y="681442"/>
                  </a:cubicBezTo>
                  <a:lnTo>
                    <a:pt x="113576" y="681442"/>
                  </a:lnTo>
                  <a:cubicBezTo>
                    <a:pt x="50850" y="681442"/>
                    <a:pt x="0" y="630592"/>
                    <a:pt x="0" y="567866"/>
                  </a:cubicBezTo>
                  <a:lnTo>
                    <a:pt x="0" y="1135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05" tIns="48505" rIns="48505" bIns="4850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President -Elect</a:t>
              </a:r>
            </a:p>
          </p:txBody>
        </p:sp>
        <p:sp>
          <p:nvSpPr>
            <p:cNvPr id="23" name="Freeform: Shape 22">
              <a:extLst>
                <a:ext uri="{FF2B5EF4-FFF2-40B4-BE49-F238E27FC236}">
                  <a16:creationId xmlns:a16="http://schemas.microsoft.com/office/drawing/2014/main" id="{AA9793C8-3DB3-F851-92AD-DE3588F0341C}"/>
                </a:ext>
              </a:extLst>
            </p:cNvPr>
            <p:cNvSpPr/>
            <p:nvPr/>
          </p:nvSpPr>
          <p:spPr>
            <a:xfrm>
              <a:off x="7704389" y="2974030"/>
              <a:ext cx="1362884" cy="681442"/>
            </a:xfrm>
            <a:custGeom>
              <a:avLst/>
              <a:gdLst>
                <a:gd name="connsiteX0" fmla="*/ 0 w 1362884"/>
                <a:gd name="connsiteY0" fmla="*/ 113576 h 681442"/>
                <a:gd name="connsiteX1" fmla="*/ 113576 w 1362884"/>
                <a:gd name="connsiteY1" fmla="*/ 0 h 681442"/>
                <a:gd name="connsiteX2" fmla="*/ 1249308 w 1362884"/>
                <a:gd name="connsiteY2" fmla="*/ 0 h 681442"/>
                <a:gd name="connsiteX3" fmla="*/ 1362884 w 1362884"/>
                <a:gd name="connsiteY3" fmla="*/ 113576 h 681442"/>
                <a:gd name="connsiteX4" fmla="*/ 1362884 w 1362884"/>
                <a:gd name="connsiteY4" fmla="*/ 567866 h 681442"/>
                <a:gd name="connsiteX5" fmla="*/ 1249308 w 1362884"/>
                <a:gd name="connsiteY5" fmla="*/ 681442 h 681442"/>
                <a:gd name="connsiteX6" fmla="*/ 113576 w 1362884"/>
                <a:gd name="connsiteY6" fmla="*/ 681442 h 681442"/>
                <a:gd name="connsiteX7" fmla="*/ 0 w 1362884"/>
                <a:gd name="connsiteY7" fmla="*/ 567866 h 681442"/>
                <a:gd name="connsiteX8" fmla="*/ 0 w 1362884"/>
                <a:gd name="connsiteY8" fmla="*/ 113576 h 68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884" h="681442">
                  <a:moveTo>
                    <a:pt x="0" y="113576"/>
                  </a:moveTo>
                  <a:cubicBezTo>
                    <a:pt x="0" y="50850"/>
                    <a:pt x="50850" y="0"/>
                    <a:pt x="113576" y="0"/>
                  </a:cubicBezTo>
                  <a:lnTo>
                    <a:pt x="1249308" y="0"/>
                  </a:lnTo>
                  <a:cubicBezTo>
                    <a:pt x="1312034" y="0"/>
                    <a:pt x="1362884" y="50850"/>
                    <a:pt x="1362884" y="113576"/>
                  </a:cubicBezTo>
                  <a:lnTo>
                    <a:pt x="1362884" y="567866"/>
                  </a:lnTo>
                  <a:cubicBezTo>
                    <a:pt x="1362884" y="630592"/>
                    <a:pt x="1312034" y="681442"/>
                    <a:pt x="1249308" y="681442"/>
                  </a:cubicBezTo>
                  <a:lnTo>
                    <a:pt x="113576" y="681442"/>
                  </a:lnTo>
                  <a:cubicBezTo>
                    <a:pt x="50850" y="681442"/>
                    <a:pt x="0" y="630592"/>
                    <a:pt x="0" y="567866"/>
                  </a:cubicBezTo>
                  <a:lnTo>
                    <a:pt x="0" y="1135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05" tIns="48505" rIns="48505" bIns="4850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Treasurer</a:t>
              </a:r>
            </a:p>
          </p:txBody>
        </p:sp>
        <p:sp>
          <p:nvSpPr>
            <p:cNvPr id="24" name="Freeform: Shape 23">
              <a:extLst>
                <a:ext uri="{FF2B5EF4-FFF2-40B4-BE49-F238E27FC236}">
                  <a16:creationId xmlns:a16="http://schemas.microsoft.com/office/drawing/2014/main" id="{43E84C8E-67A5-B154-FE1B-72D1BFA1F126}"/>
                </a:ext>
              </a:extLst>
            </p:cNvPr>
            <p:cNvSpPr/>
            <p:nvPr/>
          </p:nvSpPr>
          <p:spPr>
            <a:xfrm>
              <a:off x="2102184" y="3190487"/>
              <a:ext cx="2630819" cy="821918"/>
            </a:xfrm>
            <a:custGeom>
              <a:avLst/>
              <a:gdLst>
                <a:gd name="connsiteX0" fmla="*/ 0 w 2058801"/>
                <a:gd name="connsiteY0" fmla="*/ 113576 h 681442"/>
                <a:gd name="connsiteX1" fmla="*/ 113576 w 2058801"/>
                <a:gd name="connsiteY1" fmla="*/ 0 h 681442"/>
                <a:gd name="connsiteX2" fmla="*/ 1945225 w 2058801"/>
                <a:gd name="connsiteY2" fmla="*/ 0 h 681442"/>
                <a:gd name="connsiteX3" fmla="*/ 2058801 w 2058801"/>
                <a:gd name="connsiteY3" fmla="*/ 113576 h 681442"/>
                <a:gd name="connsiteX4" fmla="*/ 2058801 w 2058801"/>
                <a:gd name="connsiteY4" fmla="*/ 567866 h 681442"/>
                <a:gd name="connsiteX5" fmla="*/ 1945225 w 2058801"/>
                <a:gd name="connsiteY5" fmla="*/ 681442 h 681442"/>
                <a:gd name="connsiteX6" fmla="*/ 113576 w 2058801"/>
                <a:gd name="connsiteY6" fmla="*/ 681442 h 681442"/>
                <a:gd name="connsiteX7" fmla="*/ 0 w 2058801"/>
                <a:gd name="connsiteY7" fmla="*/ 567866 h 681442"/>
                <a:gd name="connsiteX8" fmla="*/ 0 w 2058801"/>
                <a:gd name="connsiteY8" fmla="*/ 113576 h 68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8801" h="681442">
                  <a:moveTo>
                    <a:pt x="0" y="113576"/>
                  </a:moveTo>
                  <a:cubicBezTo>
                    <a:pt x="0" y="50850"/>
                    <a:pt x="50850" y="0"/>
                    <a:pt x="113576" y="0"/>
                  </a:cubicBezTo>
                  <a:lnTo>
                    <a:pt x="1945225" y="0"/>
                  </a:lnTo>
                  <a:cubicBezTo>
                    <a:pt x="2007951" y="0"/>
                    <a:pt x="2058801" y="50850"/>
                    <a:pt x="2058801" y="113576"/>
                  </a:cubicBezTo>
                  <a:lnTo>
                    <a:pt x="2058801" y="567866"/>
                  </a:lnTo>
                  <a:cubicBezTo>
                    <a:pt x="2058801" y="630592"/>
                    <a:pt x="2007951" y="681442"/>
                    <a:pt x="1945225" y="681442"/>
                  </a:cubicBezTo>
                  <a:lnTo>
                    <a:pt x="113576" y="681442"/>
                  </a:lnTo>
                  <a:cubicBezTo>
                    <a:pt x="50850" y="681442"/>
                    <a:pt x="0" y="630592"/>
                    <a:pt x="0" y="567866"/>
                  </a:cubicBezTo>
                  <a:lnTo>
                    <a:pt x="0" y="113576"/>
                  </a:lnTo>
                  <a:close/>
                </a:path>
              </a:pathLst>
            </a:custGeom>
            <a:solidFill>
              <a:schemeClr val="accent3">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505" tIns="48505" rIns="48505" bIns="4850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ACCBF9">
                      <a:lumMod val="75000"/>
                    </a:srgbClr>
                  </a:solidFill>
                  <a:effectLst/>
                  <a:uLnTx/>
                  <a:uFillTx/>
                  <a:latin typeface="Corbel" panose="020B0503020204020204"/>
                  <a:ea typeface="+mn-ea"/>
                  <a:cs typeface="+mn-cs"/>
                </a:rPr>
                <a:t>Secretary </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ACCBF9">
                      <a:lumMod val="75000"/>
                    </a:srgbClr>
                  </a:solidFill>
                  <a:effectLst/>
                  <a:uLnTx/>
                  <a:uFillTx/>
                  <a:latin typeface="Corbel" panose="020B0503020204020204"/>
                  <a:ea typeface="+mn-ea"/>
                  <a:cs typeface="+mn-cs"/>
                </a:rPr>
                <a:t>(ASHRAE Staff)</a:t>
              </a:r>
            </a:p>
          </p:txBody>
        </p:sp>
      </p:grpSp>
      <p:sp>
        <p:nvSpPr>
          <p:cNvPr id="2" name="Title 1"/>
          <p:cNvSpPr>
            <a:spLocks noGrp="1"/>
          </p:cNvSpPr>
          <p:nvPr>
            <p:ph type="title"/>
          </p:nvPr>
        </p:nvSpPr>
        <p:spPr/>
        <p:txBody>
          <a:bodyPr>
            <a:normAutofit/>
          </a:bodyPr>
          <a:lstStyle/>
          <a:p>
            <a:r>
              <a:rPr lang="en-US" sz="4400" b="1" dirty="0"/>
              <a:t>Board of Directors</a:t>
            </a:r>
          </a:p>
        </p:txBody>
      </p:sp>
      <p:pic>
        <p:nvPicPr>
          <p:cNvPr id="10" name="Picture 16" descr="Computer Icons Hyperlink Icon design, gray icon transparent background PNG  clipart | HiClipart">
            <a:extLst>
              <a:ext uri="{FF2B5EF4-FFF2-40B4-BE49-F238E27FC236}">
                <a16:creationId xmlns:a16="http://schemas.microsoft.com/office/drawing/2014/main" id="{27ACF637-89F6-CB47-8ADE-EB860195C66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4667" y1="44444" x2="34667"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1982544" y="5676310"/>
            <a:ext cx="704805" cy="7048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3">
            <a:extLst>
              <a:ext uri="{FF2B5EF4-FFF2-40B4-BE49-F238E27FC236}">
                <a16:creationId xmlns:a16="http://schemas.microsoft.com/office/drawing/2014/main" id="{24E4D245-5E44-664D-9E35-781E730F5A1B}"/>
              </a:ext>
            </a:extLst>
          </p:cNvPr>
          <p:cNvSpPr/>
          <p:nvPr/>
        </p:nvSpPr>
        <p:spPr>
          <a:xfrm>
            <a:off x="1304926" y="1357312"/>
            <a:ext cx="9162370" cy="3686175"/>
          </a:xfrm>
          <a:prstGeom prst="round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12" name="Rectangle: Rounded Corners 3">
            <a:extLst>
              <a:ext uri="{FF2B5EF4-FFF2-40B4-BE49-F238E27FC236}">
                <a16:creationId xmlns:a16="http://schemas.microsoft.com/office/drawing/2014/main" id="{F9B7614D-8DB9-9F4F-9AD3-CCA37F6E7D6F}"/>
              </a:ext>
            </a:extLst>
          </p:cNvPr>
          <p:cNvSpPr/>
          <p:nvPr/>
        </p:nvSpPr>
        <p:spPr>
          <a:xfrm>
            <a:off x="1369217" y="5157788"/>
            <a:ext cx="9244354" cy="1409986"/>
          </a:xfrm>
          <a:prstGeom prst="round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D90A0"/>
              </a:solidFill>
              <a:effectLst/>
              <a:uLnTx/>
              <a:uFillTx/>
              <a:latin typeface="Corbel" panose="020B0503020204020204"/>
              <a:ea typeface="+mn-ea"/>
              <a:cs typeface="+mn-cs"/>
            </a:endParaRPr>
          </a:p>
        </p:txBody>
      </p:sp>
      <p:sp>
        <p:nvSpPr>
          <p:cNvPr id="13" name="TextBox 12">
            <a:extLst>
              <a:ext uri="{FF2B5EF4-FFF2-40B4-BE49-F238E27FC236}">
                <a16:creationId xmlns:a16="http://schemas.microsoft.com/office/drawing/2014/main" id="{32B1BF17-C466-4543-B46C-B64478BA2C07}"/>
              </a:ext>
            </a:extLst>
          </p:cNvPr>
          <p:cNvSpPr txBox="1"/>
          <p:nvPr/>
        </p:nvSpPr>
        <p:spPr>
          <a:xfrm>
            <a:off x="237424" y="2948821"/>
            <a:ext cx="10118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a:ea typeface="+mn-ea"/>
                <a:cs typeface="+mn-cs"/>
              </a:rPr>
              <a:t>Officers</a:t>
            </a:r>
          </a:p>
        </p:txBody>
      </p:sp>
      <p:sp>
        <p:nvSpPr>
          <p:cNvPr id="14" name="TextBox 13">
            <a:extLst>
              <a:ext uri="{FF2B5EF4-FFF2-40B4-BE49-F238E27FC236}">
                <a16:creationId xmlns:a16="http://schemas.microsoft.com/office/drawing/2014/main" id="{CF15009B-A30F-0C49-850A-05C55F4503E5}"/>
              </a:ext>
            </a:extLst>
          </p:cNvPr>
          <p:cNvSpPr txBox="1"/>
          <p:nvPr/>
        </p:nvSpPr>
        <p:spPr>
          <a:xfrm>
            <a:off x="237424" y="5593340"/>
            <a:ext cx="11491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a:ea typeface="+mn-ea"/>
                <a:cs typeface="+mn-cs"/>
              </a:rPr>
              <a:t>Directors</a:t>
            </a:r>
          </a:p>
        </p:txBody>
      </p:sp>
      <p:sp>
        <p:nvSpPr>
          <p:cNvPr id="15" name="TextBox 14">
            <a:extLst>
              <a:ext uri="{FF2B5EF4-FFF2-40B4-BE49-F238E27FC236}">
                <a16:creationId xmlns:a16="http://schemas.microsoft.com/office/drawing/2014/main" id="{9D81FB3B-EDFE-2A44-87AA-EE62514DA845}"/>
              </a:ext>
            </a:extLst>
          </p:cNvPr>
          <p:cNvSpPr txBox="1"/>
          <p:nvPr/>
        </p:nvSpPr>
        <p:spPr>
          <a:xfrm>
            <a:off x="10737058" y="2702600"/>
            <a:ext cx="16389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Executive Committee</a:t>
            </a:r>
          </a:p>
        </p:txBody>
      </p:sp>
    </p:spTree>
    <p:extLst>
      <p:ext uri="{BB962C8B-B14F-4D97-AF65-F5344CB8AC3E}">
        <p14:creationId xmlns:p14="http://schemas.microsoft.com/office/powerpoint/2010/main" val="48920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8FF9D7-97B6-D341-60EB-D72762BF5B27}"/>
              </a:ext>
            </a:extLst>
          </p:cNvPr>
          <p:cNvSpPr>
            <a:spLocks noGrp="1"/>
          </p:cNvSpPr>
          <p:nvPr>
            <p:ph type="title"/>
          </p:nvPr>
        </p:nvSpPr>
        <p:spPr/>
        <p:txBody>
          <a:bodyPr>
            <a:normAutofit/>
          </a:bodyPr>
          <a:lstStyle/>
          <a:p>
            <a:r>
              <a:rPr lang="en-US" dirty="0"/>
              <a:t>ASHRAE Board of Directors – ExCom</a:t>
            </a:r>
          </a:p>
        </p:txBody>
      </p:sp>
      <p:grpSp>
        <p:nvGrpSpPr>
          <p:cNvPr id="9" name="Group 8">
            <a:extLst>
              <a:ext uri="{FF2B5EF4-FFF2-40B4-BE49-F238E27FC236}">
                <a16:creationId xmlns:a16="http://schemas.microsoft.com/office/drawing/2014/main" id="{5D9985D8-B16D-0FB9-A829-3176FC4A517C}"/>
              </a:ext>
            </a:extLst>
          </p:cNvPr>
          <p:cNvGrpSpPr/>
          <p:nvPr/>
        </p:nvGrpSpPr>
        <p:grpSpPr>
          <a:xfrm>
            <a:off x="445475" y="1619345"/>
            <a:ext cx="11806095" cy="1664005"/>
            <a:chOff x="129093" y="1950213"/>
            <a:chExt cx="11806095" cy="1664005"/>
          </a:xfrm>
        </p:grpSpPr>
        <p:sp>
          <p:nvSpPr>
            <p:cNvPr id="10" name="Rectangle 9">
              <a:extLst>
                <a:ext uri="{FF2B5EF4-FFF2-40B4-BE49-F238E27FC236}">
                  <a16:creationId xmlns:a16="http://schemas.microsoft.com/office/drawing/2014/main" id="{A07AF8C9-81F7-D1D9-80BB-D409C0FFBAE3}"/>
                </a:ext>
              </a:extLst>
            </p:cNvPr>
            <p:cNvSpPr/>
            <p:nvPr/>
          </p:nvSpPr>
          <p:spPr>
            <a:xfrm>
              <a:off x="129093" y="1979965"/>
              <a:ext cx="1090490"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kzidenz Grotesk BE Medium"/>
                  <a:ea typeface="+mn-ea"/>
                  <a:cs typeface="+mn-cs"/>
                </a:rPr>
                <a:t>President</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grpSp>
          <p:nvGrpSpPr>
            <p:cNvPr id="11" name="Group 10">
              <a:extLst>
                <a:ext uri="{FF2B5EF4-FFF2-40B4-BE49-F238E27FC236}">
                  <a16:creationId xmlns:a16="http://schemas.microsoft.com/office/drawing/2014/main" id="{1F147D60-1378-AED5-432B-27B0BAB43B1B}"/>
                </a:ext>
              </a:extLst>
            </p:cNvPr>
            <p:cNvGrpSpPr/>
            <p:nvPr/>
          </p:nvGrpSpPr>
          <p:grpSpPr>
            <a:xfrm>
              <a:off x="1181517" y="2005516"/>
              <a:ext cx="3412541" cy="1399849"/>
              <a:chOff x="2899705" y="1590316"/>
              <a:chExt cx="3412541" cy="1399849"/>
            </a:xfrm>
          </p:grpSpPr>
          <p:sp>
            <p:nvSpPr>
              <p:cNvPr id="17" name="TextBox 16">
                <a:extLst>
                  <a:ext uri="{FF2B5EF4-FFF2-40B4-BE49-F238E27FC236}">
                    <a16:creationId xmlns:a16="http://schemas.microsoft.com/office/drawing/2014/main" id="{6B4B70E6-768D-316F-8B48-F32BE3389A7B}"/>
                  </a:ext>
                </a:extLst>
              </p:cNvPr>
              <p:cNvSpPr txBox="1"/>
              <p:nvPr/>
            </p:nvSpPr>
            <p:spPr>
              <a:xfrm>
                <a:off x="2899705" y="2066835"/>
                <a:ext cx="1890126"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Bill McQuade, 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CDP, Fellow ASHRAE, LEED AP</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Jessup, Maryland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5FD3B83-F7D5-D47E-96CC-FEBAE4F3EB21}"/>
                  </a:ext>
                </a:extLst>
              </p:cNvPr>
              <p:cNvSpPr/>
              <p:nvPr/>
            </p:nvSpPr>
            <p:spPr>
              <a:xfrm>
                <a:off x="4246464" y="1590316"/>
                <a:ext cx="2065782"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kzidenz Grotesk BE Medium"/>
                    <a:ea typeface="+mn-ea"/>
                    <a:cs typeface="+mn-cs"/>
                  </a:rPr>
                  <a:t>President-Elect</a:t>
                </a:r>
                <a:endParaRPr kumimoji="0" lang="en-US" sz="2000" b="1" i="0" u="none" strike="noStrike" kern="1200" cap="none" spc="0" normalizeH="0" baseline="0" noProof="0" dirty="0">
                  <a:ln>
                    <a:noFill/>
                  </a:ln>
                  <a:solidFill>
                    <a:srgbClr val="0070C0"/>
                  </a:solidFill>
                  <a:effectLst/>
                  <a:uLnTx/>
                  <a:uFillTx/>
                  <a:latin typeface="Akzidenz Grotesk BE Medium"/>
                  <a:ea typeface="+mn-ea"/>
                  <a:cs typeface="+mn-cs"/>
                </a:endParaRPr>
              </a:p>
            </p:txBody>
          </p:sp>
        </p:grpSp>
        <p:grpSp>
          <p:nvGrpSpPr>
            <p:cNvPr id="12" name="Group 11">
              <a:extLst>
                <a:ext uri="{FF2B5EF4-FFF2-40B4-BE49-F238E27FC236}">
                  <a16:creationId xmlns:a16="http://schemas.microsoft.com/office/drawing/2014/main" id="{6CED27AB-A5F6-CE88-F3C7-FA49D4673D3D}"/>
                </a:ext>
              </a:extLst>
            </p:cNvPr>
            <p:cNvGrpSpPr/>
            <p:nvPr/>
          </p:nvGrpSpPr>
          <p:grpSpPr>
            <a:xfrm>
              <a:off x="4083215" y="1957548"/>
              <a:ext cx="2668924" cy="1656670"/>
              <a:chOff x="5787643" y="1562977"/>
              <a:chExt cx="2668924" cy="1656670"/>
            </a:xfrm>
          </p:grpSpPr>
          <p:sp>
            <p:nvSpPr>
              <p:cNvPr id="15" name="TextBox 14">
                <a:extLst>
                  <a:ext uri="{FF2B5EF4-FFF2-40B4-BE49-F238E27FC236}">
                    <a16:creationId xmlns:a16="http://schemas.microsoft.com/office/drawing/2014/main" id="{B1CDB489-5658-7FFD-2F4A-10F728F1AAEC}"/>
                  </a:ext>
                </a:extLst>
              </p:cNvPr>
              <p:cNvSpPr txBox="1"/>
              <p:nvPr/>
            </p:nvSpPr>
            <p:spPr>
              <a:xfrm>
                <a:off x="5787643" y="2111651"/>
                <a:ext cx="1650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Sarah Maston, P.E., BCxP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LEED 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Hudson, Massachusetts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9E2027E-2CB7-ED00-66D9-0554CE73BD6B}"/>
                  </a:ext>
                </a:extLst>
              </p:cNvPr>
              <p:cNvSpPr/>
              <p:nvPr/>
            </p:nvSpPr>
            <p:spPr>
              <a:xfrm>
                <a:off x="7370372" y="1562977"/>
                <a:ext cx="1086195"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kzidenz Grotesk BE Medium"/>
                    <a:ea typeface="+mn-ea"/>
                    <a:cs typeface="+mn-cs"/>
                  </a:rPr>
                  <a:t>Treasurer</a:t>
                </a:r>
                <a:endParaRPr kumimoji="0" lang="en-US" sz="2000" b="1" i="0" u="none" strike="noStrike" kern="1200" cap="none" spc="0" normalizeH="0" baseline="0" noProof="0" dirty="0">
                  <a:ln>
                    <a:noFill/>
                  </a:ln>
                  <a:solidFill>
                    <a:srgbClr val="0070C0"/>
                  </a:solidFill>
                  <a:effectLst/>
                  <a:uLnTx/>
                  <a:uFillTx/>
                  <a:latin typeface="Akzidenz Grotesk BE Medium"/>
                  <a:ea typeface="+mn-ea"/>
                  <a:cs typeface="+mn-cs"/>
                </a:endParaRPr>
              </a:p>
            </p:txBody>
          </p:sp>
        </p:grpSp>
        <p:sp>
          <p:nvSpPr>
            <p:cNvPr id="13" name="Rectangle 12">
              <a:extLst>
                <a:ext uri="{FF2B5EF4-FFF2-40B4-BE49-F238E27FC236}">
                  <a16:creationId xmlns:a16="http://schemas.microsoft.com/office/drawing/2014/main" id="{9BBFACA9-50A1-AC2D-DC71-59B258E9EBDC}"/>
                </a:ext>
              </a:extLst>
            </p:cNvPr>
            <p:cNvSpPr/>
            <p:nvPr/>
          </p:nvSpPr>
          <p:spPr>
            <a:xfrm>
              <a:off x="8809754" y="1950213"/>
              <a:ext cx="1280336"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kzidenz Grotesk BE Medium"/>
                  <a:ea typeface="+mn-ea"/>
                  <a:cs typeface="+mn-cs"/>
                </a:rPr>
                <a:t>Secretary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14" name="TextBox 13">
              <a:extLst>
                <a:ext uri="{FF2B5EF4-FFF2-40B4-BE49-F238E27FC236}">
                  <a16:creationId xmlns:a16="http://schemas.microsoft.com/office/drawing/2014/main" id="{42CF25E2-3EAC-4515-7536-3C559CF5A6BA}"/>
                </a:ext>
              </a:extLst>
            </p:cNvPr>
            <p:cNvSpPr txBox="1"/>
            <p:nvPr/>
          </p:nvSpPr>
          <p:spPr>
            <a:xfrm>
              <a:off x="10116465" y="2559761"/>
              <a:ext cx="181872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a:rPr>
                <a:t>Jeff Littleton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Peachtree Corners, Georgia</a:t>
              </a:r>
            </a:p>
          </p:txBody>
        </p:sp>
      </p:grpSp>
      <p:pic>
        <p:nvPicPr>
          <p:cNvPr id="19" name="Picture 12">
            <a:extLst>
              <a:ext uri="{FF2B5EF4-FFF2-40B4-BE49-F238E27FC236}">
                <a16:creationId xmlns:a16="http://schemas.microsoft.com/office/drawing/2014/main" id="{EE5DF0EF-F85D-26F0-F3D5-8273C76F56D2}"/>
              </a:ext>
            </a:extLst>
          </p:cNvPr>
          <p:cNvPicPr>
            <a:picLocks noChangeAspect="1"/>
          </p:cNvPicPr>
          <p:nvPr/>
        </p:nvPicPr>
        <p:blipFill rotWithShape="1">
          <a:blip r:embed="rId2"/>
          <a:srcRect l="11504" r="12389" b="13511"/>
          <a:stretch/>
        </p:blipFill>
        <p:spPr>
          <a:xfrm>
            <a:off x="9207816" y="2031510"/>
            <a:ext cx="1163989" cy="1487264"/>
          </a:xfrm>
          <a:prstGeom prst="rect">
            <a:avLst/>
          </a:prstGeom>
        </p:spPr>
      </p:pic>
      <p:sp>
        <p:nvSpPr>
          <p:cNvPr id="20" name="Rectangle 19">
            <a:extLst>
              <a:ext uri="{FF2B5EF4-FFF2-40B4-BE49-F238E27FC236}">
                <a16:creationId xmlns:a16="http://schemas.microsoft.com/office/drawing/2014/main" id="{B1566528-E4F0-DF97-B1CC-7B88BECEDAA8}"/>
              </a:ext>
            </a:extLst>
          </p:cNvPr>
          <p:cNvSpPr/>
          <p:nvPr/>
        </p:nvSpPr>
        <p:spPr>
          <a:xfrm>
            <a:off x="4910440" y="3734050"/>
            <a:ext cx="242604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rPr>
              <a:t>Vice Presidents</a:t>
            </a:r>
          </a:p>
        </p:txBody>
      </p:sp>
      <p:pic>
        <p:nvPicPr>
          <p:cNvPr id="21" name="Picture 20" descr="Medium shot of a person smiling&#10;&#10;Description automatically generated">
            <a:extLst>
              <a:ext uri="{FF2B5EF4-FFF2-40B4-BE49-F238E27FC236}">
                <a16:creationId xmlns:a16="http://schemas.microsoft.com/office/drawing/2014/main" id="{BFED0D82-8A73-2AA9-6CFB-0DAB151ADB4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37416" y="2018429"/>
            <a:ext cx="991416" cy="1487264"/>
          </a:xfrm>
          <a:prstGeom prst="rect">
            <a:avLst/>
          </a:prstGeom>
        </p:spPr>
      </p:pic>
      <p:sp>
        <p:nvSpPr>
          <p:cNvPr id="22" name="TextBox 21">
            <a:extLst>
              <a:ext uri="{FF2B5EF4-FFF2-40B4-BE49-F238E27FC236}">
                <a16:creationId xmlns:a16="http://schemas.microsoft.com/office/drawing/2014/main" id="{1780A2B1-A4A9-4BB5-0A6D-06AF40F078AA}"/>
              </a:ext>
            </a:extLst>
          </p:cNvPr>
          <p:cNvSpPr txBox="1"/>
          <p:nvPr/>
        </p:nvSpPr>
        <p:spPr>
          <a:xfrm>
            <a:off x="7109975" y="2141025"/>
            <a:ext cx="2244117" cy="11019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Ashish Rakheja, B.E., M.Tech, Fellow ASHRAE</a:t>
            </a: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Uttar Pradesh, India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descr="Medium shot of a person smiling&#10;&#10;Description automatically generated">
            <a:extLst>
              <a:ext uri="{FF2B5EF4-FFF2-40B4-BE49-F238E27FC236}">
                <a16:creationId xmlns:a16="http://schemas.microsoft.com/office/drawing/2014/main" id="{A7567E48-2888-8030-D98B-2411B94F9B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9683" y="4389257"/>
            <a:ext cx="1044137" cy="1566466"/>
          </a:xfrm>
          <a:prstGeom prst="rect">
            <a:avLst/>
          </a:prstGeom>
        </p:spPr>
      </p:pic>
      <p:sp>
        <p:nvSpPr>
          <p:cNvPr id="24" name="TextBox 23">
            <a:extLst>
              <a:ext uri="{FF2B5EF4-FFF2-40B4-BE49-F238E27FC236}">
                <a16:creationId xmlns:a16="http://schemas.microsoft.com/office/drawing/2014/main" id="{774952AC-F7D0-6E65-0D26-7F643396E93D}"/>
              </a:ext>
            </a:extLst>
          </p:cNvPr>
          <p:cNvSpPr txBox="1"/>
          <p:nvPr/>
        </p:nvSpPr>
        <p:spPr>
          <a:xfrm>
            <a:off x="1544826" y="4680047"/>
            <a:ext cx="2006816"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Devin Abellon, 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Portland, Oregon</a:t>
            </a:r>
          </a:p>
        </p:txBody>
      </p:sp>
      <p:sp>
        <p:nvSpPr>
          <p:cNvPr id="25" name="TextBox 24">
            <a:extLst>
              <a:ext uri="{FF2B5EF4-FFF2-40B4-BE49-F238E27FC236}">
                <a16:creationId xmlns:a16="http://schemas.microsoft.com/office/drawing/2014/main" id="{3CA81770-9B10-6C34-7B79-97ACCC7E5A7E}"/>
              </a:ext>
            </a:extLst>
          </p:cNvPr>
          <p:cNvSpPr txBox="1"/>
          <p:nvPr/>
        </p:nvSpPr>
        <p:spPr>
          <a:xfrm>
            <a:off x="4246629" y="4651686"/>
            <a:ext cx="1803016"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Kenneth Fulk</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a:rPr>
              <a:t>, 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Allen, Texas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3F4F38C-2F30-000A-6A76-D3AD65657F6F}"/>
              </a:ext>
            </a:extLst>
          </p:cNvPr>
          <p:cNvSpPr txBox="1"/>
          <p:nvPr/>
        </p:nvSpPr>
        <p:spPr>
          <a:xfrm>
            <a:off x="6963155" y="4533501"/>
            <a:ext cx="1812696" cy="7422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Trent Hunt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Fellow ASHRAE</a:t>
            </a: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Midvale, Utah</a:t>
            </a:r>
          </a:p>
        </p:txBody>
      </p:sp>
      <p:sp>
        <p:nvSpPr>
          <p:cNvPr id="27" name="TextBox 26">
            <a:extLst>
              <a:ext uri="{FF2B5EF4-FFF2-40B4-BE49-F238E27FC236}">
                <a16:creationId xmlns:a16="http://schemas.microsoft.com/office/drawing/2014/main" id="{407A9BD8-05FB-AC7A-62E2-6B50C52F9D9D}"/>
              </a:ext>
            </a:extLst>
          </p:cNvPr>
          <p:cNvSpPr txBox="1"/>
          <p:nvPr/>
        </p:nvSpPr>
        <p:spPr>
          <a:xfrm>
            <a:off x="9768063" y="4533501"/>
            <a:ext cx="2335485"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Andres Sepulveda, 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Fellow ASHRAE</a:t>
            </a:r>
            <a:b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Madrid, Spain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cxnSp>
        <p:nvCxnSpPr>
          <p:cNvPr id="28" name="Straight Connector 27">
            <a:extLst>
              <a:ext uri="{FF2B5EF4-FFF2-40B4-BE49-F238E27FC236}">
                <a16:creationId xmlns:a16="http://schemas.microsoft.com/office/drawing/2014/main" id="{EB3DEFE9-04CA-6420-DC58-A0859484DC9A}"/>
              </a:ext>
            </a:extLst>
          </p:cNvPr>
          <p:cNvCxnSpPr/>
          <p:nvPr/>
        </p:nvCxnSpPr>
        <p:spPr>
          <a:xfrm flipH="1">
            <a:off x="321178" y="3921369"/>
            <a:ext cx="4404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4E6EFB-5E20-45D8-C93D-E243B485D745}"/>
              </a:ext>
            </a:extLst>
          </p:cNvPr>
          <p:cNvCxnSpPr/>
          <p:nvPr/>
        </p:nvCxnSpPr>
        <p:spPr>
          <a:xfrm flipH="1">
            <a:off x="7481047" y="3921369"/>
            <a:ext cx="4404946"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descr="A person in a suit&#10;&#10;AI-generated content may be incorrect.">
            <a:extLst>
              <a:ext uri="{FF2B5EF4-FFF2-40B4-BE49-F238E27FC236}">
                <a16:creationId xmlns:a16="http://schemas.microsoft.com/office/drawing/2014/main" id="{817E1D8E-E501-4D86-DA6F-685228A184B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1403" y="2031105"/>
            <a:ext cx="1090490" cy="1526420"/>
          </a:xfrm>
          <a:prstGeom prst="rect">
            <a:avLst/>
          </a:prstGeom>
        </p:spPr>
      </p:pic>
      <p:pic>
        <p:nvPicPr>
          <p:cNvPr id="31" name="Picture 30" descr="A person in a suit&#10;&#10;AI-generated content may be incorrect.">
            <a:extLst>
              <a:ext uri="{FF2B5EF4-FFF2-40B4-BE49-F238E27FC236}">
                <a16:creationId xmlns:a16="http://schemas.microsoft.com/office/drawing/2014/main" id="{6EEC00F5-C5BB-9D8B-E7FE-EC4780F11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5410" y="4389257"/>
            <a:ext cx="1205936" cy="1572024"/>
          </a:xfrm>
          <a:prstGeom prst="rect">
            <a:avLst/>
          </a:prstGeom>
        </p:spPr>
      </p:pic>
      <p:pic>
        <p:nvPicPr>
          <p:cNvPr id="33" name="Picture 32" descr="A person in a suit and tie&#10;&#10;AI-generated content may be incorrect.">
            <a:extLst>
              <a:ext uri="{FF2B5EF4-FFF2-40B4-BE49-F238E27FC236}">
                <a16:creationId xmlns:a16="http://schemas.microsoft.com/office/drawing/2014/main" id="{896F5221-354C-D548-34ED-9922252E155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061841" y="2030869"/>
            <a:ext cx="991509" cy="1487264"/>
          </a:xfrm>
          <a:prstGeom prst="rect">
            <a:avLst/>
          </a:prstGeom>
        </p:spPr>
      </p:pic>
      <p:pic>
        <p:nvPicPr>
          <p:cNvPr id="35" name="Picture 34" descr="A person in a suit and tie&#10;&#10;AI-generated content may be incorrect.">
            <a:extLst>
              <a:ext uri="{FF2B5EF4-FFF2-40B4-BE49-F238E27FC236}">
                <a16:creationId xmlns:a16="http://schemas.microsoft.com/office/drawing/2014/main" id="{42D19780-1EA1-1EEE-A632-5C9866BFD9E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24995" y="4389257"/>
            <a:ext cx="1052043" cy="1578065"/>
          </a:xfrm>
          <a:prstGeom prst="rect">
            <a:avLst/>
          </a:prstGeom>
        </p:spPr>
      </p:pic>
      <p:pic>
        <p:nvPicPr>
          <p:cNvPr id="36" name="Picture 35" descr="A person in a suit and tie&#10;&#10;AI-generated content may be incorrect.">
            <a:extLst>
              <a:ext uri="{FF2B5EF4-FFF2-40B4-BE49-F238E27FC236}">
                <a16:creationId xmlns:a16="http://schemas.microsoft.com/office/drawing/2014/main" id="{0A46D988-8E3D-691C-FF60-96E1DA74B4C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721876" y="4400857"/>
            <a:ext cx="1044428" cy="1566465"/>
          </a:xfrm>
          <a:prstGeom prst="rect">
            <a:avLst/>
          </a:prstGeom>
        </p:spPr>
      </p:pic>
    </p:spTree>
    <p:extLst>
      <p:ext uri="{BB962C8B-B14F-4D97-AF65-F5344CB8AC3E}">
        <p14:creationId xmlns:p14="http://schemas.microsoft.com/office/powerpoint/2010/main" val="80406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BD33D-13AD-62B4-BF9A-14E6E2175F00}"/>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109D7EEF-AC11-FB64-BDBC-1FD537633CB6}"/>
              </a:ext>
            </a:extLst>
          </p:cNvPr>
          <p:cNvSpPr/>
          <p:nvPr/>
        </p:nvSpPr>
        <p:spPr>
          <a:xfrm>
            <a:off x="10122288" y="5482167"/>
            <a:ext cx="1911214" cy="1299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8BC36A0-70EF-DD91-1AE3-9A4288B8EA74}"/>
              </a:ext>
            </a:extLst>
          </p:cNvPr>
          <p:cNvSpPr>
            <a:spLocks noGrp="1"/>
          </p:cNvSpPr>
          <p:nvPr>
            <p:ph type="title"/>
          </p:nvPr>
        </p:nvSpPr>
        <p:spPr/>
        <p:txBody>
          <a:bodyPr>
            <a:normAutofit fontScale="90000"/>
          </a:bodyPr>
          <a:lstStyle/>
          <a:p>
            <a:r>
              <a:rPr lang="en-US" dirty="0"/>
              <a:t>ASHRAE Board of Directors – Directors &amp; Regional Chairs (DRCs)</a:t>
            </a:r>
          </a:p>
        </p:txBody>
      </p:sp>
      <p:sp>
        <p:nvSpPr>
          <p:cNvPr id="2" name="Content Placeholder 3">
            <a:extLst>
              <a:ext uri="{FF2B5EF4-FFF2-40B4-BE49-F238E27FC236}">
                <a16:creationId xmlns:a16="http://schemas.microsoft.com/office/drawing/2014/main" id="{874564E6-A002-8DC5-949B-5A803366233F}"/>
              </a:ext>
            </a:extLst>
          </p:cNvPr>
          <p:cNvSpPr txBox="1">
            <a:spLocks/>
          </p:cNvSpPr>
          <p:nvPr/>
        </p:nvSpPr>
        <p:spPr>
          <a:xfrm>
            <a:off x="302621" y="5513502"/>
            <a:ext cx="5193227" cy="808816"/>
          </a:xfrm>
          <a:prstGeom prst="rect">
            <a:avLst/>
          </a:prstGeom>
          <a:noFill/>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Clr>
                <a:srgbClr val="00B0F0"/>
              </a:buClr>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1800" b="1"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1600" b="1"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1600" b="1"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spcAft>
                <a:spcPts val="600"/>
              </a:spcAft>
              <a:defRPr/>
            </a:pPr>
            <a:r>
              <a:rPr lang="en-US" sz="2000">
                <a:solidFill>
                  <a:schemeClr val="bg1"/>
                </a:solidFill>
                <a:latin typeface="Calibri"/>
                <a:ea typeface="+mn-lt"/>
                <a:cs typeface="+mn-lt"/>
              </a:rPr>
              <a:t>Submit nominations for others and/or yourself </a:t>
            </a:r>
            <a:endParaRPr lang="en-US" sz="2000">
              <a:solidFill>
                <a:schemeClr val="bg1"/>
              </a:solidFill>
              <a:ea typeface="Calibri"/>
              <a:cs typeface="Calibri"/>
            </a:endParaRPr>
          </a:p>
          <a:p>
            <a:pPr>
              <a:lnSpc>
                <a:spcPct val="100000"/>
              </a:lnSpc>
              <a:spcBef>
                <a:spcPts val="0"/>
              </a:spcBef>
              <a:spcAft>
                <a:spcPts val="600"/>
              </a:spcAft>
              <a:defRPr/>
            </a:pPr>
            <a:r>
              <a:rPr lang="en-US" u="sng">
                <a:solidFill>
                  <a:schemeClr val="bg1"/>
                </a:solidFill>
                <a:latin typeface="Calibri"/>
                <a:ea typeface="+mn-lt"/>
                <a:cs typeface="+mn-lt"/>
              </a:rPr>
              <a:t>ashrae.org/committee-nominations</a:t>
            </a:r>
            <a:endParaRPr lang="en-US">
              <a:solidFill>
                <a:schemeClr val="bg1"/>
              </a:solidFill>
              <a:latin typeface="Calibri"/>
              <a:ea typeface="Calibri"/>
              <a:cs typeface="Calibri"/>
            </a:endParaRPr>
          </a:p>
          <a:p>
            <a:pPr>
              <a:spcBef>
                <a:spcPts val="0"/>
              </a:spcBef>
              <a:buClr>
                <a:srgbClr val="92D050"/>
              </a:buClr>
              <a:buSzPct val="80000"/>
              <a:defRPr/>
            </a:pPr>
            <a:endParaRPr lang="en-US" sz="2000" dirty="0">
              <a:solidFill>
                <a:schemeClr val="bg1"/>
              </a:solidFill>
              <a:latin typeface="Calibri  "/>
              <a:ea typeface="Calibri" panose="020F0502020204030204" pitchFamily="34" charset="0"/>
              <a:cs typeface="Calibri"/>
            </a:endParaRPr>
          </a:p>
        </p:txBody>
      </p:sp>
      <p:grpSp>
        <p:nvGrpSpPr>
          <p:cNvPr id="3" name="Group 2">
            <a:extLst>
              <a:ext uri="{FF2B5EF4-FFF2-40B4-BE49-F238E27FC236}">
                <a16:creationId xmlns:a16="http://schemas.microsoft.com/office/drawing/2014/main" id="{F5A0FF93-0CE3-FA0C-12DC-7E7EE6CD55FE}"/>
              </a:ext>
            </a:extLst>
          </p:cNvPr>
          <p:cNvGrpSpPr/>
          <p:nvPr/>
        </p:nvGrpSpPr>
        <p:grpSpPr>
          <a:xfrm>
            <a:off x="248196" y="1369177"/>
            <a:ext cx="1550534" cy="1834496"/>
            <a:chOff x="536648" y="1249781"/>
            <a:chExt cx="1550534" cy="1834496"/>
          </a:xfrm>
        </p:grpSpPr>
        <p:sp>
          <p:nvSpPr>
            <p:cNvPr id="4" name="Rectangle 3">
              <a:extLst>
                <a:ext uri="{FF2B5EF4-FFF2-40B4-BE49-F238E27FC236}">
                  <a16:creationId xmlns:a16="http://schemas.microsoft.com/office/drawing/2014/main" id="{B53C7622-E25C-BE35-35A9-E44FADEE2E55}"/>
                </a:ext>
              </a:extLst>
            </p:cNvPr>
            <p:cNvSpPr/>
            <p:nvPr/>
          </p:nvSpPr>
          <p:spPr>
            <a:xfrm>
              <a:off x="725990" y="1249781"/>
              <a:ext cx="1221033"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I</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Calibri" panose="020F0502020204030204"/>
              </a:endParaRPr>
            </a:p>
          </p:txBody>
        </p:sp>
        <p:sp>
          <p:nvSpPr>
            <p:cNvPr id="5" name="TextBox 4">
              <a:extLst>
                <a:ext uri="{FF2B5EF4-FFF2-40B4-BE49-F238E27FC236}">
                  <a16:creationId xmlns:a16="http://schemas.microsoft.com/office/drawing/2014/main" id="{BE6E9A69-F51A-CBC7-49A9-96B9E45BCB3E}"/>
                </a:ext>
              </a:extLst>
            </p:cNvPr>
            <p:cNvSpPr txBox="1"/>
            <p:nvPr/>
          </p:nvSpPr>
          <p:spPr>
            <a:xfrm>
              <a:off x="536648" y="2622612"/>
              <a:ext cx="1550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Charles Bertuch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Manlius, New York</a:t>
              </a:r>
            </a:p>
          </p:txBody>
        </p:sp>
      </p:grpSp>
      <p:grpSp>
        <p:nvGrpSpPr>
          <p:cNvPr id="7" name="Group 6">
            <a:extLst>
              <a:ext uri="{FF2B5EF4-FFF2-40B4-BE49-F238E27FC236}">
                <a16:creationId xmlns:a16="http://schemas.microsoft.com/office/drawing/2014/main" id="{D6D7C461-17A3-AA59-E777-B35FF7FB47E5}"/>
              </a:ext>
            </a:extLst>
          </p:cNvPr>
          <p:cNvGrpSpPr/>
          <p:nvPr/>
        </p:nvGrpSpPr>
        <p:grpSpPr>
          <a:xfrm>
            <a:off x="2518767" y="1376177"/>
            <a:ext cx="1465186" cy="1818855"/>
            <a:chOff x="2002710" y="1244960"/>
            <a:chExt cx="1465186" cy="1818855"/>
          </a:xfrm>
        </p:grpSpPr>
        <p:sp>
          <p:nvSpPr>
            <p:cNvPr id="8" name="Rectangle 7">
              <a:extLst>
                <a:ext uri="{FF2B5EF4-FFF2-40B4-BE49-F238E27FC236}">
                  <a16:creationId xmlns:a16="http://schemas.microsoft.com/office/drawing/2014/main" id="{820A8BBE-4DA9-11BA-825C-A97FC2D23BBB}"/>
                </a:ext>
              </a:extLst>
            </p:cNvPr>
            <p:cNvSpPr/>
            <p:nvPr/>
          </p:nvSpPr>
          <p:spPr>
            <a:xfrm>
              <a:off x="2145017" y="1244960"/>
              <a:ext cx="11700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II</a:t>
              </a:r>
              <a:endParaRPr kumimoji="0" lang="en-US" sz="1800" b="1" i="0" u="none" strike="noStrike" kern="1200" cap="none" spc="0" normalizeH="0" baseline="0" noProof="0" dirty="0">
                <a:ln>
                  <a:noFill/>
                </a:ln>
                <a:solidFill>
                  <a:srgbClr val="0070C0"/>
                </a:solidFill>
                <a:effectLst/>
                <a:uLnTx/>
                <a:uFillTx/>
                <a:latin typeface="Akzidenz Grotesk BE Medium"/>
                <a:ea typeface="+mn-ea"/>
                <a:cs typeface="+mn-cs"/>
              </a:endParaRPr>
            </a:p>
          </p:txBody>
        </p:sp>
        <p:sp>
          <p:nvSpPr>
            <p:cNvPr id="32" name="TextBox 31">
              <a:extLst>
                <a:ext uri="{FF2B5EF4-FFF2-40B4-BE49-F238E27FC236}">
                  <a16:creationId xmlns:a16="http://schemas.microsoft.com/office/drawing/2014/main" id="{4A20BD79-5597-4DC4-ADB2-792B9DB21DA2}"/>
                </a:ext>
              </a:extLst>
            </p:cNvPr>
            <p:cNvSpPr txBox="1"/>
            <p:nvPr/>
          </p:nvSpPr>
          <p:spPr>
            <a:xfrm>
              <a:off x="2002710" y="2602150"/>
              <a:ext cx="14651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Genevieve Lussier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Quebec, Canada</a:t>
              </a:r>
            </a:p>
          </p:txBody>
        </p:sp>
      </p:grpSp>
      <p:sp>
        <p:nvSpPr>
          <p:cNvPr id="34" name="Rectangle 33">
            <a:extLst>
              <a:ext uri="{FF2B5EF4-FFF2-40B4-BE49-F238E27FC236}">
                <a16:creationId xmlns:a16="http://schemas.microsoft.com/office/drawing/2014/main" id="{5981B3EA-0639-3CB1-AB67-6437B61A5651}"/>
              </a:ext>
            </a:extLst>
          </p:cNvPr>
          <p:cNvSpPr/>
          <p:nvPr/>
        </p:nvSpPr>
        <p:spPr>
          <a:xfrm>
            <a:off x="4640986" y="1340980"/>
            <a:ext cx="147535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rPr>
              <a:t>Region III</a:t>
            </a:r>
            <a:endParaRPr kumimoji="0" lang="en-US" sz="1800"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endParaRPr>
          </a:p>
        </p:txBody>
      </p:sp>
      <p:sp>
        <p:nvSpPr>
          <p:cNvPr id="37" name="TextBox 36">
            <a:extLst>
              <a:ext uri="{FF2B5EF4-FFF2-40B4-BE49-F238E27FC236}">
                <a16:creationId xmlns:a16="http://schemas.microsoft.com/office/drawing/2014/main" id="{4CC59DFA-C84D-42EB-8337-8E91B13CCCE7}"/>
              </a:ext>
            </a:extLst>
          </p:cNvPr>
          <p:cNvSpPr txBox="1"/>
          <p:nvPr/>
        </p:nvSpPr>
        <p:spPr>
          <a:xfrm>
            <a:off x="4247129" y="2764844"/>
            <a:ext cx="26027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Sherry Abbott-Adkins, P.E., CPD, GPD, LEED AP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Westminster, Maryland</a:t>
            </a:r>
          </a:p>
        </p:txBody>
      </p:sp>
      <p:grpSp>
        <p:nvGrpSpPr>
          <p:cNvPr id="38" name="Group 37">
            <a:extLst>
              <a:ext uri="{FF2B5EF4-FFF2-40B4-BE49-F238E27FC236}">
                <a16:creationId xmlns:a16="http://schemas.microsoft.com/office/drawing/2014/main" id="{16F7F043-6034-2881-1A11-E33D8DF2586C}"/>
              </a:ext>
            </a:extLst>
          </p:cNvPr>
          <p:cNvGrpSpPr/>
          <p:nvPr/>
        </p:nvGrpSpPr>
        <p:grpSpPr>
          <a:xfrm>
            <a:off x="3502195" y="3164287"/>
            <a:ext cx="1937499" cy="1852633"/>
            <a:chOff x="10070749" y="1229031"/>
            <a:chExt cx="1937499" cy="1852633"/>
          </a:xfrm>
        </p:grpSpPr>
        <p:sp>
          <p:nvSpPr>
            <p:cNvPr id="39" name="Rectangle 38">
              <a:extLst>
                <a:ext uri="{FF2B5EF4-FFF2-40B4-BE49-F238E27FC236}">
                  <a16:creationId xmlns:a16="http://schemas.microsoft.com/office/drawing/2014/main" id="{4C2DD2A5-538B-0198-2A17-C69B4BD39E1F}"/>
                </a:ext>
              </a:extLst>
            </p:cNvPr>
            <p:cNvSpPr/>
            <p:nvPr/>
          </p:nvSpPr>
          <p:spPr>
            <a:xfrm>
              <a:off x="10369306" y="1229031"/>
              <a:ext cx="1315270"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VII</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40" name="TextBox 39">
              <a:extLst>
                <a:ext uri="{FF2B5EF4-FFF2-40B4-BE49-F238E27FC236}">
                  <a16:creationId xmlns:a16="http://schemas.microsoft.com/office/drawing/2014/main" id="{D9354669-3A39-8FF7-9A51-5CB7BBFA24CA}"/>
                </a:ext>
              </a:extLst>
            </p:cNvPr>
            <p:cNvSpPr txBox="1"/>
            <p:nvPr/>
          </p:nvSpPr>
          <p:spPr>
            <a:xfrm>
              <a:off x="10070749" y="2619999"/>
              <a:ext cx="1937499"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Scott Peach, P.E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Mobile, Alabama</a:t>
              </a:r>
            </a:p>
          </p:txBody>
        </p:sp>
        <p:pic>
          <p:nvPicPr>
            <p:cNvPr id="41" name="Picture 16">
              <a:extLst>
                <a:ext uri="{FF2B5EF4-FFF2-40B4-BE49-F238E27FC236}">
                  <a16:creationId xmlns:a16="http://schemas.microsoft.com/office/drawing/2014/main" id="{B75FFF31-EB55-4533-FF95-918D6B14EB57}"/>
                </a:ext>
              </a:extLst>
            </p:cNvPr>
            <p:cNvPicPr>
              <a:picLocks noChangeArrowheads="1"/>
            </p:cNvPicPr>
            <p:nvPr/>
          </p:nvPicPr>
          <p:blipFill>
            <a:blip r:embed="rId2"/>
            <a:srcRect/>
            <a:stretch>
              <a:fillRect/>
            </a:stretch>
          </p:blipFill>
          <p:spPr bwMode="auto">
            <a:xfrm>
              <a:off x="10656159" y="1511478"/>
              <a:ext cx="766766" cy="1124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888A36DB-D66F-541E-2FE6-27EA81DE6FD6}"/>
              </a:ext>
            </a:extLst>
          </p:cNvPr>
          <p:cNvGrpSpPr/>
          <p:nvPr/>
        </p:nvGrpSpPr>
        <p:grpSpPr>
          <a:xfrm>
            <a:off x="5709665" y="3180691"/>
            <a:ext cx="2267906" cy="1805103"/>
            <a:chOff x="-136" y="3119439"/>
            <a:chExt cx="2267906" cy="1805103"/>
          </a:xfrm>
        </p:grpSpPr>
        <p:sp>
          <p:nvSpPr>
            <p:cNvPr id="43" name="Rectangle 42">
              <a:extLst>
                <a:ext uri="{FF2B5EF4-FFF2-40B4-BE49-F238E27FC236}">
                  <a16:creationId xmlns:a16="http://schemas.microsoft.com/office/drawing/2014/main" id="{1D300CAC-E353-D81C-65C0-2EC06F716923}"/>
                </a:ext>
              </a:extLst>
            </p:cNvPr>
            <p:cNvSpPr/>
            <p:nvPr/>
          </p:nvSpPr>
          <p:spPr>
            <a:xfrm>
              <a:off x="386140" y="3119439"/>
              <a:ext cx="13618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VIII</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44" name="TextBox 43">
              <a:extLst>
                <a:ext uri="{FF2B5EF4-FFF2-40B4-BE49-F238E27FC236}">
                  <a16:creationId xmlns:a16="http://schemas.microsoft.com/office/drawing/2014/main" id="{5B681709-0FA0-0225-4BC7-AF5860A13806}"/>
                </a:ext>
              </a:extLst>
            </p:cNvPr>
            <p:cNvSpPr txBox="1"/>
            <p:nvPr/>
          </p:nvSpPr>
          <p:spPr>
            <a:xfrm>
              <a:off x="-136" y="4462877"/>
              <a:ext cx="2267906"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Joseph Sanders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Oklahoma City, Oklahoma</a:t>
              </a:r>
            </a:p>
          </p:txBody>
        </p:sp>
        <p:pic>
          <p:nvPicPr>
            <p:cNvPr id="45" name="Picture 18">
              <a:extLst>
                <a:ext uri="{FF2B5EF4-FFF2-40B4-BE49-F238E27FC236}">
                  <a16:creationId xmlns:a16="http://schemas.microsoft.com/office/drawing/2014/main" id="{91F3AB4D-0194-7D02-C3AF-53E7B4074882}"/>
                </a:ext>
              </a:extLst>
            </p:cNvPr>
            <p:cNvPicPr>
              <a:picLocks noChangeAspect="1" noChangeArrowheads="1"/>
            </p:cNvPicPr>
            <p:nvPr/>
          </p:nvPicPr>
          <p:blipFill>
            <a:blip r:embed="rId3"/>
            <a:srcRect/>
            <a:stretch>
              <a:fillRect/>
            </a:stretch>
          </p:blipFill>
          <p:spPr bwMode="auto">
            <a:xfrm>
              <a:off x="679066" y="3410833"/>
              <a:ext cx="841342" cy="1088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F69FDB7-7AEB-2FB5-A700-FA45AA79E01F}"/>
              </a:ext>
            </a:extLst>
          </p:cNvPr>
          <p:cNvGrpSpPr/>
          <p:nvPr/>
        </p:nvGrpSpPr>
        <p:grpSpPr>
          <a:xfrm>
            <a:off x="8026442" y="3122451"/>
            <a:ext cx="1872291" cy="1863343"/>
            <a:chOff x="2023717" y="3092590"/>
            <a:chExt cx="1872291" cy="1863343"/>
          </a:xfrm>
        </p:grpSpPr>
        <p:sp>
          <p:nvSpPr>
            <p:cNvPr id="47" name="Rectangle 46">
              <a:extLst>
                <a:ext uri="{FF2B5EF4-FFF2-40B4-BE49-F238E27FC236}">
                  <a16:creationId xmlns:a16="http://schemas.microsoft.com/office/drawing/2014/main" id="{7BC3E135-A7E6-BFA0-2196-A0A5F5B83F7E}"/>
                </a:ext>
              </a:extLst>
            </p:cNvPr>
            <p:cNvSpPr/>
            <p:nvPr/>
          </p:nvSpPr>
          <p:spPr>
            <a:xfrm>
              <a:off x="2550192" y="3092590"/>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IX</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48" name="TextBox 47">
              <a:extLst>
                <a:ext uri="{FF2B5EF4-FFF2-40B4-BE49-F238E27FC236}">
                  <a16:creationId xmlns:a16="http://schemas.microsoft.com/office/drawing/2014/main" id="{5C48449F-AF44-C521-EE3A-792388EA0EDB}"/>
                </a:ext>
              </a:extLst>
            </p:cNvPr>
            <p:cNvSpPr txBox="1"/>
            <p:nvPr/>
          </p:nvSpPr>
          <p:spPr>
            <a:xfrm>
              <a:off x="2023717" y="4494268"/>
              <a:ext cx="1872291"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Jonathan Smith, P.E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Kansas City, Missouri</a:t>
              </a:r>
            </a:p>
          </p:txBody>
        </p:sp>
      </p:grpSp>
      <p:grpSp>
        <p:nvGrpSpPr>
          <p:cNvPr id="49" name="Group 48">
            <a:extLst>
              <a:ext uri="{FF2B5EF4-FFF2-40B4-BE49-F238E27FC236}">
                <a16:creationId xmlns:a16="http://schemas.microsoft.com/office/drawing/2014/main" id="{21882982-68FA-1B87-3724-8D8BC3A84D5E}"/>
              </a:ext>
            </a:extLst>
          </p:cNvPr>
          <p:cNvGrpSpPr/>
          <p:nvPr/>
        </p:nvGrpSpPr>
        <p:grpSpPr>
          <a:xfrm>
            <a:off x="10194025" y="3132288"/>
            <a:ext cx="1872291" cy="1880924"/>
            <a:chOff x="3934772" y="3119848"/>
            <a:chExt cx="1872291" cy="1880924"/>
          </a:xfrm>
        </p:grpSpPr>
        <p:pic>
          <p:nvPicPr>
            <p:cNvPr id="50" name="Picture 22">
              <a:extLst>
                <a:ext uri="{FF2B5EF4-FFF2-40B4-BE49-F238E27FC236}">
                  <a16:creationId xmlns:a16="http://schemas.microsoft.com/office/drawing/2014/main" id="{396B711B-343E-CD45-CF90-13AFF59FB9CA}"/>
                </a:ext>
              </a:extLst>
            </p:cNvPr>
            <p:cNvPicPr>
              <a:picLocks noChangeAspect="1" noChangeArrowheads="1"/>
            </p:cNvPicPr>
            <p:nvPr/>
          </p:nvPicPr>
          <p:blipFill>
            <a:blip r:embed="rId4"/>
            <a:srcRect/>
            <a:stretch>
              <a:fillRect/>
            </a:stretch>
          </p:blipFill>
          <p:spPr bwMode="auto">
            <a:xfrm>
              <a:off x="4594048" y="3423212"/>
              <a:ext cx="777819" cy="113043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33E154EC-E651-58E7-9655-81A811FC7A65}"/>
                </a:ext>
              </a:extLst>
            </p:cNvPr>
            <p:cNvSpPr/>
            <p:nvPr/>
          </p:nvSpPr>
          <p:spPr>
            <a:xfrm>
              <a:off x="4274923" y="3119848"/>
              <a:ext cx="136783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X</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52" name="TextBox 51">
              <a:extLst>
                <a:ext uri="{FF2B5EF4-FFF2-40B4-BE49-F238E27FC236}">
                  <a16:creationId xmlns:a16="http://schemas.microsoft.com/office/drawing/2014/main" id="{551108F6-6ACC-5B5A-3195-99707CAD0EC7}"/>
                </a:ext>
              </a:extLst>
            </p:cNvPr>
            <p:cNvSpPr txBox="1"/>
            <p:nvPr/>
          </p:nvSpPr>
          <p:spPr>
            <a:xfrm>
              <a:off x="3934772" y="4539107"/>
              <a:ext cx="1872291"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alibri" panose="020F0502020204030204"/>
                  <a:ea typeface="+mn-ea"/>
                  <a:cs typeface="+mn-cs"/>
                </a:rPr>
                <a:t>Buzz Wright, P.E.</a:t>
              </a:r>
              <a:endParaRPr kumimoji="0" lang="es-E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Tucson, Arizona</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pSp>
      <p:grpSp>
        <p:nvGrpSpPr>
          <p:cNvPr id="53" name="Group 52">
            <a:extLst>
              <a:ext uri="{FF2B5EF4-FFF2-40B4-BE49-F238E27FC236}">
                <a16:creationId xmlns:a16="http://schemas.microsoft.com/office/drawing/2014/main" id="{B9DDEC00-E83F-E781-BE6F-D0C6ACD9A583}"/>
              </a:ext>
            </a:extLst>
          </p:cNvPr>
          <p:cNvGrpSpPr/>
          <p:nvPr/>
        </p:nvGrpSpPr>
        <p:grpSpPr>
          <a:xfrm>
            <a:off x="-38057" y="4920729"/>
            <a:ext cx="1911214" cy="1861071"/>
            <a:chOff x="5526303" y="3167033"/>
            <a:chExt cx="1911214" cy="1861071"/>
          </a:xfrm>
        </p:grpSpPr>
        <p:sp>
          <p:nvSpPr>
            <p:cNvPr id="54" name="Rectangle 53">
              <a:extLst>
                <a:ext uri="{FF2B5EF4-FFF2-40B4-BE49-F238E27FC236}">
                  <a16:creationId xmlns:a16="http://schemas.microsoft.com/office/drawing/2014/main" id="{4FF62D9D-0D08-4329-7C9A-F250E46FC5CF}"/>
                </a:ext>
              </a:extLst>
            </p:cNvPr>
            <p:cNvSpPr/>
            <p:nvPr/>
          </p:nvSpPr>
          <p:spPr>
            <a:xfrm>
              <a:off x="5816391" y="3167033"/>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XI</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55" name="TextBox 54">
              <a:extLst>
                <a:ext uri="{FF2B5EF4-FFF2-40B4-BE49-F238E27FC236}">
                  <a16:creationId xmlns:a16="http://schemas.microsoft.com/office/drawing/2014/main" id="{B175DF73-FDB9-E4A7-80D6-87CB38026CC2}"/>
                </a:ext>
              </a:extLst>
            </p:cNvPr>
            <p:cNvSpPr txBox="1"/>
            <p:nvPr/>
          </p:nvSpPr>
          <p:spPr>
            <a:xfrm>
              <a:off x="5526303" y="4566439"/>
              <a:ext cx="19112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alibri" panose="020F0502020204030204"/>
                  <a:ea typeface="+mn-ea"/>
                  <a:cs typeface="+mn-cs"/>
                </a:rPr>
                <a:t>Rob Craddock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Saskatchewan, Canada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3290C231-5F89-B482-0969-BCC1497A1256}"/>
              </a:ext>
            </a:extLst>
          </p:cNvPr>
          <p:cNvGrpSpPr/>
          <p:nvPr/>
        </p:nvGrpSpPr>
        <p:grpSpPr>
          <a:xfrm>
            <a:off x="5674187" y="4913614"/>
            <a:ext cx="2320185" cy="1847631"/>
            <a:chOff x="10154466" y="3113003"/>
            <a:chExt cx="2320185" cy="1847631"/>
          </a:xfrm>
        </p:grpSpPr>
        <p:pic>
          <p:nvPicPr>
            <p:cNvPr id="57" name="Picture 30">
              <a:extLst>
                <a:ext uri="{FF2B5EF4-FFF2-40B4-BE49-F238E27FC236}">
                  <a16:creationId xmlns:a16="http://schemas.microsoft.com/office/drawing/2014/main" id="{C98D366E-D892-E534-8820-10FED5BC5509}"/>
                </a:ext>
              </a:extLst>
            </p:cNvPr>
            <p:cNvPicPr>
              <a:picLocks noChangeAspect="1" noChangeArrowheads="1"/>
            </p:cNvPicPr>
            <p:nvPr/>
          </p:nvPicPr>
          <p:blipFill>
            <a:blip r:embed="rId5"/>
            <a:srcRect/>
            <a:stretch>
              <a:fillRect/>
            </a:stretch>
          </p:blipFill>
          <p:spPr bwMode="auto">
            <a:xfrm>
              <a:off x="10923932" y="3422347"/>
              <a:ext cx="798143" cy="1088136"/>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2497836D-2F3E-4E93-9E50-E5CE8CEF8CF2}"/>
                </a:ext>
              </a:extLst>
            </p:cNvPr>
            <p:cNvSpPr/>
            <p:nvPr/>
          </p:nvSpPr>
          <p:spPr>
            <a:xfrm>
              <a:off x="10679023" y="3113003"/>
              <a:ext cx="132320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XIV</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59" name="TextBox 58">
              <a:extLst>
                <a:ext uri="{FF2B5EF4-FFF2-40B4-BE49-F238E27FC236}">
                  <a16:creationId xmlns:a16="http://schemas.microsoft.com/office/drawing/2014/main" id="{2985D627-5425-08E7-695B-ACDC5E6D5AA1}"/>
                </a:ext>
              </a:extLst>
            </p:cNvPr>
            <p:cNvSpPr txBox="1"/>
            <p:nvPr/>
          </p:nvSpPr>
          <p:spPr>
            <a:xfrm>
              <a:off x="10154466" y="4498969"/>
              <a:ext cx="232018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Mahroo Eftekhari, CEng., DPhil</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Loughborough, UK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52E72B1E-0D62-2C3A-6C0E-2BF5FD262EFF}"/>
              </a:ext>
            </a:extLst>
          </p:cNvPr>
          <p:cNvGrpSpPr/>
          <p:nvPr/>
        </p:nvGrpSpPr>
        <p:grpSpPr>
          <a:xfrm>
            <a:off x="9760167" y="4914086"/>
            <a:ext cx="2385480" cy="1806001"/>
            <a:chOff x="4437830" y="4859380"/>
            <a:chExt cx="2339131" cy="1806001"/>
          </a:xfrm>
        </p:grpSpPr>
        <p:sp>
          <p:nvSpPr>
            <p:cNvPr id="61" name="Rectangle 60">
              <a:extLst>
                <a:ext uri="{FF2B5EF4-FFF2-40B4-BE49-F238E27FC236}">
                  <a16:creationId xmlns:a16="http://schemas.microsoft.com/office/drawing/2014/main" id="{46AB9C0D-8F5D-D03E-6876-693225E3F256}"/>
                </a:ext>
              </a:extLst>
            </p:cNvPr>
            <p:cNvSpPr/>
            <p:nvPr/>
          </p:nvSpPr>
          <p:spPr>
            <a:xfrm>
              <a:off x="4573199" y="4859380"/>
              <a:ext cx="2203762"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Region-at-Large</a:t>
              </a:r>
              <a:r>
                <a:rPr kumimoji="0" lang="en-US" sz="1600" b="1" i="0" u="none" strike="noStrike" kern="1200" cap="none" spc="0" normalizeH="0" baseline="0" noProof="0" dirty="0">
                  <a:ln>
                    <a:noFill/>
                  </a:ln>
                  <a:solidFill>
                    <a:srgbClr val="003087"/>
                  </a:solidFill>
                  <a:effectLst/>
                  <a:uLnTx/>
                  <a:uFillTx/>
                  <a:latin typeface="Akzidenz Grotesk BE Medium"/>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CBCD2B4-A551-220E-4D1E-D4736B50DB7D}"/>
                </a:ext>
              </a:extLst>
            </p:cNvPr>
            <p:cNvSpPr txBox="1"/>
            <p:nvPr/>
          </p:nvSpPr>
          <p:spPr>
            <a:xfrm>
              <a:off x="4437830" y="6203716"/>
              <a:ext cx="22751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Bassel Anbari, 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Abu Dhabi, United Arab Emirates</a:t>
              </a:r>
            </a:p>
          </p:txBody>
        </p:sp>
      </p:grpSp>
      <p:grpSp>
        <p:nvGrpSpPr>
          <p:cNvPr id="63" name="Group 62">
            <a:extLst>
              <a:ext uri="{FF2B5EF4-FFF2-40B4-BE49-F238E27FC236}">
                <a16:creationId xmlns:a16="http://schemas.microsoft.com/office/drawing/2014/main" id="{1DD64C43-9215-5D46-510E-6649D3822A1F}"/>
              </a:ext>
            </a:extLst>
          </p:cNvPr>
          <p:cNvGrpSpPr/>
          <p:nvPr/>
        </p:nvGrpSpPr>
        <p:grpSpPr>
          <a:xfrm>
            <a:off x="9469028" y="1348406"/>
            <a:ext cx="1727370" cy="2097211"/>
            <a:chOff x="6931083" y="1251314"/>
            <a:chExt cx="1351250" cy="2097211"/>
          </a:xfrm>
        </p:grpSpPr>
        <p:sp>
          <p:nvSpPr>
            <p:cNvPr id="64" name="Rectangle 63">
              <a:extLst>
                <a:ext uri="{FF2B5EF4-FFF2-40B4-BE49-F238E27FC236}">
                  <a16:creationId xmlns:a16="http://schemas.microsoft.com/office/drawing/2014/main" id="{E37B4849-5026-6F6A-8635-E57C0BEE96D4}"/>
                </a:ext>
              </a:extLst>
            </p:cNvPr>
            <p:cNvSpPr/>
            <p:nvPr/>
          </p:nvSpPr>
          <p:spPr>
            <a:xfrm>
              <a:off x="6931083" y="1251314"/>
              <a:ext cx="13443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V</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65" name="TextBox 64">
              <a:extLst>
                <a:ext uri="{FF2B5EF4-FFF2-40B4-BE49-F238E27FC236}">
                  <a16:creationId xmlns:a16="http://schemas.microsoft.com/office/drawing/2014/main" id="{A72ED4B3-DC21-61A9-AFAF-1663D53A1122}"/>
                </a:ext>
              </a:extLst>
            </p:cNvPr>
            <p:cNvSpPr txBox="1"/>
            <p:nvPr/>
          </p:nvSpPr>
          <p:spPr>
            <a:xfrm>
              <a:off x="6983219" y="2702194"/>
              <a:ext cx="12991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Julia Timberman, 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Columbus, Ohio</a:t>
              </a:r>
            </a:p>
          </p:txBody>
        </p:sp>
      </p:grpSp>
      <p:grpSp>
        <p:nvGrpSpPr>
          <p:cNvPr id="66" name="Group 65">
            <a:extLst>
              <a:ext uri="{FF2B5EF4-FFF2-40B4-BE49-F238E27FC236}">
                <a16:creationId xmlns:a16="http://schemas.microsoft.com/office/drawing/2014/main" id="{D9510DD7-08DC-FD90-00B9-8E6AE7380ED8}"/>
              </a:ext>
            </a:extLst>
          </p:cNvPr>
          <p:cNvGrpSpPr/>
          <p:nvPr/>
        </p:nvGrpSpPr>
        <p:grpSpPr>
          <a:xfrm>
            <a:off x="671973" y="3179065"/>
            <a:ext cx="2602663" cy="1837203"/>
            <a:chOff x="7838587" y="1289996"/>
            <a:chExt cx="2602663" cy="1837203"/>
          </a:xfrm>
        </p:grpSpPr>
        <p:sp>
          <p:nvSpPr>
            <p:cNvPr id="67" name="Rectangle 66">
              <a:extLst>
                <a:ext uri="{FF2B5EF4-FFF2-40B4-BE49-F238E27FC236}">
                  <a16:creationId xmlns:a16="http://schemas.microsoft.com/office/drawing/2014/main" id="{DF3B69F1-581E-F4F1-9B1B-BCD37BFDB02C}"/>
                </a:ext>
              </a:extLst>
            </p:cNvPr>
            <p:cNvSpPr/>
            <p:nvPr/>
          </p:nvSpPr>
          <p:spPr>
            <a:xfrm>
              <a:off x="8505612" y="1289996"/>
              <a:ext cx="1213841"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VI</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68" name="TextBox 67">
              <a:extLst>
                <a:ext uri="{FF2B5EF4-FFF2-40B4-BE49-F238E27FC236}">
                  <a16:creationId xmlns:a16="http://schemas.microsoft.com/office/drawing/2014/main" id="{B8D5A1AE-69CA-9E25-998E-D87F662385EB}"/>
                </a:ext>
              </a:extLst>
            </p:cNvPr>
            <p:cNvSpPr txBox="1"/>
            <p:nvPr/>
          </p:nvSpPr>
          <p:spPr>
            <a:xfrm>
              <a:off x="7838587" y="2665534"/>
              <a:ext cx="2602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Maggie Moninski, P.E., LEED AP, BD+C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Chicago, Illinois</a:t>
              </a:r>
            </a:p>
          </p:txBody>
        </p:sp>
      </p:grpSp>
      <p:grpSp>
        <p:nvGrpSpPr>
          <p:cNvPr id="69" name="Group 68">
            <a:extLst>
              <a:ext uri="{FF2B5EF4-FFF2-40B4-BE49-F238E27FC236}">
                <a16:creationId xmlns:a16="http://schemas.microsoft.com/office/drawing/2014/main" id="{D6F6BD78-A23A-0E4D-9A5B-9A6A8CC27E96}"/>
              </a:ext>
            </a:extLst>
          </p:cNvPr>
          <p:cNvGrpSpPr/>
          <p:nvPr/>
        </p:nvGrpSpPr>
        <p:grpSpPr>
          <a:xfrm>
            <a:off x="1583844" y="4927285"/>
            <a:ext cx="2302164" cy="1844614"/>
            <a:chOff x="6868616" y="3149726"/>
            <a:chExt cx="2302164" cy="1844614"/>
          </a:xfrm>
        </p:grpSpPr>
        <p:sp>
          <p:nvSpPr>
            <p:cNvPr id="70" name="Rectangle 69">
              <a:extLst>
                <a:ext uri="{FF2B5EF4-FFF2-40B4-BE49-F238E27FC236}">
                  <a16:creationId xmlns:a16="http://schemas.microsoft.com/office/drawing/2014/main" id="{B52F81C2-AA01-EF87-B65C-DD896571B5E4}"/>
                </a:ext>
              </a:extLst>
            </p:cNvPr>
            <p:cNvSpPr/>
            <p:nvPr/>
          </p:nvSpPr>
          <p:spPr>
            <a:xfrm>
              <a:off x="7206334" y="3149726"/>
              <a:ext cx="147375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rPr>
                <a:t>Region XII</a:t>
              </a:r>
            </a:p>
          </p:txBody>
        </p:sp>
        <p:sp>
          <p:nvSpPr>
            <p:cNvPr id="71" name="TextBox 70">
              <a:extLst>
                <a:ext uri="{FF2B5EF4-FFF2-40B4-BE49-F238E27FC236}">
                  <a16:creationId xmlns:a16="http://schemas.microsoft.com/office/drawing/2014/main" id="{4E3242C7-2D8C-4C33-A20C-4257E92409DA}"/>
                </a:ext>
              </a:extLst>
            </p:cNvPr>
            <p:cNvSpPr txBox="1"/>
            <p:nvPr/>
          </p:nvSpPr>
          <p:spPr>
            <a:xfrm>
              <a:off x="6868616" y="4532675"/>
              <a:ext cx="230216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Jason Alphonso, P.E., OPMP, PMP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Winter Park, Florida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pSp>
      <p:grpSp>
        <p:nvGrpSpPr>
          <p:cNvPr id="72" name="Group 71">
            <a:extLst>
              <a:ext uri="{FF2B5EF4-FFF2-40B4-BE49-F238E27FC236}">
                <a16:creationId xmlns:a16="http://schemas.microsoft.com/office/drawing/2014/main" id="{A5A77CF4-6980-5739-81EE-9CEB63BFF37C}"/>
              </a:ext>
            </a:extLst>
          </p:cNvPr>
          <p:cNvGrpSpPr/>
          <p:nvPr/>
        </p:nvGrpSpPr>
        <p:grpSpPr>
          <a:xfrm>
            <a:off x="6752358" y="1354230"/>
            <a:ext cx="2341366" cy="2090407"/>
            <a:chOff x="4997696" y="1262385"/>
            <a:chExt cx="2341366" cy="2090407"/>
          </a:xfrm>
        </p:grpSpPr>
        <p:sp>
          <p:nvSpPr>
            <p:cNvPr id="73" name="Rectangle 72">
              <a:extLst>
                <a:ext uri="{FF2B5EF4-FFF2-40B4-BE49-F238E27FC236}">
                  <a16:creationId xmlns:a16="http://schemas.microsoft.com/office/drawing/2014/main" id="{F1DA2279-5CBA-9460-021C-B48D881C7A7F}"/>
                </a:ext>
              </a:extLst>
            </p:cNvPr>
            <p:cNvSpPr/>
            <p:nvPr/>
          </p:nvSpPr>
          <p:spPr>
            <a:xfrm>
              <a:off x="5654400" y="1262385"/>
              <a:ext cx="119039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IV</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74" name="TextBox 73">
              <a:extLst>
                <a:ext uri="{FF2B5EF4-FFF2-40B4-BE49-F238E27FC236}">
                  <a16:creationId xmlns:a16="http://schemas.microsoft.com/office/drawing/2014/main" id="{E0E9AFB2-A091-4394-5A33-2D5E45334B46}"/>
                </a:ext>
              </a:extLst>
            </p:cNvPr>
            <p:cNvSpPr txBox="1"/>
            <p:nvPr/>
          </p:nvSpPr>
          <p:spPr>
            <a:xfrm>
              <a:off x="4997696" y="2675684"/>
              <a:ext cx="234136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Heather Platt Gulledge, P.E.,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Summerfield, North Carolina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5" name="Picture 18" descr="A picture containing person, person, suit, necktie&#10;&#10;Description automatically generated">
            <a:extLst>
              <a:ext uri="{FF2B5EF4-FFF2-40B4-BE49-F238E27FC236}">
                <a16:creationId xmlns:a16="http://schemas.microsoft.com/office/drawing/2014/main" id="{D882494C-21D1-51F0-ABE0-9D444E5D51A8}"/>
              </a:ext>
            </a:extLst>
          </p:cNvPr>
          <p:cNvPicPr>
            <a:picLocks noChangeAspect="1" noChangeArrowheads="1"/>
          </p:cNvPicPr>
          <p:nvPr/>
        </p:nvPicPr>
        <p:blipFill>
          <a:blip r:embed="rId6"/>
          <a:srcRect/>
          <a:stretch>
            <a:fillRect/>
          </a:stretch>
        </p:blipFill>
        <p:spPr bwMode="auto">
          <a:xfrm>
            <a:off x="8537666" y="3511312"/>
            <a:ext cx="841342" cy="992783"/>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52D3049E-F7CD-3A0E-1701-99A3204528A6}"/>
              </a:ext>
            </a:extLst>
          </p:cNvPr>
          <p:cNvGrpSpPr/>
          <p:nvPr/>
        </p:nvGrpSpPr>
        <p:grpSpPr>
          <a:xfrm>
            <a:off x="3694687" y="4906371"/>
            <a:ext cx="2193206" cy="1875429"/>
            <a:chOff x="8702817" y="3089803"/>
            <a:chExt cx="2002711" cy="1875429"/>
          </a:xfrm>
        </p:grpSpPr>
        <p:sp>
          <p:nvSpPr>
            <p:cNvPr id="77" name="Rectangle 76">
              <a:extLst>
                <a:ext uri="{FF2B5EF4-FFF2-40B4-BE49-F238E27FC236}">
                  <a16:creationId xmlns:a16="http://schemas.microsoft.com/office/drawing/2014/main" id="{964B2120-188D-1190-8D36-ABEF89721DE6}"/>
                </a:ext>
              </a:extLst>
            </p:cNvPr>
            <p:cNvSpPr/>
            <p:nvPr/>
          </p:nvSpPr>
          <p:spPr>
            <a:xfrm>
              <a:off x="8906417" y="3089803"/>
              <a:ext cx="1556691" cy="35027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XIII</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78" name="TextBox 77">
              <a:extLst>
                <a:ext uri="{FF2B5EF4-FFF2-40B4-BE49-F238E27FC236}">
                  <a16:creationId xmlns:a16="http://schemas.microsoft.com/office/drawing/2014/main" id="{0388DEED-6E04-63D8-185E-30CFCD505CAD}"/>
                </a:ext>
              </a:extLst>
            </p:cNvPr>
            <p:cNvSpPr txBox="1"/>
            <p:nvPr/>
          </p:nvSpPr>
          <p:spPr>
            <a:xfrm>
              <a:off x="8702817" y="4318901"/>
              <a:ext cx="20027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Ching Loon Ong, P.E., CMVP, Hon Fellow AFEO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Subang, Jaya, Malaysia</a:t>
              </a:r>
            </a:p>
          </p:txBody>
        </p:sp>
      </p:grpSp>
      <p:pic>
        <p:nvPicPr>
          <p:cNvPr id="79" name="Picture 78" descr="A person with a beard and glasses&#10;&#10;Description automatically generated">
            <a:extLst>
              <a:ext uri="{FF2B5EF4-FFF2-40B4-BE49-F238E27FC236}">
                <a16:creationId xmlns:a16="http://schemas.microsoft.com/office/drawing/2014/main" id="{80F217DC-CF64-1450-8C1C-0CEC26F87CC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3365" y="1675428"/>
            <a:ext cx="789377" cy="1105129"/>
          </a:xfrm>
          <a:prstGeom prst="rect">
            <a:avLst/>
          </a:prstGeom>
        </p:spPr>
      </p:pic>
      <p:pic>
        <p:nvPicPr>
          <p:cNvPr id="80" name="Picture 79" descr="A person with glasses smiling&#10;&#10;Description automatically generated">
            <a:extLst>
              <a:ext uri="{FF2B5EF4-FFF2-40B4-BE49-F238E27FC236}">
                <a16:creationId xmlns:a16="http://schemas.microsoft.com/office/drawing/2014/main" id="{A23E96F4-AE76-6BC3-40E4-D95F45E2D2F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775338" y="1705547"/>
            <a:ext cx="835123" cy="1088641"/>
          </a:xfrm>
          <a:prstGeom prst="rect">
            <a:avLst/>
          </a:prstGeom>
        </p:spPr>
      </p:pic>
      <p:pic>
        <p:nvPicPr>
          <p:cNvPr id="81" name="Picture 80" descr="A person smiling for a picture&#10;&#10;Description automatically generated">
            <a:extLst>
              <a:ext uri="{FF2B5EF4-FFF2-40B4-BE49-F238E27FC236}">
                <a16:creationId xmlns:a16="http://schemas.microsoft.com/office/drawing/2014/main" id="{15507E64-F65B-FEF3-CE5E-5885F4B2747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092653" y="1634088"/>
            <a:ext cx="870434" cy="1134672"/>
          </a:xfrm>
          <a:prstGeom prst="rect">
            <a:avLst/>
          </a:prstGeom>
        </p:spPr>
      </p:pic>
      <p:pic>
        <p:nvPicPr>
          <p:cNvPr id="82" name="Picture 81" descr="A person wearing glasses and a suit&#10;&#10;Description automatically generated">
            <a:extLst>
              <a:ext uri="{FF2B5EF4-FFF2-40B4-BE49-F238E27FC236}">
                <a16:creationId xmlns:a16="http://schemas.microsoft.com/office/drawing/2014/main" id="{46477547-8252-7AD9-BC36-CB9A2A9DCA8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40691" y="5223942"/>
            <a:ext cx="866002" cy="1128896"/>
          </a:xfrm>
          <a:prstGeom prst="rect">
            <a:avLst/>
          </a:prstGeom>
        </p:spPr>
      </p:pic>
      <p:pic>
        <p:nvPicPr>
          <p:cNvPr id="83" name="Picture 82" descr="A person in a suit and tie&#10;&#10;Description automatically generated">
            <a:extLst>
              <a:ext uri="{FF2B5EF4-FFF2-40B4-BE49-F238E27FC236}">
                <a16:creationId xmlns:a16="http://schemas.microsoft.com/office/drawing/2014/main" id="{CF739963-807C-7EC2-D068-35B00980955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522015" y="5224246"/>
            <a:ext cx="824913" cy="1075333"/>
          </a:xfrm>
          <a:prstGeom prst="rect">
            <a:avLst/>
          </a:prstGeom>
        </p:spPr>
      </p:pic>
      <p:sp>
        <p:nvSpPr>
          <p:cNvPr id="84" name="Rectangle 83">
            <a:extLst>
              <a:ext uri="{FF2B5EF4-FFF2-40B4-BE49-F238E27FC236}">
                <a16:creationId xmlns:a16="http://schemas.microsoft.com/office/drawing/2014/main" id="{7C72553B-F37F-82E4-1F05-D5119E0273E3}"/>
              </a:ext>
            </a:extLst>
          </p:cNvPr>
          <p:cNvSpPr/>
          <p:nvPr/>
        </p:nvSpPr>
        <p:spPr>
          <a:xfrm>
            <a:off x="7770807" y="4913614"/>
            <a:ext cx="2247429"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XV</a:t>
            </a:r>
            <a:r>
              <a:rPr kumimoji="0" lang="en-US" sz="1600" b="1" i="0" u="none" strike="noStrike" kern="1200" cap="none" spc="0" normalizeH="0" baseline="0" noProof="0" dirty="0">
                <a:ln>
                  <a:noFill/>
                </a:ln>
                <a:solidFill>
                  <a:srgbClr val="003087"/>
                </a:solidFill>
                <a:effectLst/>
                <a:uLnTx/>
                <a:uFillTx/>
                <a:latin typeface="Akzidenz Grotesk BE Medium"/>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A54CC059-E7A5-80FF-1099-BFEF428D81F5}"/>
              </a:ext>
            </a:extLst>
          </p:cNvPr>
          <p:cNvSpPr txBox="1"/>
          <p:nvPr/>
        </p:nvSpPr>
        <p:spPr>
          <a:xfrm>
            <a:off x="7804969" y="6306028"/>
            <a:ext cx="232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Pankaj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Dharkar</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Fellow ASHRAE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Ahmedabad, India</a:t>
            </a:r>
          </a:p>
        </p:txBody>
      </p:sp>
      <p:pic>
        <p:nvPicPr>
          <p:cNvPr id="86" name="Picture 85" descr="A person wearing glasses and a necklace&#10;&#10;AI-generated content may be incorrect.">
            <a:extLst>
              <a:ext uri="{FF2B5EF4-FFF2-40B4-BE49-F238E27FC236}">
                <a16:creationId xmlns:a16="http://schemas.microsoft.com/office/drawing/2014/main" id="{0BD80326-D894-F096-FC68-B1A8256ACF26}"/>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575269" y="1685089"/>
            <a:ext cx="832627" cy="1085388"/>
          </a:xfrm>
          <a:prstGeom prst="rect">
            <a:avLst/>
          </a:prstGeom>
        </p:spPr>
      </p:pic>
      <p:pic>
        <p:nvPicPr>
          <p:cNvPr id="87" name="Picture 86" descr="A close-up of a person smiling&#10;&#10;AI-generated content may be incorrect.">
            <a:extLst>
              <a:ext uri="{FF2B5EF4-FFF2-40B4-BE49-F238E27FC236}">
                <a16:creationId xmlns:a16="http://schemas.microsoft.com/office/drawing/2014/main" id="{ADFFE916-4E93-4889-0D26-A7F711CE2048}"/>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916635" y="1671365"/>
            <a:ext cx="853682" cy="1112836"/>
          </a:xfrm>
          <a:prstGeom prst="rect">
            <a:avLst/>
          </a:prstGeom>
        </p:spPr>
      </p:pic>
      <p:pic>
        <p:nvPicPr>
          <p:cNvPr id="88" name="Picture 87" descr="A person wearing glasses and a pink jacket&#10;&#10;AI-generated content may be incorrect.">
            <a:extLst>
              <a:ext uri="{FF2B5EF4-FFF2-40B4-BE49-F238E27FC236}">
                <a16:creationId xmlns:a16="http://schemas.microsoft.com/office/drawing/2014/main" id="{563B240C-C65A-9F29-7BFE-FA15663116CD}"/>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554887" y="3493751"/>
            <a:ext cx="825624" cy="1076260"/>
          </a:xfrm>
          <a:prstGeom prst="rect">
            <a:avLst/>
          </a:prstGeom>
        </p:spPr>
      </p:pic>
      <p:pic>
        <p:nvPicPr>
          <p:cNvPr id="89" name="Picture 88" descr="A person in a suit smiling&#10;&#10;AI-generated content may be incorrect.">
            <a:extLst>
              <a:ext uri="{FF2B5EF4-FFF2-40B4-BE49-F238E27FC236}">
                <a16:creationId xmlns:a16="http://schemas.microsoft.com/office/drawing/2014/main" id="{D25F5895-99BB-9808-F323-56E8D7FD07D6}"/>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2224731" y="5221639"/>
            <a:ext cx="885414" cy="1154200"/>
          </a:xfrm>
          <a:prstGeom prst="rect">
            <a:avLst/>
          </a:prstGeom>
        </p:spPr>
      </p:pic>
      <p:pic>
        <p:nvPicPr>
          <p:cNvPr id="90" name="Picture 89" descr="A person in a suit and tie&#10;&#10;AI-generated content may be incorrect.">
            <a:extLst>
              <a:ext uri="{FF2B5EF4-FFF2-40B4-BE49-F238E27FC236}">
                <a16:creationId xmlns:a16="http://schemas.microsoft.com/office/drawing/2014/main" id="{7253BA87-8DBC-F57A-C4FC-D12ADE5885CB}"/>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370961" y="5175841"/>
            <a:ext cx="798143" cy="1040436"/>
          </a:xfrm>
          <a:prstGeom prst="rect">
            <a:avLst/>
          </a:prstGeom>
        </p:spPr>
      </p:pic>
      <p:pic>
        <p:nvPicPr>
          <p:cNvPr id="91" name="Picture 90" descr="A person in a suit and tie&#10;&#10;AI-generated content may be incorrect.">
            <a:extLst>
              <a:ext uri="{FF2B5EF4-FFF2-40B4-BE49-F238E27FC236}">
                <a16:creationId xmlns:a16="http://schemas.microsoft.com/office/drawing/2014/main" id="{147075B6-583F-B68D-8710-E64ADA72F5A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8506112" y="5200049"/>
            <a:ext cx="834734" cy="1088135"/>
          </a:xfrm>
          <a:prstGeom prst="rect">
            <a:avLst/>
          </a:prstGeom>
        </p:spPr>
      </p:pic>
    </p:spTree>
    <p:extLst>
      <p:ext uri="{BB962C8B-B14F-4D97-AF65-F5344CB8AC3E}">
        <p14:creationId xmlns:p14="http://schemas.microsoft.com/office/powerpoint/2010/main" val="1974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59C1A-C5D2-0CD9-FEBE-D05E600321D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EDF34B6-5FE8-F0FB-6114-41F8017A59EB}"/>
              </a:ext>
            </a:extLst>
          </p:cNvPr>
          <p:cNvSpPr>
            <a:spLocks noGrp="1"/>
          </p:cNvSpPr>
          <p:nvPr>
            <p:ph type="title"/>
          </p:nvPr>
        </p:nvSpPr>
        <p:spPr/>
        <p:txBody>
          <a:bodyPr>
            <a:normAutofit fontScale="90000"/>
          </a:bodyPr>
          <a:lstStyle/>
          <a:p>
            <a:r>
              <a:rPr lang="en-US" dirty="0"/>
              <a:t>ASHRAE Board of Directors – Directors at Large (DALs)</a:t>
            </a:r>
          </a:p>
        </p:txBody>
      </p:sp>
      <p:pic>
        <p:nvPicPr>
          <p:cNvPr id="9" name="Picture 8" descr="A person wearing glasses and a blue and white checkered shirt&#10;&#10;AI-generated content may be incorrect.">
            <a:extLst>
              <a:ext uri="{FF2B5EF4-FFF2-40B4-BE49-F238E27FC236}">
                <a16:creationId xmlns:a16="http://schemas.microsoft.com/office/drawing/2014/main" id="{FEE2023A-F771-0B77-BE7C-79B58866A7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65885" y="4799363"/>
            <a:ext cx="1168864" cy="1411793"/>
          </a:xfrm>
          <a:prstGeom prst="rect">
            <a:avLst/>
          </a:prstGeom>
        </p:spPr>
      </p:pic>
      <p:sp>
        <p:nvSpPr>
          <p:cNvPr id="10" name="Content Placeholder 3">
            <a:extLst>
              <a:ext uri="{FF2B5EF4-FFF2-40B4-BE49-F238E27FC236}">
                <a16:creationId xmlns:a16="http://schemas.microsoft.com/office/drawing/2014/main" id="{C9A82829-34C0-5033-2847-53BEC4C34A73}"/>
              </a:ext>
            </a:extLst>
          </p:cNvPr>
          <p:cNvSpPr txBox="1">
            <a:spLocks/>
          </p:cNvSpPr>
          <p:nvPr/>
        </p:nvSpPr>
        <p:spPr>
          <a:xfrm>
            <a:off x="190476" y="5380974"/>
            <a:ext cx="5193227" cy="808816"/>
          </a:xfrm>
          <a:prstGeom prst="rect">
            <a:avLst/>
          </a:prstGeom>
          <a:noFill/>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Clr>
                <a:srgbClr val="00B0F0"/>
              </a:buClr>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1800" b="1"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1600" b="1"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lumMod val="75000"/>
                  <a:lumOff val="25000"/>
                </a:schemeClr>
              </a:buClr>
              <a:buFont typeface="Arial" panose="020B0604020202020204" pitchFamily="34" charset="0"/>
              <a:buNone/>
              <a:defRPr sz="1600" b="1"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spcAft>
                <a:spcPts val="600"/>
              </a:spcAft>
              <a:defRPr/>
            </a:pPr>
            <a:r>
              <a:rPr lang="en-US" sz="2000">
                <a:solidFill>
                  <a:schemeClr val="bg1"/>
                </a:solidFill>
                <a:latin typeface="Calibri"/>
                <a:ea typeface="+mn-lt"/>
                <a:cs typeface="+mn-lt"/>
              </a:rPr>
              <a:t>Submit nominations for others and/or yourself </a:t>
            </a:r>
            <a:endParaRPr lang="en-US" sz="2000">
              <a:solidFill>
                <a:schemeClr val="bg1"/>
              </a:solidFill>
              <a:ea typeface="Calibri"/>
              <a:cs typeface="Calibri"/>
            </a:endParaRPr>
          </a:p>
          <a:p>
            <a:pPr>
              <a:lnSpc>
                <a:spcPct val="100000"/>
              </a:lnSpc>
              <a:spcBef>
                <a:spcPts val="0"/>
              </a:spcBef>
              <a:spcAft>
                <a:spcPts val="600"/>
              </a:spcAft>
              <a:defRPr/>
            </a:pPr>
            <a:r>
              <a:rPr lang="en-US" u="sng">
                <a:solidFill>
                  <a:schemeClr val="bg1"/>
                </a:solidFill>
                <a:latin typeface="Calibri"/>
                <a:ea typeface="+mn-lt"/>
                <a:cs typeface="+mn-lt"/>
              </a:rPr>
              <a:t>ashrae.org/committee-nominations</a:t>
            </a:r>
            <a:endParaRPr lang="en-US">
              <a:solidFill>
                <a:schemeClr val="bg1"/>
              </a:solidFill>
              <a:latin typeface="Calibri"/>
              <a:ea typeface="Calibri"/>
              <a:cs typeface="Calibri"/>
            </a:endParaRPr>
          </a:p>
          <a:p>
            <a:pPr>
              <a:spcBef>
                <a:spcPts val="0"/>
              </a:spcBef>
              <a:buClr>
                <a:srgbClr val="92D050"/>
              </a:buClr>
              <a:buSzPct val="80000"/>
              <a:defRPr/>
            </a:pPr>
            <a:endParaRPr lang="en-US" sz="2000" dirty="0">
              <a:solidFill>
                <a:schemeClr val="bg1"/>
              </a:solidFill>
              <a:latin typeface="Calibri  "/>
              <a:ea typeface="Calibri" panose="020F0502020204030204" pitchFamily="34" charset="0"/>
              <a:cs typeface="Calibri"/>
            </a:endParaRPr>
          </a:p>
        </p:txBody>
      </p:sp>
      <p:grpSp>
        <p:nvGrpSpPr>
          <p:cNvPr id="11" name="Group 10">
            <a:extLst>
              <a:ext uri="{FF2B5EF4-FFF2-40B4-BE49-F238E27FC236}">
                <a16:creationId xmlns:a16="http://schemas.microsoft.com/office/drawing/2014/main" id="{D9383585-68DD-3FD2-6E71-CA65BA35705F}"/>
              </a:ext>
            </a:extLst>
          </p:cNvPr>
          <p:cNvGrpSpPr/>
          <p:nvPr/>
        </p:nvGrpSpPr>
        <p:grpSpPr>
          <a:xfrm>
            <a:off x="423302" y="1461314"/>
            <a:ext cx="11345396" cy="4463439"/>
            <a:chOff x="622755" y="1565706"/>
            <a:chExt cx="11345396" cy="4463439"/>
          </a:xfrm>
        </p:grpSpPr>
        <p:sp>
          <p:nvSpPr>
            <p:cNvPr id="12" name="TextBox 11">
              <a:extLst>
                <a:ext uri="{FF2B5EF4-FFF2-40B4-BE49-F238E27FC236}">
                  <a16:creationId xmlns:a16="http://schemas.microsoft.com/office/drawing/2014/main" id="{4335682A-59A0-72B8-E991-45B812EBD7D9}"/>
                </a:ext>
              </a:extLst>
            </p:cNvPr>
            <p:cNvSpPr txBox="1"/>
            <p:nvPr/>
          </p:nvSpPr>
          <p:spPr>
            <a:xfrm>
              <a:off x="1698432" y="1963071"/>
              <a:ext cx="2304876"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Calibri"/>
                </a:rPr>
                <a:t>Doug Cochrane, P.Eng., CDP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Mississauga, Ontario, Canada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54A7DDA-C6D3-F284-F0A0-2DDA283A495A}"/>
                </a:ext>
              </a:extLst>
            </p:cNvPr>
            <p:cNvSpPr txBox="1"/>
            <p:nvPr/>
          </p:nvSpPr>
          <p:spPr>
            <a:xfrm>
              <a:off x="9464255" y="1986687"/>
              <a:ext cx="2162519"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Patrick Marks, P.E.</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York, Pennsylvania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F8744EA7-1E96-7792-2B33-F9DE034E6563}"/>
                </a:ext>
              </a:extLst>
            </p:cNvPr>
            <p:cNvSpPr txBox="1"/>
            <p:nvPr/>
          </p:nvSpPr>
          <p:spPr>
            <a:xfrm>
              <a:off x="1824343" y="3631905"/>
              <a:ext cx="1799652"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Corey Metzger, P.E.</a:t>
              </a:r>
              <a:b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Papillion, Nebraska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1300AFF-4CC3-66CA-B6BB-6CB973D9C010}"/>
                </a:ext>
              </a:extLst>
            </p:cNvPr>
            <p:cNvSpPr txBox="1"/>
            <p:nvPr/>
          </p:nvSpPr>
          <p:spPr>
            <a:xfrm>
              <a:off x="5291777" y="3631906"/>
              <a:ext cx="2507209"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Carrie Brown, 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Oakland, California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6" name="TextBox 15">
              <a:extLst>
                <a:ext uri="{FF2B5EF4-FFF2-40B4-BE49-F238E27FC236}">
                  <a16:creationId xmlns:a16="http://schemas.microsoft.com/office/drawing/2014/main" id="{AC1D6460-EE31-A299-634E-91DC9548274E}"/>
                </a:ext>
              </a:extLst>
            </p:cNvPr>
            <p:cNvSpPr txBox="1"/>
            <p:nvPr/>
          </p:nvSpPr>
          <p:spPr>
            <a:xfrm>
              <a:off x="1717676" y="5382814"/>
              <a:ext cx="216251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David Yashar, Ph.D., Fellow ASHRAE</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Gaithersburg, Maryland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7" name="Picture 8">
              <a:extLst>
                <a:ext uri="{FF2B5EF4-FFF2-40B4-BE49-F238E27FC236}">
                  <a16:creationId xmlns:a16="http://schemas.microsoft.com/office/drawing/2014/main" id="{DF74E4DC-C73D-FFD7-DDD6-ECDB90CC39FC}"/>
                </a:ext>
              </a:extLst>
            </p:cNvPr>
            <p:cNvPicPr>
              <a:picLocks noChangeAspect="1" noChangeArrowheads="1"/>
            </p:cNvPicPr>
            <p:nvPr/>
          </p:nvPicPr>
          <p:blipFill>
            <a:blip r:embed="rId4"/>
            <a:srcRect/>
            <a:stretch>
              <a:fillRect/>
            </a:stretch>
          </p:blipFill>
          <p:spPr bwMode="auto">
            <a:xfrm>
              <a:off x="622755" y="3312589"/>
              <a:ext cx="1037619" cy="14180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7322B77-F0E4-9908-8C17-77EF3377BCDB}"/>
                </a:ext>
              </a:extLst>
            </p:cNvPr>
            <p:cNvSpPr txBox="1"/>
            <p:nvPr/>
          </p:nvSpPr>
          <p:spPr>
            <a:xfrm>
              <a:off x="9479544" y="5382814"/>
              <a:ext cx="240412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Martin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Dieryckx</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Ostend, Belgium</a:t>
              </a:r>
            </a:p>
          </p:txBody>
        </p:sp>
        <p:sp>
          <p:nvSpPr>
            <p:cNvPr id="19" name="TextBox 18">
              <a:extLst>
                <a:ext uri="{FF2B5EF4-FFF2-40B4-BE49-F238E27FC236}">
                  <a16:creationId xmlns:a16="http://schemas.microsoft.com/office/drawing/2014/main" id="{BB23A91F-5908-DF56-5516-AFBD0A8FDF1D}"/>
                </a:ext>
              </a:extLst>
            </p:cNvPr>
            <p:cNvSpPr txBox="1"/>
            <p:nvPr/>
          </p:nvSpPr>
          <p:spPr>
            <a:xfrm>
              <a:off x="5291777" y="1935192"/>
              <a:ext cx="2162519"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Steve Kujak</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Brownsville, Minnesota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20" name="TextBox 19">
              <a:extLst>
                <a:ext uri="{FF2B5EF4-FFF2-40B4-BE49-F238E27FC236}">
                  <a16:creationId xmlns:a16="http://schemas.microsoft.com/office/drawing/2014/main" id="{434138B4-870B-B857-6D39-A5BFB3EE152D}"/>
                </a:ext>
              </a:extLst>
            </p:cNvPr>
            <p:cNvSpPr txBox="1"/>
            <p:nvPr/>
          </p:nvSpPr>
          <p:spPr>
            <a:xfrm>
              <a:off x="5304698" y="5388627"/>
              <a:ext cx="2162519"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Daniel Nall</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Princeton, New Jersey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21" name="TextBox 20">
              <a:extLst>
                <a:ext uri="{FF2B5EF4-FFF2-40B4-BE49-F238E27FC236}">
                  <a16:creationId xmlns:a16="http://schemas.microsoft.com/office/drawing/2014/main" id="{5078B6CA-163E-5729-D915-7104C320498B}"/>
                </a:ext>
              </a:extLst>
            </p:cNvPr>
            <p:cNvSpPr txBox="1"/>
            <p:nvPr/>
          </p:nvSpPr>
          <p:spPr>
            <a:xfrm>
              <a:off x="9479544" y="3594405"/>
              <a:ext cx="2488607"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Mike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Pouchak</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P.E., Fellow ASHRAE</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 Anthony, Minnesota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2" name="Picture 21">
              <a:extLst>
                <a:ext uri="{FF2B5EF4-FFF2-40B4-BE49-F238E27FC236}">
                  <a16:creationId xmlns:a16="http://schemas.microsoft.com/office/drawing/2014/main" id="{FF3543B7-6841-C63E-F5D0-241AF94D2353}"/>
                </a:ext>
              </a:extLst>
            </p:cNvPr>
            <p:cNvPicPr>
              <a:picLocks noChangeAspect="1"/>
            </p:cNvPicPr>
            <p:nvPr/>
          </p:nvPicPr>
          <p:blipFill>
            <a:blip r:embed="rId5"/>
            <a:stretch>
              <a:fillRect/>
            </a:stretch>
          </p:blipFill>
          <p:spPr>
            <a:xfrm>
              <a:off x="639371" y="1565706"/>
              <a:ext cx="1004388" cy="1382707"/>
            </a:xfrm>
            <a:prstGeom prst="rect">
              <a:avLst/>
            </a:prstGeom>
          </p:spPr>
        </p:pic>
      </p:grpSp>
      <p:pic>
        <p:nvPicPr>
          <p:cNvPr id="23" name="Picture 2" descr="Profile photo of Patrick Marks">
            <a:extLst>
              <a:ext uri="{FF2B5EF4-FFF2-40B4-BE49-F238E27FC236}">
                <a16:creationId xmlns:a16="http://schemas.microsoft.com/office/drawing/2014/main" id="{BD6D4FA2-B837-54CF-EA27-F9CE66CA3EE8}"/>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4215" r="8712"/>
          <a:stretch/>
        </p:blipFill>
        <p:spPr bwMode="auto">
          <a:xfrm>
            <a:off x="8073657" y="1366142"/>
            <a:ext cx="1102905" cy="14309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erson smiling at the camera&#10;&#10;Description automatically generated">
            <a:extLst>
              <a:ext uri="{FF2B5EF4-FFF2-40B4-BE49-F238E27FC236}">
                <a16:creationId xmlns:a16="http://schemas.microsoft.com/office/drawing/2014/main" id="{A9FD4DEB-1AFC-8B02-1BFB-26A37FCD91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8517" y="3084552"/>
            <a:ext cx="1069504" cy="1394175"/>
          </a:xfrm>
          <a:prstGeom prst="rect">
            <a:avLst/>
          </a:prstGeom>
        </p:spPr>
      </p:pic>
      <p:pic>
        <p:nvPicPr>
          <p:cNvPr id="25" name="Picture 24" descr="A person in a suit smiling&#10;&#10;Description automatically generated">
            <a:extLst>
              <a:ext uri="{FF2B5EF4-FFF2-40B4-BE49-F238E27FC236}">
                <a16:creationId xmlns:a16="http://schemas.microsoft.com/office/drawing/2014/main" id="{9520D737-3DFD-6FA0-6F0C-6CE7A462E00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23302" y="4933257"/>
            <a:ext cx="986498" cy="1285971"/>
          </a:xfrm>
          <a:prstGeom prst="rect">
            <a:avLst/>
          </a:prstGeom>
        </p:spPr>
      </p:pic>
      <p:pic>
        <p:nvPicPr>
          <p:cNvPr id="26" name="Picture 25" descr="A person in a suit and tie&#10;&#10;AI-generated content may be incorrect.">
            <a:extLst>
              <a:ext uri="{FF2B5EF4-FFF2-40B4-BE49-F238E27FC236}">
                <a16:creationId xmlns:a16="http://schemas.microsoft.com/office/drawing/2014/main" id="{070F98B6-3BCA-728C-3127-CC2A107B608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77174" y="1476756"/>
            <a:ext cx="1010847" cy="1317711"/>
          </a:xfrm>
          <a:prstGeom prst="rect">
            <a:avLst/>
          </a:prstGeom>
        </p:spPr>
      </p:pic>
      <p:pic>
        <p:nvPicPr>
          <p:cNvPr id="27" name="Picture 26" descr="A person in a suit and tie&#10;&#10;AI-generated content may be incorrect.">
            <a:extLst>
              <a:ext uri="{FF2B5EF4-FFF2-40B4-BE49-F238E27FC236}">
                <a16:creationId xmlns:a16="http://schemas.microsoft.com/office/drawing/2014/main" id="{540DEBE0-501D-EF8F-AECD-8C13B9C864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8170" y="3084552"/>
            <a:ext cx="1083019" cy="1411793"/>
          </a:xfrm>
          <a:prstGeom prst="rect">
            <a:avLst/>
          </a:prstGeom>
        </p:spPr>
      </p:pic>
      <p:pic>
        <p:nvPicPr>
          <p:cNvPr id="28" name="Picture 27" descr="A person in a suit and tie&#10;&#10;AI-generated content may be incorrect.">
            <a:extLst>
              <a:ext uri="{FF2B5EF4-FFF2-40B4-BE49-F238E27FC236}">
                <a16:creationId xmlns:a16="http://schemas.microsoft.com/office/drawing/2014/main" id="{83495E9D-51BA-9AB8-F67B-35124468EF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6935" y="4829733"/>
            <a:ext cx="1061302" cy="1383483"/>
          </a:xfrm>
          <a:prstGeom prst="rect">
            <a:avLst/>
          </a:prstGeom>
        </p:spPr>
      </p:pic>
    </p:spTree>
    <p:extLst>
      <p:ext uri="{BB962C8B-B14F-4D97-AF65-F5344CB8AC3E}">
        <p14:creationId xmlns:p14="http://schemas.microsoft.com/office/powerpoint/2010/main" val="42296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3C219E-5EA2-C26F-5D80-6E11917A59DC}"/>
              </a:ext>
            </a:extLst>
          </p:cNvPr>
          <p:cNvSpPr>
            <a:spLocks noGrp="1"/>
          </p:cNvSpPr>
          <p:nvPr>
            <p:ph type="title"/>
          </p:nvPr>
        </p:nvSpPr>
        <p:spPr/>
        <p:txBody>
          <a:bodyPr/>
          <a:lstStyle/>
          <a:p>
            <a:r>
              <a:rPr lang="en-US" dirty="0"/>
              <a:t>What is ASHRAE?</a:t>
            </a:r>
          </a:p>
        </p:txBody>
      </p:sp>
      <p:pic>
        <p:nvPicPr>
          <p:cNvPr id="8" name="Picture 7">
            <a:extLst>
              <a:ext uri="{FF2B5EF4-FFF2-40B4-BE49-F238E27FC236}">
                <a16:creationId xmlns:a16="http://schemas.microsoft.com/office/drawing/2014/main" id="{B1263B19-2E48-A8B8-B336-6A5A34840FD6}"/>
              </a:ext>
            </a:extLst>
          </p:cNvPr>
          <p:cNvPicPr>
            <a:picLocks noChangeAspect="1"/>
          </p:cNvPicPr>
          <p:nvPr/>
        </p:nvPicPr>
        <p:blipFill>
          <a:blip r:embed="rId3"/>
          <a:stretch>
            <a:fillRect/>
          </a:stretch>
        </p:blipFill>
        <p:spPr>
          <a:xfrm>
            <a:off x="165847" y="1517891"/>
            <a:ext cx="3532094" cy="2649071"/>
          </a:xfrm>
          <a:prstGeom prst="rect">
            <a:avLst/>
          </a:prstGeom>
        </p:spPr>
      </p:pic>
      <p:pic>
        <p:nvPicPr>
          <p:cNvPr id="9" name="Picture 8">
            <a:extLst>
              <a:ext uri="{FF2B5EF4-FFF2-40B4-BE49-F238E27FC236}">
                <a16:creationId xmlns:a16="http://schemas.microsoft.com/office/drawing/2014/main" id="{5C345987-5A53-525E-79B0-387A4C9D27E9}"/>
              </a:ext>
            </a:extLst>
          </p:cNvPr>
          <p:cNvPicPr>
            <a:picLocks noChangeAspect="1"/>
          </p:cNvPicPr>
          <p:nvPr/>
        </p:nvPicPr>
        <p:blipFill>
          <a:blip r:embed="rId4"/>
          <a:stretch>
            <a:fillRect/>
          </a:stretch>
        </p:blipFill>
        <p:spPr>
          <a:xfrm>
            <a:off x="3930552" y="1519517"/>
            <a:ext cx="3976318" cy="2647445"/>
          </a:xfrm>
          <a:prstGeom prst="rect">
            <a:avLst/>
          </a:prstGeom>
        </p:spPr>
      </p:pic>
      <p:pic>
        <p:nvPicPr>
          <p:cNvPr id="10" name="Picture 9">
            <a:extLst>
              <a:ext uri="{FF2B5EF4-FFF2-40B4-BE49-F238E27FC236}">
                <a16:creationId xmlns:a16="http://schemas.microsoft.com/office/drawing/2014/main" id="{8078B407-2CE9-B806-D7BB-5125B1446DB1}"/>
              </a:ext>
            </a:extLst>
          </p:cNvPr>
          <p:cNvPicPr>
            <a:picLocks noChangeAspect="1"/>
          </p:cNvPicPr>
          <p:nvPr/>
        </p:nvPicPr>
        <p:blipFill>
          <a:blip r:embed="rId5"/>
          <a:stretch>
            <a:fillRect/>
          </a:stretch>
        </p:blipFill>
        <p:spPr>
          <a:xfrm>
            <a:off x="8081683" y="1517892"/>
            <a:ext cx="3529928" cy="2647446"/>
          </a:xfrm>
          <a:prstGeom prst="rect">
            <a:avLst/>
          </a:prstGeom>
        </p:spPr>
      </p:pic>
      <p:sp>
        <p:nvSpPr>
          <p:cNvPr id="11" name="TextBox 10">
            <a:extLst>
              <a:ext uri="{FF2B5EF4-FFF2-40B4-BE49-F238E27FC236}">
                <a16:creationId xmlns:a16="http://schemas.microsoft.com/office/drawing/2014/main" id="{78D8C378-71CF-F5C1-22BE-0C68B3F28EEB}"/>
              </a:ext>
            </a:extLst>
          </p:cNvPr>
          <p:cNvSpPr txBox="1"/>
          <p:nvPr/>
        </p:nvSpPr>
        <p:spPr>
          <a:xfrm>
            <a:off x="268941" y="4329560"/>
            <a:ext cx="10004612" cy="2308324"/>
          </a:xfrm>
          <a:prstGeom prst="rect">
            <a:avLst/>
          </a:prstGeom>
          <a:noFill/>
        </p:spPr>
        <p:txBody>
          <a:bodyPr wrap="square" rtlCol="0">
            <a:spAutoFit/>
          </a:bodyPr>
          <a:lstStyle/>
          <a:p>
            <a:r>
              <a:rPr lang="en-US" sz="2400" dirty="0">
                <a:latin typeface="Aptos" panose="020B0004020202020204" pitchFamily="34" charset="0"/>
              </a:rPr>
              <a:t>ASHRAE is a global professional society that develops technical standards and guides for the HVAC&amp;R industry. Its mission is to serve humanity by advancing the arts and sciences of heating, ventilating, air conditioning, and refrigeration to promote a sustainable world. ASHRAE is a key source for information on energy efficiency, indoor air quality, and thermal comfort in buildings. </a:t>
            </a:r>
          </a:p>
        </p:txBody>
      </p:sp>
    </p:spTree>
    <p:extLst>
      <p:ext uri="{BB962C8B-B14F-4D97-AF65-F5344CB8AC3E}">
        <p14:creationId xmlns:p14="http://schemas.microsoft.com/office/powerpoint/2010/main" val="192953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CD28-04DA-4D16-D7A2-571223AA396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D2E87F9-3B38-3668-0883-EC6C18126BA9}"/>
              </a:ext>
            </a:extLst>
          </p:cNvPr>
          <p:cNvSpPr>
            <a:spLocks noGrp="1"/>
          </p:cNvSpPr>
          <p:nvPr>
            <p:ph type="title"/>
          </p:nvPr>
        </p:nvSpPr>
        <p:spPr/>
        <p:txBody>
          <a:bodyPr>
            <a:normAutofit/>
          </a:bodyPr>
          <a:lstStyle/>
          <a:p>
            <a:r>
              <a:rPr lang="en-US" dirty="0"/>
              <a:t>Region XI Leadership</a:t>
            </a:r>
          </a:p>
        </p:txBody>
      </p:sp>
      <p:grpSp>
        <p:nvGrpSpPr>
          <p:cNvPr id="53" name="Group 52">
            <a:extLst>
              <a:ext uri="{FF2B5EF4-FFF2-40B4-BE49-F238E27FC236}">
                <a16:creationId xmlns:a16="http://schemas.microsoft.com/office/drawing/2014/main" id="{C3C8D55D-A38C-D5DE-2D96-7A18C633CB02}"/>
              </a:ext>
            </a:extLst>
          </p:cNvPr>
          <p:cNvGrpSpPr/>
          <p:nvPr/>
        </p:nvGrpSpPr>
        <p:grpSpPr>
          <a:xfrm>
            <a:off x="10033790" y="3925647"/>
            <a:ext cx="1911214" cy="1861071"/>
            <a:chOff x="5526303" y="3167033"/>
            <a:chExt cx="1911214" cy="1861071"/>
          </a:xfrm>
        </p:grpSpPr>
        <p:sp>
          <p:nvSpPr>
            <p:cNvPr id="54" name="Rectangle 53">
              <a:extLst>
                <a:ext uri="{FF2B5EF4-FFF2-40B4-BE49-F238E27FC236}">
                  <a16:creationId xmlns:a16="http://schemas.microsoft.com/office/drawing/2014/main" id="{7B239E1E-E520-AC70-95FC-53C9B52DE045}"/>
                </a:ext>
              </a:extLst>
            </p:cNvPr>
            <p:cNvSpPr/>
            <p:nvPr/>
          </p:nvSpPr>
          <p:spPr>
            <a:xfrm>
              <a:off x="5816391" y="3167033"/>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ea typeface="+mn-ea"/>
                  <a:cs typeface="+mn-cs"/>
                </a:rPr>
                <a:t>Region XI</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55" name="TextBox 54">
              <a:extLst>
                <a:ext uri="{FF2B5EF4-FFF2-40B4-BE49-F238E27FC236}">
                  <a16:creationId xmlns:a16="http://schemas.microsoft.com/office/drawing/2014/main" id="{59FBC9E9-BA36-850C-39C9-31A1B29293DD}"/>
                </a:ext>
              </a:extLst>
            </p:cNvPr>
            <p:cNvSpPr txBox="1"/>
            <p:nvPr/>
          </p:nvSpPr>
          <p:spPr>
            <a:xfrm>
              <a:off x="5526303" y="4566439"/>
              <a:ext cx="19112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alibri" panose="020F0502020204030204"/>
                  <a:ea typeface="+mn-ea"/>
                  <a:cs typeface="+mn-cs"/>
                </a:rPr>
                <a:t>Rob Craddock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Saskatchewan, Canada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2" name="Picture 81" descr="A person wearing glasses and a suit&#10;&#10;Description automatically generated">
            <a:extLst>
              <a:ext uri="{FF2B5EF4-FFF2-40B4-BE49-F238E27FC236}">
                <a16:creationId xmlns:a16="http://schemas.microsoft.com/office/drawing/2014/main" id="{9EA4B567-C451-96CD-9A01-F6F4FB5527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12538" y="4228860"/>
            <a:ext cx="866002" cy="1128896"/>
          </a:xfrm>
          <a:prstGeom prst="rect">
            <a:avLst/>
          </a:prstGeom>
        </p:spPr>
      </p:pic>
      <p:pic>
        <p:nvPicPr>
          <p:cNvPr id="10" name="Picture 9">
            <a:extLst>
              <a:ext uri="{FF2B5EF4-FFF2-40B4-BE49-F238E27FC236}">
                <a16:creationId xmlns:a16="http://schemas.microsoft.com/office/drawing/2014/main" id="{2C08E7EF-F078-D29E-F103-76703BD8EB83}"/>
              </a:ext>
            </a:extLst>
          </p:cNvPr>
          <p:cNvPicPr>
            <a:picLocks noChangeAspect="1"/>
          </p:cNvPicPr>
          <p:nvPr/>
        </p:nvPicPr>
        <p:blipFill>
          <a:blip r:embed="rId4"/>
          <a:stretch>
            <a:fillRect/>
          </a:stretch>
        </p:blipFill>
        <p:spPr>
          <a:xfrm>
            <a:off x="126983" y="1532184"/>
            <a:ext cx="9604614" cy="5043428"/>
          </a:xfrm>
          <a:prstGeom prst="rect">
            <a:avLst/>
          </a:prstGeom>
        </p:spPr>
      </p:pic>
    </p:spTree>
    <p:extLst>
      <p:ext uri="{BB962C8B-B14F-4D97-AF65-F5344CB8AC3E}">
        <p14:creationId xmlns:p14="http://schemas.microsoft.com/office/powerpoint/2010/main" val="254766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8B298-6A97-E50A-B4EC-BC889E8CAE9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E83F9CB-6873-2DAD-8AE6-B954B8E6A2FC}"/>
              </a:ext>
            </a:extLst>
          </p:cNvPr>
          <p:cNvSpPr>
            <a:spLocks noGrp="1"/>
          </p:cNvSpPr>
          <p:nvPr>
            <p:ph type="title"/>
          </p:nvPr>
        </p:nvSpPr>
        <p:spPr/>
        <p:txBody>
          <a:bodyPr>
            <a:normAutofit/>
          </a:bodyPr>
          <a:lstStyle/>
          <a:p>
            <a:r>
              <a:rPr lang="en-US" dirty="0"/>
              <a:t>Chapter Leadership</a:t>
            </a:r>
          </a:p>
        </p:txBody>
      </p:sp>
      <p:grpSp>
        <p:nvGrpSpPr>
          <p:cNvPr id="53" name="Group 52">
            <a:extLst>
              <a:ext uri="{FF2B5EF4-FFF2-40B4-BE49-F238E27FC236}">
                <a16:creationId xmlns:a16="http://schemas.microsoft.com/office/drawing/2014/main" id="{C0403233-AF4A-645C-C3AA-A6BB13A202F5}"/>
              </a:ext>
            </a:extLst>
          </p:cNvPr>
          <p:cNvGrpSpPr/>
          <p:nvPr/>
        </p:nvGrpSpPr>
        <p:grpSpPr>
          <a:xfrm>
            <a:off x="9814254" y="3883342"/>
            <a:ext cx="2262569" cy="1903376"/>
            <a:chOff x="5306767" y="3124728"/>
            <a:chExt cx="2262569" cy="1903376"/>
          </a:xfrm>
        </p:grpSpPr>
        <p:sp>
          <p:nvSpPr>
            <p:cNvPr id="54" name="Rectangle 53">
              <a:extLst>
                <a:ext uri="{FF2B5EF4-FFF2-40B4-BE49-F238E27FC236}">
                  <a16:creationId xmlns:a16="http://schemas.microsoft.com/office/drawing/2014/main" id="{35034A91-3B6D-EC86-4D43-A2F59BA97A01}"/>
                </a:ext>
              </a:extLst>
            </p:cNvPr>
            <p:cNvSpPr/>
            <p:nvPr/>
          </p:nvSpPr>
          <p:spPr>
            <a:xfrm>
              <a:off x="5306767" y="3124728"/>
              <a:ext cx="2262569"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70C0"/>
                  </a:solidFill>
                  <a:latin typeface="Akzidenz Grotesk BE Medium"/>
                </a:rPr>
                <a:t>Oregon Chapter</a:t>
              </a:r>
              <a:endParaRPr kumimoji="0" lang="en-US" sz="1800" b="0" i="0" u="none" strike="noStrike" kern="1200" cap="none" spc="0" normalizeH="0" baseline="0" noProof="0" dirty="0">
                <a:ln>
                  <a:noFill/>
                </a:ln>
                <a:solidFill>
                  <a:prstClr val="black"/>
                </a:solidFill>
                <a:effectLst/>
                <a:uLnTx/>
                <a:uFillTx/>
                <a:latin typeface="Akzidenz Grotesk BE Medium"/>
                <a:ea typeface="+mn-ea"/>
                <a:cs typeface="+mn-cs"/>
              </a:endParaRPr>
            </a:p>
          </p:txBody>
        </p:sp>
        <p:sp>
          <p:nvSpPr>
            <p:cNvPr id="55" name="TextBox 54">
              <a:extLst>
                <a:ext uri="{FF2B5EF4-FFF2-40B4-BE49-F238E27FC236}">
                  <a16:creationId xmlns:a16="http://schemas.microsoft.com/office/drawing/2014/main" id="{69FD381F-F02A-EC7A-CD78-8EC4827A70A7}"/>
                </a:ext>
              </a:extLst>
            </p:cNvPr>
            <p:cNvSpPr txBox="1"/>
            <p:nvPr/>
          </p:nvSpPr>
          <p:spPr>
            <a:xfrm>
              <a:off x="5526303" y="4566439"/>
              <a:ext cx="19112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alibri" panose="020F0502020204030204"/>
                  <a:ea typeface="+mn-ea"/>
                  <a:cs typeface="+mn-cs"/>
                </a:rPr>
                <a:t>Madeline Giovagnoli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Portland, </a:t>
              </a:r>
              <a:r>
                <a:rPr kumimoji="0" lang="es-ES" sz="1200" b="0" i="0" u="none" strike="noStrike" kern="1200" cap="none" spc="0" normalizeH="0" baseline="0" noProof="0" dirty="0" err="1">
                  <a:ln>
                    <a:noFill/>
                  </a:ln>
                  <a:solidFill>
                    <a:prstClr val="black"/>
                  </a:solidFill>
                  <a:effectLst/>
                  <a:uLnTx/>
                  <a:uFillTx/>
                  <a:latin typeface="Calibri" panose="020F0502020204030204"/>
                  <a:ea typeface="+mn-ea"/>
                  <a:cs typeface="+mn-cs"/>
                </a:rPr>
                <a:t>Oregon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descr="A person with long red hair smiling&#10;&#10;AI-generated content may be incorrect.">
            <a:extLst>
              <a:ext uri="{FF2B5EF4-FFF2-40B4-BE49-F238E27FC236}">
                <a16:creationId xmlns:a16="http://schemas.microsoft.com/office/drawing/2014/main" id="{8EA15626-2F23-104C-5B97-2908E714D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49" y="4221896"/>
            <a:ext cx="1178578" cy="1178578"/>
          </a:xfrm>
          <a:prstGeom prst="rect">
            <a:avLst/>
          </a:prstGeom>
        </p:spPr>
      </p:pic>
      <p:pic>
        <p:nvPicPr>
          <p:cNvPr id="5" name="Picture 4">
            <a:extLst>
              <a:ext uri="{FF2B5EF4-FFF2-40B4-BE49-F238E27FC236}">
                <a16:creationId xmlns:a16="http://schemas.microsoft.com/office/drawing/2014/main" id="{5CF62298-544A-3892-1FFA-11BA45DEB149}"/>
              </a:ext>
            </a:extLst>
          </p:cNvPr>
          <p:cNvPicPr>
            <a:picLocks noChangeAspect="1"/>
          </p:cNvPicPr>
          <p:nvPr/>
        </p:nvPicPr>
        <p:blipFill>
          <a:blip r:embed="rId4"/>
          <a:stretch>
            <a:fillRect/>
          </a:stretch>
        </p:blipFill>
        <p:spPr>
          <a:xfrm>
            <a:off x="276278" y="1591760"/>
            <a:ext cx="9918741" cy="3383651"/>
          </a:xfrm>
          <a:prstGeom prst="rect">
            <a:avLst/>
          </a:prstGeom>
        </p:spPr>
      </p:pic>
    </p:spTree>
    <p:extLst>
      <p:ext uri="{BB962C8B-B14F-4D97-AF65-F5344CB8AC3E}">
        <p14:creationId xmlns:p14="http://schemas.microsoft.com/office/powerpoint/2010/main" val="106712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a:t>Chapter Organization</a:t>
            </a:r>
            <a:endParaRPr lang="en-GB" sz="4000" b="1" dirty="0"/>
          </a:p>
        </p:txBody>
      </p:sp>
      <p:sp>
        <p:nvSpPr>
          <p:cNvPr id="2" name="Content Placeholder 1"/>
          <p:cNvSpPr>
            <a:spLocks noGrp="1"/>
          </p:cNvSpPr>
          <p:nvPr>
            <p:ph sz="half" idx="2"/>
          </p:nvPr>
        </p:nvSpPr>
        <p:spPr>
          <a:xfrm>
            <a:off x="301190" y="3694190"/>
            <a:ext cx="10651067" cy="3951288"/>
          </a:xfrm>
        </p:spPr>
        <p:txBody>
          <a:bodyPr>
            <a:normAutofit/>
          </a:bodyPr>
          <a:lstStyle/>
          <a:p>
            <a:pPr marL="0" indent="0">
              <a:buNone/>
            </a:pPr>
            <a:r>
              <a:rPr lang="en-US" b="1" dirty="0">
                <a:solidFill>
                  <a:srgbClr val="FF0000"/>
                </a:solidFill>
              </a:rPr>
              <a:t>Board of Governors: </a:t>
            </a:r>
          </a:p>
          <a:p>
            <a:pPr marL="0" indent="0">
              <a:buNone/>
            </a:pPr>
            <a:r>
              <a:rPr lang="en-US" dirty="0"/>
              <a:t>Elected by chapter members</a:t>
            </a:r>
          </a:p>
          <a:p>
            <a:pPr lvl="1"/>
            <a:r>
              <a:rPr lang="en-US" dirty="0"/>
              <a:t>President</a:t>
            </a:r>
          </a:p>
          <a:p>
            <a:pPr lvl="1"/>
            <a:r>
              <a:rPr lang="en-US" dirty="0"/>
              <a:t>President-Elect</a:t>
            </a:r>
          </a:p>
          <a:p>
            <a:pPr lvl="1"/>
            <a:r>
              <a:rPr lang="en-US" dirty="0"/>
              <a:t>Vice President (optional)</a:t>
            </a:r>
          </a:p>
          <a:p>
            <a:pPr lvl="1"/>
            <a:r>
              <a:rPr lang="en-US" dirty="0"/>
              <a:t>Secretary</a:t>
            </a:r>
          </a:p>
          <a:p>
            <a:pPr lvl="1"/>
            <a:r>
              <a:rPr lang="en-US" dirty="0"/>
              <a:t>Treasurer</a:t>
            </a:r>
          </a:p>
          <a:p>
            <a:pPr lvl="1"/>
            <a:r>
              <a:rPr lang="en-US" dirty="0"/>
              <a:t>BOG Members</a:t>
            </a:r>
            <a:endParaRPr lang="en-GB" dirty="0"/>
          </a:p>
        </p:txBody>
      </p:sp>
      <p:pic>
        <p:nvPicPr>
          <p:cNvPr id="10" name="Picture 4" descr="Diverse Team Icon Stock Illustrations – 2,835 Diverse Team Icon Stock  Illustrations, Vectors &amp; Clipart - Dreamstime">
            <a:extLst>
              <a:ext uri="{FF2B5EF4-FFF2-40B4-BE49-F238E27FC236}">
                <a16:creationId xmlns:a16="http://schemas.microsoft.com/office/drawing/2014/main" id="{434DED97-3ECA-554B-A8D7-AE2AC60BB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519" y="2196291"/>
            <a:ext cx="3344899" cy="95329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id="{58C7F16E-DAE3-B648-922C-B1D91BB000D0}"/>
              </a:ext>
            </a:extLst>
          </p:cNvPr>
          <p:cNvSpPr txBox="1">
            <a:spLocks/>
          </p:cNvSpPr>
          <p:nvPr/>
        </p:nvSpPr>
        <p:spPr>
          <a:xfrm>
            <a:off x="7830807" y="3485402"/>
            <a:ext cx="4648201" cy="32963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0000"/>
                </a:solidFill>
                <a:effectLst/>
                <a:uLnTx/>
                <a:uFillTx/>
                <a:latin typeface="Corbel" panose="020B0503020204020204"/>
                <a:ea typeface="+mn-ea"/>
                <a:cs typeface="+mn-cs"/>
              </a:rPr>
              <a:t>Standing Committees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92D050"/>
                </a:solidFill>
                <a:effectLst/>
                <a:uLnTx/>
                <a:uFillTx/>
                <a:latin typeface="Corbel" panose="020B0503020204020204"/>
                <a:ea typeface="+mn-ea"/>
                <a:cs typeface="+mn-cs"/>
              </a:rPr>
              <a:t>CTTC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92D050"/>
                </a:solidFill>
                <a:effectLst/>
                <a:uLnTx/>
                <a:uFillTx/>
                <a:latin typeface="Corbel" panose="020B0503020204020204"/>
                <a:ea typeface="+mn-ea"/>
                <a:cs typeface="+mn-cs"/>
              </a:rPr>
              <a:t>RP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92D050"/>
                </a:solidFill>
                <a:effectLst/>
                <a:uLnTx/>
                <a:uFillTx/>
                <a:latin typeface="Corbel" panose="020B0503020204020204"/>
                <a:ea typeface="+mn-ea"/>
                <a:cs typeface="+mn-cs"/>
              </a:rPr>
              <a:t>GAC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92D050"/>
                </a:solidFill>
                <a:effectLst/>
                <a:uLnTx/>
                <a:uFillTx/>
                <a:latin typeface="Corbel" panose="020B0503020204020204"/>
                <a:ea typeface="+mn-ea"/>
                <a:cs typeface="+mn-cs"/>
              </a:rPr>
              <a:t>MP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92D050"/>
                </a:solidFill>
                <a:effectLst/>
                <a:uLnTx/>
                <a:uFillTx/>
                <a:latin typeface="Corbel" panose="020B0503020204020204"/>
                <a:ea typeface="+mn-ea"/>
                <a:cs typeface="+mn-cs"/>
              </a:rPr>
              <a:t>YEA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92D050"/>
                </a:solidFill>
                <a:effectLst/>
                <a:uLnTx/>
                <a:uFillTx/>
                <a:latin typeface="Corbel" panose="020B0503020204020204"/>
                <a:ea typeface="+mn-ea"/>
                <a:cs typeface="+mn-cs"/>
              </a:rPr>
              <a:t>SA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92D050"/>
                </a:solidFill>
                <a:effectLst/>
                <a:uLnTx/>
                <a:uFillTx/>
                <a:latin typeface="Corbel" panose="020B0503020204020204"/>
                <a:ea typeface="+mn-ea"/>
                <a:cs typeface="+mn-cs"/>
              </a:rPr>
              <a:t>Historical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92D050"/>
                </a:solidFill>
                <a:effectLst/>
                <a:uLnTx/>
                <a:uFillTx/>
                <a:latin typeface="Corbel" panose="020B0503020204020204"/>
                <a:ea typeface="+mn-ea"/>
                <a:cs typeface="+mn-cs"/>
              </a:rPr>
              <a:t>Communications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9D90A0"/>
              </a:solidFill>
              <a:effectLst/>
              <a:uLnTx/>
              <a:uFillTx/>
              <a:latin typeface="Corbel" panose="020B0503020204020204"/>
              <a:ea typeface="+mn-ea"/>
              <a:cs typeface="+mn-cs"/>
            </a:endParaRPr>
          </a:p>
        </p:txBody>
      </p:sp>
      <p:grpSp>
        <p:nvGrpSpPr>
          <p:cNvPr id="8" name="Group 7">
            <a:extLst>
              <a:ext uri="{FF2B5EF4-FFF2-40B4-BE49-F238E27FC236}">
                <a16:creationId xmlns:a16="http://schemas.microsoft.com/office/drawing/2014/main" id="{F5D75DFA-80BD-BD4D-A3CB-8DDE31C5B307}"/>
              </a:ext>
            </a:extLst>
          </p:cNvPr>
          <p:cNvGrpSpPr/>
          <p:nvPr/>
        </p:nvGrpSpPr>
        <p:grpSpPr>
          <a:xfrm>
            <a:off x="350568" y="1551549"/>
            <a:ext cx="3538331" cy="1871897"/>
            <a:chOff x="-79134" y="4225997"/>
            <a:chExt cx="3538331" cy="1871897"/>
          </a:xfrm>
        </p:grpSpPr>
        <p:sp>
          <p:nvSpPr>
            <p:cNvPr id="6" name="Rounded Rectangular Callout 5">
              <a:extLst>
                <a:ext uri="{FF2B5EF4-FFF2-40B4-BE49-F238E27FC236}">
                  <a16:creationId xmlns:a16="http://schemas.microsoft.com/office/drawing/2014/main" id="{30CD68FC-DAE1-A441-971E-219F1E53012C}"/>
                </a:ext>
              </a:extLst>
            </p:cNvPr>
            <p:cNvSpPr/>
            <p:nvPr/>
          </p:nvSpPr>
          <p:spPr>
            <a:xfrm>
              <a:off x="-79134" y="4225997"/>
              <a:ext cx="3538331" cy="1871897"/>
            </a:xfrm>
            <a:prstGeom prst="wedgeRoundRectCallout">
              <a:avLst>
                <a:gd name="adj1" fmla="val -30710"/>
                <a:gd name="adj2" fmla="val 6934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85D2D6C1-1982-4B42-8C00-CC98C63A5592}"/>
                </a:ext>
              </a:extLst>
            </p:cNvPr>
            <p:cNvSpPr/>
            <p:nvPr/>
          </p:nvSpPr>
          <p:spPr>
            <a:xfrm>
              <a:off x="114299" y="4301850"/>
              <a:ext cx="3344898"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a:ea typeface="+mn-ea"/>
                  <a:cs typeface="+mn-cs"/>
                </a:rPr>
                <a:t>Responsible for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orbel" panose="020B0503020204020204"/>
                  <a:ea typeface="+mn-ea"/>
                  <a:cs typeface="+mn-cs"/>
                </a:rPr>
                <a:t>Budget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orbel" panose="020B0503020204020204"/>
                  <a:ea typeface="+mn-ea"/>
                  <a:cs typeface="+mn-cs"/>
                </a:rPr>
                <a:t>Oversight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orbel" panose="020B0503020204020204"/>
                  <a:ea typeface="+mn-ea"/>
                  <a:cs typeface="+mn-cs"/>
                </a:rPr>
                <a:t>Decisions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0000"/>
                  </a:solidFill>
                  <a:effectLst/>
                  <a:uLnTx/>
                  <a:uFillTx/>
                  <a:latin typeface="Corbel" panose="020B0503020204020204"/>
                  <a:ea typeface="+mn-ea"/>
                  <a:cs typeface="+mn-cs"/>
                </a:rPr>
                <a:t>Support for committees</a:t>
              </a:r>
            </a:p>
          </p:txBody>
        </p:sp>
      </p:grpSp>
      <p:sp>
        <p:nvSpPr>
          <p:cNvPr id="15" name="Content Placeholder 1">
            <a:extLst>
              <a:ext uri="{FF2B5EF4-FFF2-40B4-BE49-F238E27FC236}">
                <a16:creationId xmlns:a16="http://schemas.microsoft.com/office/drawing/2014/main" id="{DB1A1F66-61C9-3E4F-9A00-1A8DED950D11}"/>
              </a:ext>
            </a:extLst>
          </p:cNvPr>
          <p:cNvSpPr txBox="1">
            <a:spLocks/>
          </p:cNvSpPr>
          <p:nvPr/>
        </p:nvSpPr>
        <p:spPr>
          <a:xfrm>
            <a:off x="4848519" y="4251745"/>
            <a:ext cx="3031385" cy="176371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orbel" panose="020B0503020204020204"/>
                <a:ea typeface="+mn-ea"/>
                <a:cs typeface="+mn-cs"/>
              </a:rPr>
              <a:t>Other  Committees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Sustainability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Diversity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H&amp;A</a:t>
            </a:r>
            <a:endParaRPr kumimoji="0" lang="en-GB" sz="2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BAAFD901-CD4E-AB4A-B61E-223672DE763D}"/>
              </a:ext>
            </a:extLst>
          </p:cNvPr>
          <p:cNvSpPr txBox="1"/>
          <p:nvPr/>
        </p:nvSpPr>
        <p:spPr>
          <a:xfrm>
            <a:off x="5047654" y="1376231"/>
            <a:ext cx="307327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orbel" panose="020B0503020204020204"/>
                <a:ea typeface="+mn-ea"/>
                <a:cs typeface="+mn-cs"/>
              </a:rPr>
              <a:t>ASHRAE 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Chapter Membership</a:t>
            </a:r>
          </a:p>
        </p:txBody>
      </p:sp>
    </p:spTree>
    <p:extLst>
      <p:ext uri="{BB962C8B-B14F-4D97-AF65-F5344CB8AC3E}">
        <p14:creationId xmlns:p14="http://schemas.microsoft.com/office/powerpoint/2010/main" val="38985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dissolve">
                                      <p:cBhvr>
                                        <p:cTn id="19" dur="500"/>
                                        <p:tgtEl>
                                          <p:spTgt spid="2">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dissolve">
                                      <p:cBhvr>
                                        <p:cTn id="22" dur="500"/>
                                        <p:tgtEl>
                                          <p:spTgt spid="2">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dissolve">
                                      <p:cBhvr>
                                        <p:cTn id="25" dur="500"/>
                                        <p:tgtEl>
                                          <p:spTgt spid="2">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dissolve">
                                      <p:cBhvr>
                                        <p:cTn id="28" dur="500"/>
                                        <p:tgtEl>
                                          <p:spTgt spid="2">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dissolve">
                                      <p:cBhvr>
                                        <p:cTn id="31" dur="500"/>
                                        <p:tgtEl>
                                          <p:spTgt spid="2">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dissolve">
                                      <p:cBhvr>
                                        <p:cTn id="34" dur="500"/>
                                        <p:tgtEl>
                                          <p:spTgt spid="2">
                                            <p:txEl>
                                              <p:pRg st="6" end="6"/>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dissolv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 calcmode="lin" valueType="num">
                                      <p:cBhvr additive="base">
                                        <p:cTn id="4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anim calcmode="lin" valueType="num">
                                      <p:cBhvr additive="base">
                                        <p:cTn id="53"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54" dur="500"/>
                                        <p:tgtEl>
                                          <p:spTgt spid="11">
                                            <p:txEl>
                                              <p:pRg st="1" end="1"/>
                                            </p:txEl>
                                          </p:spTgt>
                                        </p:tgtEl>
                                      </p:cBhvr>
                                    </p:animEffect>
                                  </p:childTnLst>
                                </p:cTn>
                              </p:par>
                              <p:par>
                                <p:cTn id="55" presetID="12" presetClass="entr" presetSubtype="4" fill="hold" nodeType="with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 calcmode="lin" valueType="num">
                                      <p:cBhvr additive="base">
                                        <p:cTn id="57"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58" dur="500"/>
                                        <p:tgtEl>
                                          <p:spTgt spid="11">
                                            <p:txEl>
                                              <p:pRg st="2" end="2"/>
                                            </p:txEl>
                                          </p:spTgt>
                                        </p:tgtEl>
                                      </p:cBhvr>
                                    </p:animEffect>
                                  </p:childTnLst>
                                </p:cTn>
                              </p:par>
                              <p:par>
                                <p:cTn id="59" presetID="12" presetClass="entr" presetSubtype="4" fill="hold" nodeType="withEffect">
                                  <p:stCondLst>
                                    <p:cond delay="0"/>
                                  </p:stCondLst>
                                  <p:childTnLst>
                                    <p:set>
                                      <p:cBhvr>
                                        <p:cTn id="60" dur="1" fill="hold">
                                          <p:stCondLst>
                                            <p:cond delay="0"/>
                                          </p:stCondLst>
                                        </p:cTn>
                                        <p:tgtEl>
                                          <p:spTgt spid="11">
                                            <p:txEl>
                                              <p:pRg st="3" end="3"/>
                                            </p:txEl>
                                          </p:spTgt>
                                        </p:tgtEl>
                                        <p:attrNameLst>
                                          <p:attrName>style.visibility</p:attrName>
                                        </p:attrNameLst>
                                      </p:cBhvr>
                                      <p:to>
                                        <p:strVal val="visible"/>
                                      </p:to>
                                    </p:set>
                                    <p:anim calcmode="lin" valueType="num">
                                      <p:cBhvr additive="base">
                                        <p:cTn id="61" dur="500"/>
                                        <p:tgtEl>
                                          <p:spTgt spid="11">
                                            <p:txEl>
                                              <p:pRg st="3" end="3"/>
                                            </p:txEl>
                                          </p:spTgt>
                                        </p:tgtEl>
                                        <p:attrNameLst>
                                          <p:attrName>ppt_y</p:attrName>
                                        </p:attrNameLst>
                                      </p:cBhvr>
                                      <p:tavLst>
                                        <p:tav tm="0">
                                          <p:val>
                                            <p:strVal val="#ppt_y+#ppt_h*1.125000"/>
                                          </p:val>
                                        </p:tav>
                                        <p:tav tm="100000">
                                          <p:val>
                                            <p:strVal val="#ppt_y"/>
                                          </p:val>
                                        </p:tav>
                                      </p:tavLst>
                                    </p:anim>
                                    <p:animEffect transition="in" filter="wipe(up)">
                                      <p:cBhvr>
                                        <p:cTn id="62" dur="500"/>
                                        <p:tgtEl>
                                          <p:spTgt spid="11">
                                            <p:txEl>
                                              <p:pRg st="3" end="3"/>
                                            </p:txEl>
                                          </p:spTgt>
                                        </p:tgtEl>
                                      </p:cBhvr>
                                    </p:animEffect>
                                  </p:childTnLst>
                                </p:cTn>
                              </p:par>
                              <p:par>
                                <p:cTn id="63" presetID="12" presetClass="entr" presetSubtype="4" fill="hold" nodeType="withEffect">
                                  <p:stCondLst>
                                    <p:cond delay="0"/>
                                  </p:stCondLst>
                                  <p:childTnLst>
                                    <p:set>
                                      <p:cBhvr>
                                        <p:cTn id="64" dur="1" fill="hold">
                                          <p:stCondLst>
                                            <p:cond delay="0"/>
                                          </p:stCondLst>
                                        </p:cTn>
                                        <p:tgtEl>
                                          <p:spTgt spid="11">
                                            <p:txEl>
                                              <p:pRg st="4" end="4"/>
                                            </p:txEl>
                                          </p:spTgt>
                                        </p:tgtEl>
                                        <p:attrNameLst>
                                          <p:attrName>style.visibility</p:attrName>
                                        </p:attrNameLst>
                                      </p:cBhvr>
                                      <p:to>
                                        <p:strVal val="visible"/>
                                      </p:to>
                                    </p:set>
                                    <p:anim calcmode="lin" valueType="num">
                                      <p:cBhvr additive="base">
                                        <p:cTn id="65" dur="500"/>
                                        <p:tgtEl>
                                          <p:spTgt spid="11">
                                            <p:txEl>
                                              <p:pRg st="4" end="4"/>
                                            </p:txEl>
                                          </p:spTgt>
                                        </p:tgtEl>
                                        <p:attrNameLst>
                                          <p:attrName>ppt_y</p:attrName>
                                        </p:attrNameLst>
                                      </p:cBhvr>
                                      <p:tavLst>
                                        <p:tav tm="0">
                                          <p:val>
                                            <p:strVal val="#ppt_y+#ppt_h*1.125000"/>
                                          </p:val>
                                        </p:tav>
                                        <p:tav tm="100000">
                                          <p:val>
                                            <p:strVal val="#ppt_y"/>
                                          </p:val>
                                        </p:tav>
                                      </p:tavLst>
                                    </p:anim>
                                    <p:animEffect transition="in" filter="wipe(up)">
                                      <p:cBhvr>
                                        <p:cTn id="66" dur="500"/>
                                        <p:tgtEl>
                                          <p:spTgt spid="11">
                                            <p:txEl>
                                              <p:pRg st="4" end="4"/>
                                            </p:txEl>
                                          </p:spTgt>
                                        </p:tgtEl>
                                      </p:cBhvr>
                                    </p:animEffect>
                                  </p:childTnLst>
                                </p:cTn>
                              </p:par>
                              <p:par>
                                <p:cTn id="67" presetID="12" presetClass="entr" presetSubtype="4" fill="hold" nodeType="withEffect">
                                  <p:stCondLst>
                                    <p:cond delay="0"/>
                                  </p:stCondLst>
                                  <p:childTnLst>
                                    <p:set>
                                      <p:cBhvr>
                                        <p:cTn id="68" dur="1" fill="hold">
                                          <p:stCondLst>
                                            <p:cond delay="0"/>
                                          </p:stCondLst>
                                        </p:cTn>
                                        <p:tgtEl>
                                          <p:spTgt spid="11">
                                            <p:txEl>
                                              <p:pRg st="5" end="5"/>
                                            </p:txEl>
                                          </p:spTgt>
                                        </p:tgtEl>
                                        <p:attrNameLst>
                                          <p:attrName>style.visibility</p:attrName>
                                        </p:attrNameLst>
                                      </p:cBhvr>
                                      <p:to>
                                        <p:strVal val="visible"/>
                                      </p:to>
                                    </p:set>
                                    <p:anim calcmode="lin" valueType="num">
                                      <p:cBhvr additive="base">
                                        <p:cTn id="69" dur="500"/>
                                        <p:tgtEl>
                                          <p:spTgt spid="11">
                                            <p:txEl>
                                              <p:pRg st="5" end="5"/>
                                            </p:txEl>
                                          </p:spTgt>
                                        </p:tgtEl>
                                        <p:attrNameLst>
                                          <p:attrName>ppt_y</p:attrName>
                                        </p:attrNameLst>
                                      </p:cBhvr>
                                      <p:tavLst>
                                        <p:tav tm="0">
                                          <p:val>
                                            <p:strVal val="#ppt_y+#ppt_h*1.125000"/>
                                          </p:val>
                                        </p:tav>
                                        <p:tav tm="100000">
                                          <p:val>
                                            <p:strVal val="#ppt_y"/>
                                          </p:val>
                                        </p:tav>
                                      </p:tavLst>
                                    </p:anim>
                                    <p:animEffect transition="in" filter="wipe(up)">
                                      <p:cBhvr>
                                        <p:cTn id="70" dur="500"/>
                                        <p:tgtEl>
                                          <p:spTgt spid="11">
                                            <p:txEl>
                                              <p:pRg st="5" end="5"/>
                                            </p:txEl>
                                          </p:spTgt>
                                        </p:tgtEl>
                                      </p:cBhvr>
                                    </p:animEffect>
                                  </p:childTnLst>
                                </p:cTn>
                              </p:par>
                              <p:par>
                                <p:cTn id="71" presetID="12" presetClass="entr" presetSubtype="4" fill="hold" nodeType="withEffect">
                                  <p:stCondLst>
                                    <p:cond delay="0"/>
                                  </p:stCondLst>
                                  <p:childTnLst>
                                    <p:set>
                                      <p:cBhvr>
                                        <p:cTn id="72" dur="1" fill="hold">
                                          <p:stCondLst>
                                            <p:cond delay="0"/>
                                          </p:stCondLst>
                                        </p:cTn>
                                        <p:tgtEl>
                                          <p:spTgt spid="11">
                                            <p:txEl>
                                              <p:pRg st="6" end="6"/>
                                            </p:txEl>
                                          </p:spTgt>
                                        </p:tgtEl>
                                        <p:attrNameLst>
                                          <p:attrName>style.visibility</p:attrName>
                                        </p:attrNameLst>
                                      </p:cBhvr>
                                      <p:to>
                                        <p:strVal val="visible"/>
                                      </p:to>
                                    </p:set>
                                    <p:anim calcmode="lin" valueType="num">
                                      <p:cBhvr additive="base">
                                        <p:cTn id="73" dur="500"/>
                                        <p:tgtEl>
                                          <p:spTgt spid="11">
                                            <p:txEl>
                                              <p:pRg st="6" end="6"/>
                                            </p:txEl>
                                          </p:spTgt>
                                        </p:tgtEl>
                                        <p:attrNameLst>
                                          <p:attrName>ppt_y</p:attrName>
                                        </p:attrNameLst>
                                      </p:cBhvr>
                                      <p:tavLst>
                                        <p:tav tm="0">
                                          <p:val>
                                            <p:strVal val="#ppt_y+#ppt_h*1.125000"/>
                                          </p:val>
                                        </p:tav>
                                        <p:tav tm="100000">
                                          <p:val>
                                            <p:strVal val="#ppt_y"/>
                                          </p:val>
                                        </p:tav>
                                      </p:tavLst>
                                    </p:anim>
                                    <p:animEffect transition="in" filter="wipe(up)">
                                      <p:cBhvr>
                                        <p:cTn id="74" dur="500"/>
                                        <p:tgtEl>
                                          <p:spTgt spid="11">
                                            <p:txEl>
                                              <p:pRg st="6" end="6"/>
                                            </p:txEl>
                                          </p:spTgt>
                                        </p:tgtEl>
                                      </p:cBhvr>
                                    </p:animEffect>
                                  </p:childTnLst>
                                </p:cTn>
                              </p:par>
                              <p:par>
                                <p:cTn id="75" presetID="12" presetClass="entr" presetSubtype="4" fill="hold" nodeType="withEffect">
                                  <p:stCondLst>
                                    <p:cond delay="0"/>
                                  </p:stCondLst>
                                  <p:childTnLst>
                                    <p:set>
                                      <p:cBhvr>
                                        <p:cTn id="76" dur="1" fill="hold">
                                          <p:stCondLst>
                                            <p:cond delay="0"/>
                                          </p:stCondLst>
                                        </p:cTn>
                                        <p:tgtEl>
                                          <p:spTgt spid="11">
                                            <p:txEl>
                                              <p:pRg st="7" end="7"/>
                                            </p:txEl>
                                          </p:spTgt>
                                        </p:tgtEl>
                                        <p:attrNameLst>
                                          <p:attrName>style.visibility</p:attrName>
                                        </p:attrNameLst>
                                      </p:cBhvr>
                                      <p:to>
                                        <p:strVal val="visible"/>
                                      </p:to>
                                    </p:set>
                                    <p:anim calcmode="lin" valueType="num">
                                      <p:cBhvr additive="base">
                                        <p:cTn id="77" dur="500"/>
                                        <p:tgtEl>
                                          <p:spTgt spid="11">
                                            <p:txEl>
                                              <p:pRg st="7" end="7"/>
                                            </p:txEl>
                                          </p:spTgt>
                                        </p:tgtEl>
                                        <p:attrNameLst>
                                          <p:attrName>ppt_y</p:attrName>
                                        </p:attrNameLst>
                                      </p:cBhvr>
                                      <p:tavLst>
                                        <p:tav tm="0">
                                          <p:val>
                                            <p:strVal val="#ppt_y+#ppt_h*1.125000"/>
                                          </p:val>
                                        </p:tav>
                                        <p:tav tm="100000">
                                          <p:val>
                                            <p:strVal val="#ppt_y"/>
                                          </p:val>
                                        </p:tav>
                                      </p:tavLst>
                                    </p:anim>
                                    <p:animEffect transition="in" filter="wipe(up)">
                                      <p:cBhvr>
                                        <p:cTn id="78" dur="500"/>
                                        <p:tgtEl>
                                          <p:spTgt spid="11">
                                            <p:txEl>
                                              <p:pRg st="7" end="7"/>
                                            </p:txEl>
                                          </p:spTgt>
                                        </p:tgtEl>
                                      </p:cBhvr>
                                    </p:animEffect>
                                  </p:childTnLst>
                                </p:cTn>
                              </p:par>
                              <p:par>
                                <p:cTn id="79" presetID="12" presetClass="entr" presetSubtype="4" fill="hold" nodeType="withEffect">
                                  <p:stCondLst>
                                    <p:cond delay="0"/>
                                  </p:stCondLst>
                                  <p:childTnLst>
                                    <p:set>
                                      <p:cBhvr>
                                        <p:cTn id="80" dur="1" fill="hold">
                                          <p:stCondLst>
                                            <p:cond delay="0"/>
                                          </p:stCondLst>
                                        </p:cTn>
                                        <p:tgtEl>
                                          <p:spTgt spid="11">
                                            <p:txEl>
                                              <p:pRg st="8" end="8"/>
                                            </p:txEl>
                                          </p:spTgt>
                                        </p:tgtEl>
                                        <p:attrNameLst>
                                          <p:attrName>style.visibility</p:attrName>
                                        </p:attrNameLst>
                                      </p:cBhvr>
                                      <p:to>
                                        <p:strVal val="visible"/>
                                      </p:to>
                                    </p:set>
                                    <p:anim calcmode="lin" valueType="num">
                                      <p:cBhvr additive="base">
                                        <p:cTn id="81" dur="500"/>
                                        <p:tgtEl>
                                          <p:spTgt spid="11">
                                            <p:txEl>
                                              <p:pRg st="8" end="8"/>
                                            </p:txEl>
                                          </p:spTgt>
                                        </p:tgtEl>
                                        <p:attrNameLst>
                                          <p:attrName>ppt_y</p:attrName>
                                        </p:attrNameLst>
                                      </p:cBhvr>
                                      <p:tavLst>
                                        <p:tav tm="0">
                                          <p:val>
                                            <p:strVal val="#ppt_y+#ppt_h*1.125000"/>
                                          </p:val>
                                        </p:tav>
                                        <p:tav tm="100000">
                                          <p:val>
                                            <p:strVal val="#ppt_y"/>
                                          </p:val>
                                        </p:tav>
                                      </p:tavLst>
                                    </p:anim>
                                    <p:animEffect transition="in" filter="wipe(up)">
                                      <p:cBhvr>
                                        <p:cTn id="82" dur="500"/>
                                        <p:tgtEl>
                                          <p:spTgt spid="11">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5">
                                            <p:txEl>
                                              <p:pRg st="0" end="0"/>
                                            </p:txEl>
                                          </p:spTgt>
                                        </p:tgtEl>
                                        <p:attrNameLst>
                                          <p:attrName>style.visibility</p:attrName>
                                        </p:attrNameLst>
                                      </p:cBhvr>
                                      <p:to>
                                        <p:strVal val="visible"/>
                                      </p:to>
                                    </p:set>
                                    <p:anim calcmode="lin" valueType="num">
                                      <p:cBhvr additive="base">
                                        <p:cTn id="8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nodeType="clickEffect">
                                  <p:stCondLst>
                                    <p:cond delay="0"/>
                                  </p:stCondLst>
                                  <p:childTnLst>
                                    <p:set>
                                      <p:cBhvr>
                                        <p:cTn id="92" dur="1" fill="hold">
                                          <p:stCondLst>
                                            <p:cond delay="0"/>
                                          </p:stCondLst>
                                        </p:cTn>
                                        <p:tgtEl>
                                          <p:spTgt spid="15">
                                            <p:txEl>
                                              <p:pRg st="1" end="1"/>
                                            </p:txEl>
                                          </p:spTgt>
                                        </p:tgtEl>
                                        <p:attrNameLst>
                                          <p:attrName>style.visibility</p:attrName>
                                        </p:attrNameLst>
                                      </p:cBhvr>
                                      <p:to>
                                        <p:strVal val="visible"/>
                                      </p:to>
                                    </p:set>
                                    <p:anim calcmode="lin" valueType="num">
                                      <p:cBhvr additive="base">
                                        <p:cTn id="93"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94" dur="500"/>
                                        <p:tgtEl>
                                          <p:spTgt spid="15">
                                            <p:txEl>
                                              <p:pRg st="1" end="1"/>
                                            </p:txEl>
                                          </p:spTgt>
                                        </p:tgtEl>
                                      </p:cBhvr>
                                    </p:animEffect>
                                  </p:childTnLst>
                                </p:cTn>
                              </p:par>
                              <p:par>
                                <p:cTn id="95" presetID="12" presetClass="entr" presetSubtype="4" fill="hold" nodeType="withEffect">
                                  <p:stCondLst>
                                    <p:cond delay="0"/>
                                  </p:stCondLst>
                                  <p:childTnLst>
                                    <p:set>
                                      <p:cBhvr>
                                        <p:cTn id="96" dur="1" fill="hold">
                                          <p:stCondLst>
                                            <p:cond delay="0"/>
                                          </p:stCondLst>
                                        </p:cTn>
                                        <p:tgtEl>
                                          <p:spTgt spid="15">
                                            <p:txEl>
                                              <p:pRg st="2" end="2"/>
                                            </p:txEl>
                                          </p:spTgt>
                                        </p:tgtEl>
                                        <p:attrNameLst>
                                          <p:attrName>style.visibility</p:attrName>
                                        </p:attrNameLst>
                                      </p:cBhvr>
                                      <p:to>
                                        <p:strVal val="visible"/>
                                      </p:to>
                                    </p:set>
                                    <p:anim calcmode="lin" valueType="num">
                                      <p:cBhvr additive="base">
                                        <p:cTn id="97"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98" dur="500"/>
                                        <p:tgtEl>
                                          <p:spTgt spid="15">
                                            <p:txEl>
                                              <p:pRg st="2" end="2"/>
                                            </p:txEl>
                                          </p:spTgt>
                                        </p:tgtEl>
                                      </p:cBhvr>
                                    </p:animEffect>
                                  </p:childTnLst>
                                </p:cTn>
                              </p:par>
                              <p:par>
                                <p:cTn id="99" presetID="12" presetClass="entr" presetSubtype="4" fill="hold" nodeType="withEffect">
                                  <p:stCondLst>
                                    <p:cond delay="0"/>
                                  </p:stCondLst>
                                  <p:childTnLst>
                                    <p:set>
                                      <p:cBhvr>
                                        <p:cTn id="100" dur="1" fill="hold">
                                          <p:stCondLst>
                                            <p:cond delay="0"/>
                                          </p:stCondLst>
                                        </p:cTn>
                                        <p:tgtEl>
                                          <p:spTgt spid="15">
                                            <p:txEl>
                                              <p:pRg st="3" end="3"/>
                                            </p:txEl>
                                          </p:spTgt>
                                        </p:tgtEl>
                                        <p:attrNameLst>
                                          <p:attrName>style.visibility</p:attrName>
                                        </p:attrNameLst>
                                      </p:cBhvr>
                                      <p:to>
                                        <p:strVal val="visible"/>
                                      </p:to>
                                    </p:set>
                                    <p:anim calcmode="lin" valueType="num">
                                      <p:cBhvr additive="base">
                                        <p:cTn id="101" dur="500"/>
                                        <p:tgtEl>
                                          <p:spTgt spid="15">
                                            <p:txEl>
                                              <p:pRg st="3" end="3"/>
                                            </p:txEl>
                                          </p:spTgt>
                                        </p:tgtEl>
                                        <p:attrNameLst>
                                          <p:attrName>ppt_y</p:attrName>
                                        </p:attrNameLst>
                                      </p:cBhvr>
                                      <p:tavLst>
                                        <p:tav tm="0">
                                          <p:val>
                                            <p:strVal val="#ppt_y+#ppt_h*1.125000"/>
                                          </p:val>
                                        </p:tav>
                                        <p:tav tm="100000">
                                          <p:val>
                                            <p:strVal val="#ppt_y"/>
                                          </p:val>
                                        </p:tav>
                                      </p:tavLst>
                                    </p:anim>
                                    <p:animEffect transition="in" filter="wipe(up)">
                                      <p:cBhvr>
                                        <p:cTn id="10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000" dirty="0"/>
              <a:t>Chapter Committees</a:t>
            </a:r>
            <a:endParaRPr lang="en-US" sz="4000" b="1" dirty="0"/>
          </a:p>
        </p:txBody>
      </p:sp>
      <p:graphicFrame>
        <p:nvGraphicFramePr>
          <p:cNvPr id="5" name="Content Placeholder 2">
            <a:extLst>
              <a:ext uri="{FF2B5EF4-FFF2-40B4-BE49-F238E27FC236}">
                <a16:creationId xmlns:a16="http://schemas.microsoft.com/office/drawing/2014/main" id="{4367AF74-C724-4F74-86D7-E71E40781DA1}"/>
              </a:ext>
            </a:extLst>
          </p:cNvPr>
          <p:cNvGraphicFramePr>
            <a:graphicFrameLocks noGrp="1"/>
          </p:cNvGraphicFramePr>
          <p:nvPr>
            <p:ph sz="half" idx="2"/>
            <p:extLst>
              <p:ext uri="{D42A27DB-BD31-4B8C-83A1-F6EECF244321}">
                <p14:modId xmlns:p14="http://schemas.microsoft.com/office/powerpoint/2010/main" val="3996981507"/>
              </p:ext>
            </p:extLst>
          </p:nvPr>
        </p:nvGraphicFramePr>
        <p:xfrm>
          <a:off x="-146858" y="2183188"/>
          <a:ext cx="1065053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434AA185-A397-33A1-74C4-D1B659EECFCA}"/>
              </a:ext>
            </a:extLst>
          </p:cNvPr>
          <p:cNvSpPr/>
          <p:nvPr/>
        </p:nvSpPr>
        <p:spPr>
          <a:xfrm>
            <a:off x="741679" y="2000250"/>
            <a:ext cx="10972800" cy="28575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626F296-3C73-663A-F3D3-B1DE7CC9974C}"/>
              </a:ext>
            </a:extLst>
          </p:cNvPr>
          <p:cNvGrpSpPr/>
          <p:nvPr/>
        </p:nvGrpSpPr>
        <p:grpSpPr>
          <a:xfrm>
            <a:off x="9542326" y="2183188"/>
            <a:ext cx="2040074" cy="1184144"/>
            <a:chOff x="12208438" y="-653740"/>
            <a:chExt cx="2040074" cy="1184144"/>
          </a:xfrm>
        </p:grpSpPr>
        <p:sp>
          <p:nvSpPr>
            <p:cNvPr id="6" name="Rectangle 5">
              <a:extLst>
                <a:ext uri="{FF2B5EF4-FFF2-40B4-BE49-F238E27FC236}">
                  <a16:creationId xmlns:a16="http://schemas.microsoft.com/office/drawing/2014/main" id="{E7F09868-A653-DAB2-BDC1-41DAA2A5E70D}"/>
                </a:ext>
              </a:extLst>
            </p:cNvPr>
            <p:cNvSpPr/>
            <p:nvPr/>
          </p:nvSpPr>
          <p:spPr>
            <a:xfrm>
              <a:off x="12208438" y="-653740"/>
              <a:ext cx="1973573" cy="1184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E5DFEED9-4E60-4E65-9510-039E5FBB1186}"/>
                </a:ext>
              </a:extLst>
            </p:cNvPr>
            <p:cNvSpPr txBox="1"/>
            <p:nvPr/>
          </p:nvSpPr>
          <p:spPr>
            <a:xfrm>
              <a:off x="12274939" y="-653740"/>
              <a:ext cx="1973573" cy="1184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CRC Action</a:t>
              </a:r>
            </a:p>
            <a:p>
              <a:pPr marL="57150" lvl="1" indent="-57150" algn="l" defTabSz="444500">
                <a:lnSpc>
                  <a:spcPct val="90000"/>
                </a:lnSpc>
                <a:spcBef>
                  <a:spcPct val="0"/>
                </a:spcBef>
                <a:spcAft>
                  <a:spcPct val="15000"/>
                </a:spcAft>
                <a:buChar char="•"/>
              </a:pPr>
              <a:r>
                <a:rPr lang="en-US" sz="1000" kern="1200" dirty="0"/>
                <a:t>Prepares chapter leaders for CRC</a:t>
              </a:r>
            </a:p>
          </p:txBody>
        </p:sp>
      </p:grpSp>
    </p:spTree>
    <p:extLst>
      <p:ext uri="{BB962C8B-B14F-4D97-AF65-F5344CB8AC3E}">
        <p14:creationId xmlns:p14="http://schemas.microsoft.com/office/powerpoint/2010/main" val="280790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A6B5-3407-A4E0-B37D-990DEEA9E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9647F-8CF4-EEA7-A363-37523B73BA30}"/>
              </a:ext>
            </a:extLst>
          </p:cNvPr>
          <p:cNvSpPr>
            <a:spLocks noGrp="1"/>
          </p:cNvSpPr>
          <p:nvPr>
            <p:ph type="title"/>
          </p:nvPr>
        </p:nvSpPr>
        <p:spPr/>
        <p:txBody>
          <a:bodyPr>
            <a:normAutofit/>
          </a:bodyPr>
          <a:lstStyle/>
          <a:p>
            <a:r>
              <a:rPr lang="en-US" altLang="en-US" sz="4000" dirty="0"/>
              <a:t>Chapter Committees</a:t>
            </a:r>
            <a:endParaRPr lang="en-US" sz="4000" b="1" dirty="0"/>
          </a:p>
        </p:txBody>
      </p:sp>
      <p:pic>
        <p:nvPicPr>
          <p:cNvPr id="8" name="Picture 7">
            <a:extLst>
              <a:ext uri="{FF2B5EF4-FFF2-40B4-BE49-F238E27FC236}">
                <a16:creationId xmlns:a16="http://schemas.microsoft.com/office/drawing/2014/main" id="{1CC46BB1-4A67-535C-34EC-F318ABE1F681}"/>
              </a:ext>
            </a:extLst>
          </p:cNvPr>
          <p:cNvPicPr>
            <a:picLocks noChangeAspect="1"/>
          </p:cNvPicPr>
          <p:nvPr/>
        </p:nvPicPr>
        <p:blipFill>
          <a:blip r:embed="rId3"/>
          <a:stretch>
            <a:fillRect/>
          </a:stretch>
        </p:blipFill>
        <p:spPr>
          <a:xfrm>
            <a:off x="1383265" y="1482354"/>
            <a:ext cx="6185935" cy="5249332"/>
          </a:xfrm>
          <a:prstGeom prst="rect">
            <a:avLst/>
          </a:prstGeom>
        </p:spPr>
      </p:pic>
    </p:spTree>
    <p:extLst>
      <p:ext uri="{BB962C8B-B14F-4D97-AF65-F5344CB8AC3E}">
        <p14:creationId xmlns:p14="http://schemas.microsoft.com/office/powerpoint/2010/main" val="38249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FD359-DD46-E726-3E85-5F86AB239D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86334-B4B7-9A70-F479-634BE8CDFECE}"/>
              </a:ext>
            </a:extLst>
          </p:cNvPr>
          <p:cNvSpPr>
            <a:spLocks noGrp="1"/>
          </p:cNvSpPr>
          <p:nvPr>
            <p:ph type="title"/>
          </p:nvPr>
        </p:nvSpPr>
        <p:spPr/>
        <p:txBody>
          <a:bodyPr>
            <a:normAutofit/>
          </a:bodyPr>
          <a:lstStyle/>
          <a:p>
            <a:r>
              <a:rPr lang="en-US" altLang="en-US" sz="4000" dirty="0"/>
              <a:t>Chapter Committees</a:t>
            </a:r>
            <a:endParaRPr lang="en-US" sz="4000" b="1" dirty="0"/>
          </a:p>
        </p:txBody>
      </p:sp>
      <p:pic>
        <p:nvPicPr>
          <p:cNvPr id="4" name="Picture 3">
            <a:extLst>
              <a:ext uri="{FF2B5EF4-FFF2-40B4-BE49-F238E27FC236}">
                <a16:creationId xmlns:a16="http://schemas.microsoft.com/office/drawing/2014/main" id="{742067AE-2E3B-27BA-6619-244C1FF200B5}"/>
              </a:ext>
            </a:extLst>
          </p:cNvPr>
          <p:cNvPicPr>
            <a:picLocks noChangeAspect="1"/>
          </p:cNvPicPr>
          <p:nvPr/>
        </p:nvPicPr>
        <p:blipFill>
          <a:blip r:embed="rId3"/>
          <a:stretch>
            <a:fillRect/>
          </a:stretch>
        </p:blipFill>
        <p:spPr>
          <a:xfrm>
            <a:off x="3314530" y="1437101"/>
            <a:ext cx="4474803" cy="5344699"/>
          </a:xfrm>
          <a:prstGeom prst="rect">
            <a:avLst/>
          </a:prstGeom>
        </p:spPr>
      </p:pic>
    </p:spTree>
    <p:extLst>
      <p:ext uri="{BB962C8B-B14F-4D97-AF65-F5344CB8AC3E}">
        <p14:creationId xmlns:p14="http://schemas.microsoft.com/office/powerpoint/2010/main" val="350336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D3D12-00F1-951C-A28F-065AB022D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E0D96-BF32-B5CE-7CF5-A45659111CD8}"/>
              </a:ext>
            </a:extLst>
          </p:cNvPr>
          <p:cNvSpPr>
            <a:spLocks noGrp="1"/>
          </p:cNvSpPr>
          <p:nvPr>
            <p:ph type="title"/>
          </p:nvPr>
        </p:nvSpPr>
        <p:spPr/>
        <p:txBody>
          <a:bodyPr>
            <a:normAutofit/>
          </a:bodyPr>
          <a:lstStyle/>
          <a:p>
            <a:r>
              <a:rPr lang="en-US" altLang="en-US" sz="4000" dirty="0"/>
              <a:t>Chapter Responsibilities</a:t>
            </a:r>
            <a:endParaRPr lang="en-US" sz="4000" b="1" dirty="0"/>
          </a:p>
        </p:txBody>
      </p:sp>
      <p:sp>
        <p:nvSpPr>
          <p:cNvPr id="7" name="Content Placeholder 2">
            <a:extLst>
              <a:ext uri="{FF2B5EF4-FFF2-40B4-BE49-F238E27FC236}">
                <a16:creationId xmlns:a16="http://schemas.microsoft.com/office/drawing/2014/main" id="{75788527-EE73-9F63-F4E3-8CE36C5B7A30}"/>
              </a:ext>
            </a:extLst>
          </p:cNvPr>
          <p:cNvSpPr txBox="1">
            <a:spLocks/>
          </p:cNvSpPr>
          <p:nvPr/>
        </p:nvSpPr>
        <p:spPr>
          <a:xfrm>
            <a:off x="336856" y="1520064"/>
            <a:ext cx="10646910" cy="3324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Chapter Technology Transfer Committee: Monthly Chapter Meetings</a:t>
            </a:r>
            <a:endPar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Research Promotion Fundraising Goals </a:t>
            </a:r>
            <a:r>
              <a:rPr kumimoji="0" lang="en-US" altLang="en-US" sz="140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(Oregon Chapter SY25-16 Goal: $24,500)</a:t>
            </a:r>
            <a:endPar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Membership Promotion Goals </a:t>
            </a:r>
            <a:r>
              <a:rPr kumimoji="0" lang="en-US" altLang="en-US" sz="140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(Grow membership by 3%  - approx. 17 new members)</a:t>
            </a:r>
            <a:endPar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Government Affairs: </a:t>
            </a:r>
            <a:r>
              <a:rPr lang="en-US" altLang="en-US" sz="1400" dirty="0">
                <a:solidFill>
                  <a:srgbClr val="00549B"/>
                </a:solidFill>
                <a:latin typeface="Aptos" panose="020B0004020202020204" pitchFamily="34" charset="0"/>
                <a:cs typeface="Arial Narrow" panose="020B0604020202020204" pitchFamily="34" charset="0"/>
              </a:rPr>
              <a:t>Engage with government officials</a:t>
            </a:r>
            <a:endParaRPr kumimoji="0" lang="en-US" sz="140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Student Activities: </a:t>
            </a:r>
            <a:r>
              <a:rPr kumimoji="0" lang="en-US" altLang="en-US" sz="140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Engage with K-12, and Post-High Students</a:t>
            </a:r>
            <a:endPar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YEA: </a:t>
            </a:r>
            <a:r>
              <a:rPr kumimoji="0" lang="en-US" altLang="en-US" sz="140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Engage with young members (</a:t>
            </a:r>
            <a:r>
              <a:rPr lang="en-US" altLang="en-US" sz="1400" dirty="0">
                <a:solidFill>
                  <a:srgbClr val="00549B"/>
                </a:solidFill>
                <a:latin typeface="Aptos" panose="020B0004020202020204" pitchFamily="34" charset="0"/>
                <a:cs typeface="Arial Narrow" panose="020B0604020202020204" pitchFamily="34" charset="0"/>
              </a:rPr>
              <a:t>35 and under)</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lang="en-US" altLang="en-US" sz="1400" b="1" dirty="0">
                <a:solidFill>
                  <a:srgbClr val="00549B"/>
                </a:solidFill>
                <a:latin typeface="Aptos" panose="020B0004020202020204" pitchFamily="34" charset="0"/>
                <a:cs typeface="Arial Narrow" panose="020B0604020202020204" pitchFamily="34" charset="0"/>
              </a:rPr>
              <a:t>Historical Committee: </a:t>
            </a:r>
            <a:r>
              <a:rPr lang="en-US" altLang="en-US" sz="1400" dirty="0">
                <a:solidFill>
                  <a:srgbClr val="00549B"/>
                </a:solidFill>
                <a:latin typeface="Aptos" panose="020B0004020202020204" pitchFamily="34" charset="0"/>
                <a:cs typeface="Arial Narrow" panose="020B0604020202020204" pitchFamily="34" charset="0"/>
              </a:rPr>
              <a:t>Maintain chapter history</a:t>
            </a:r>
            <a:endParaRPr lang="en-US" altLang="en-US" sz="1400" b="1" dirty="0">
              <a:solidFill>
                <a:srgbClr val="00549B"/>
              </a:solidFill>
              <a:latin typeface="Aptos" panose="020B0004020202020204" pitchFamily="34" charset="0"/>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lang="en-US" altLang="en-US" sz="1400" b="1" dirty="0">
                <a:solidFill>
                  <a:srgbClr val="00549B"/>
                </a:solidFill>
                <a:latin typeface="Aptos" panose="020B0004020202020204" pitchFamily="34" charset="0"/>
                <a:cs typeface="Arial Narrow" panose="020B0604020202020204" pitchFamily="34" charset="0"/>
              </a:rPr>
              <a:t>Chapter must complete audit and file taxes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Attend the Chapters Regional Conference (CRC)</a:t>
            </a:r>
            <a:endParaRPr lang="en-US" sz="1400" b="1"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lang="en-US" sz="1600" b="1"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r>
              <a:rPr lang="en-US" sz="1600" b="1" dirty="0">
                <a:solidFill>
                  <a:srgbClr val="00549B"/>
                </a:solidFill>
                <a:latin typeface="Aptos" panose="020B0004020202020204" pitchFamily="34" charset="0"/>
                <a:cs typeface="Arial Narrow" panose="020B0604020202020204" pitchFamily="34" charset="0"/>
              </a:rPr>
              <a:t>Resources/Benefits:</a:t>
            </a:r>
          </a:p>
          <a:p>
            <a:pPr>
              <a:buClr>
                <a:prstClr val="black"/>
              </a:buClr>
              <a:defRPr/>
            </a:pPr>
            <a:r>
              <a:rPr kumimoji="0" lang="en-US" sz="140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Support from Regional Leadership Team</a:t>
            </a:r>
          </a:p>
          <a:p>
            <a:pPr>
              <a:buClr>
                <a:prstClr val="black"/>
              </a:buClr>
              <a:defRPr/>
            </a:pPr>
            <a:r>
              <a:rPr lang="en-US" sz="1400" dirty="0">
                <a:solidFill>
                  <a:srgbClr val="00549B"/>
                </a:solidFill>
                <a:latin typeface="Aptos" panose="020B0004020202020204" pitchFamily="34" charset="0"/>
                <a:cs typeface="Arial Narrow" panose="020B0604020202020204" pitchFamily="34" charset="0"/>
              </a:rPr>
              <a:t>Representation/Voting Rights at the CRC</a:t>
            </a:r>
            <a:endParaRPr kumimoji="0" lang="en-US" sz="140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endParaRPr>
          </a:p>
          <a:p>
            <a:pPr>
              <a:buClr>
                <a:prstClr val="black"/>
              </a:buClr>
              <a:defRPr/>
            </a:pPr>
            <a:r>
              <a:rPr lang="en-US" sz="1400" dirty="0">
                <a:solidFill>
                  <a:srgbClr val="00549B"/>
                </a:solidFill>
                <a:latin typeface="Aptos" panose="020B0004020202020204" pitchFamily="34" charset="0"/>
                <a:cs typeface="Arial Narrow" panose="020B0604020202020204" pitchFamily="34" charset="0"/>
              </a:rPr>
              <a:t>Transportation reimbursement to CRC for delegate, alternate, CTTC, GAC, SA, and YEA chairs</a:t>
            </a:r>
          </a:p>
          <a:p>
            <a:pPr>
              <a:buClr>
                <a:prstClr val="black"/>
              </a:buClr>
              <a:defRPr/>
            </a:pPr>
            <a:r>
              <a:rPr lang="en-US" sz="1400" dirty="0">
                <a:solidFill>
                  <a:srgbClr val="00549B"/>
                </a:solidFill>
                <a:latin typeface="Aptos" panose="020B0004020202020204" pitchFamily="34" charset="0"/>
                <a:cs typeface="Arial Narrow" panose="020B0604020202020204" pitchFamily="34" charset="0"/>
              </a:rPr>
              <a:t>Centralized Training for MP and RP</a:t>
            </a:r>
          </a:p>
          <a:p>
            <a:pPr>
              <a:buClr>
                <a:prstClr val="black"/>
              </a:buClr>
              <a:defRPr/>
            </a:pPr>
            <a:r>
              <a:rPr kumimoji="0" lang="en-US" sz="140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Chapter dues</a:t>
            </a:r>
            <a:endParaRPr kumimoji="0" lang="en-US" sz="140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05711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245F8-5237-A4E0-79E7-F4B8C0B86F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25190B-FCFA-F51B-9813-36DBBDEC9B6A}"/>
              </a:ext>
            </a:extLst>
          </p:cNvPr>
          <p:cNvSpPr>
            <a:spLocks noGrp="1"/>
          </p:cNvSpPr>
          <p:nvPr>
            <p:ph type="title"/>
          </p:nvPr>
        </p:nvSpPr>
        <p:spPr/>
        <p:txBody>
          <a:bodyPr>
            <a:normAutofit/>
          </a:bodyPr>
          <a:lstStyle/>
          <a:p>
            <a:r>
              <a:rPr lang="en-US" sz="4000" b="1" dirty="0"/>
              <a:t>Section Organization</a:t>
            </a:r>
            <a:endParaRPr lang="en-GB" sz="4000" b="1" dirty="0"/>
          </a:p>
        </p:txBody>
      </p:sp>
      <p:sp>
        <p:nvSpPr>
          <p:cNvPr id="2" name="Content Placeholder 1">
            <a:extLst>
              <a:ext uri="{FF2B5EF4-FFF2-40B4-BE49-F238E27FC236}">
                <a16:creationId xmlns:a16="http://schemas.microsoft.com/office/drawing/2014/main" id="{121666E8-5CB8-1DB3-C129-F497B2DFA7D3}"/>
              </a:ext>
            </a:extLst>
          </p:cNvPr>
          <p:cNvSpPr>
            <a:spLocks noGrp="1"/>
          </p:cNvSpPr>
          <p:nvPr>
            <p:ph sz="half" idx="2"/>
          </p:nvPr>
        </p:nvSpPr>
        <p:spPr>
          <a:xfrm>
            <a:off x="301190" y="3694190"/>
            <a:ext cx="10651067" cy="3951288"/>
          </a:xfrm>
        </p:spPr>
        <p:txBody>
          <a:bodyPr>
            <a:normAutofit/>
          </a:bodyPr>
          <a:lstStyle/>
          <a:p>
            <a:pPr marL="0" indent="0">
              <a:buNone/>
            </a:pPr>
            <a:r>
              <a:rPr lang="en-US" b="1" dirty="0">
                <a:solidFill>
                  <a:srgbClr val="FF0000"/>
                </a:solidFill>
              </a:rPr>
              <a:t>Section Officers: </a:t>
            </a:r>
          </a:p>
          <a:p>
            <a:pPr marL="0" indent="0">
              <a:buNone/>
            </a:pPr>
            <a:r>
              <a:rPr lang="en-US" dirty="0"/>
              <a:t>Elected by members</a:t>
            </a:r>
          </a:p>
          <a:p>
            <a:pPr lvl="1"/>
            <a:r>
              <a:rPr lang="en-US" dirty="0"/>
              <a:t>Section President</a:t>
            </a:r>
          </a:p>
          <a:p>
            <a:pPr lvl="1"/>
            <a:r>
              <a:rPr lang="en-US" dirty="0"/>
              <a:t>Section President-Elect</a:t>
            </a:r>
          </a:p>
          <a:p>
            <a:pPr lvl="1"/>
            <a:r>
              <a:rPr lang="en-US" dirty="0"/>
              <a:t>Section Secretary</a:t>
            </a:r>
          </a:p>
          <a:p>
            <a:pPr lvl="1"/>
            <a:r>
              <a:rPr lang="en-US" dirty="0"/>
              <a:t>Section Treasurer</a:t>
            </a:r>
          </a:p>
        </p:txBody>
      </p:sp>
      <p:pic>
        <p:nvPicPr>
          <p:cNvPr id="10" name="Picture 4" descr="Diverse Team Icon Stock Illustrations – 2,835 Diverse Team Icon Stock  Illustrations, Vectors &amp; Clipart - Dreamstime">
            <a:extLst>
              <a:ext uri="{FF2B5EF4-FFF2-40B4-BE49-F238E27FC236}">
                <a16:creationId xmlns:a16="http://schemas.microsoft.com/office/drawing/2014/main" id="{6886660D-23DC-B6F5-524E-BC35B08F5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519" y="2196291"/>
            <a:ext cx="3344899" cy="95329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id="{361D7180-9BEC-489F-7B6F-60259F130501}"/>
              </a:ext>
            </a:extLst>
          </p:cNvPr>
          <p:cNvSpPr txBox="1">
            <a:spLocks/>
          </p:cNvSpPr>
          <p:nvPr/>
        </p:nvSpPr>
        <p:spPr>
          <a:xfrm>
            <a:off x="7830807" y="3485402"/>
            <a:ext cx="4648201" cy="32963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0000"/>
                </a:solidFill>
                <a:effectLst/>
                <a:uLnTx/>
                <a:uFillTx/>
                <a:latin typeface="Corbel" panose="020B0503020204020204"/>
                <a:ea typeface="+mn-ea"/>
                <a:cs typeface="+mn-cs"/>
              </a:rPr>
              <a:t>No Standing Committees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CTTC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RP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GAC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MP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YEA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SA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Historical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lumMod val="75000"/>
                  </a:schemeClr>
                </a:solidFill>
                <a:effectLst/>
                <a:uLnTx/>
                <a:uFillTx/>
                <a:latin typeface="Corbel" panose="020B0503020204020204"/>
                <a:ea typeface="+mn-ea"/>
                <a:cs typeface="+mn-cs"/>
              </a:rPr>
              <a:t>Communications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9D90A0"/>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D08894BC-1720-D971-3533-CBAF6510FAFE}"/>
              </a:ext>
            </a:extLst>
          </p:cNvPr>
          <p:cNvSpPr txBox="1"/>
          <p:nvPr/>
        </p:nvSpPr>
        <p:spPr>
          <a:xfrm>
            <a:off x="4196867" y="1332613"/>
            <a:ext cx="46482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orbel" panose="020B0503020204020204"/>
                <a:ea typeface="+mn-ea"/>
                <a:cs typeface="+mn-cs"/>
              </a:rPr>
              <a:t>ASHRAE Membership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Chapter /</a:t>
            </a:r>
            <a:r>
              <a:rPr kumimoji="0" lang="en-US" sz="2400" b="1" i="0" u="none" strike="noStrike" kern="1200" cap="none" spc="0" normalizeH="0" noProof="0" dirty="0">
                <a:ln>
                  <a:noFill/>
                </a:ln>
                <a:solidFill>
                  <a:prstClr val="black"/>
                </a:solidFill>
                <a:effectLst/>
                <a:uLnTx/>
                <a:uFillTx/>
                <a:latin typeface="Corbel" panose="020B0503020204020204"/>
                <a:ea typeface="+mn-ea"/>
                <a:cs typeface="+mn-cs"/>
              </a:rPr>
              <a:t> Section </a:t>
            </a: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 Membership</a:t>
            </a:r>
          </a:p>
        </p:txBody>
      </p:sp>
    </p:spTree>
    <p:extLst>
      <p:ext uri="{BB962C8B-B14F-4D97-AF65-F5344CB8AC3E}">
        <p14:creationId xmlns:p14="http://schemas.microsoft.com/office/powerpoint/2010/main" val="292847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dissolve">
                                      <p:cBhvr>
                                        <p:cTn id="19" dur="500"/>
                                        <p:tgtEl>
                                          <p:spTgt spid="2">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dissolve">
                                      <p:cBhvr>
                                        <p:cTn id="22" dur="500"/>
                                        <p:tgtEl>
                                          <p:spTgt spid="2">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dissolve">
                                      <p:cBhvr>
                                        <p:cTn id="25" dur="500"/>
                                        <p:tgtEl>
                                          <p:spTgt spid="2">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dissolve">
                                      <p:cBhvr>
                                        <p:cTn id="28" dur="500"/>
                                        <p:tgtEl>
                                          <p:spTgt spid="2">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dissolv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additive="base">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 calcmode="lin" valueType="num">
                                      <p:cBhvr additive="base">
                                        <p:cTn id="42"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43" dur="500"/>
                                        <p:tgtEl>
                                          <p:spTgt spid="11">
                                            <p:txEl>
                                              <p:pRg st="1" end="1"/>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11">
                                            <p:txEl>
                                              <p:pRg st="2" end="2"/>
                                            </p:txEl>
                                          </p:spTgt>
                                        </p:tgtEl>
                                        <p:attrNameLst>
                                          <p:attrName>style.visibility</p:attrName>
                                        </p:attrNameLst>
                                      </p:cBhvr>
                                      <p:to>
                                        <p:strVal val="visible"/>
                                      </p:to>
                                    </p:set>
                                    <p:anim calcmode="lin" valueType="num">
                                      <p:cBhvr additive="base">
                                        <p:cTn id="46"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47" dur="500"/>
                                        <p:tgtEl>
                                          <p:spTgt spid="11">
                                            <p:txEl>
                                              <p:pRg st="2" end="2"/>
                                            </p:txEl>
                                          </p:spTgt>
                                        </p:tgtEl>
                                      </p:cBhvr>
                                    </p:animEffect>
                                  </p:childTnLst>
                                </p:cTn>
                              </p:par>
                              <p:par>
                                <p:cTn id="48" presetID="12" presetClass="entr" presetSubtype="4" fill="hold" nodeType="withEffect">
                                  <p:stCondLst>
                                    <p:cond delay="0"/>
                                  </p:stCondLst>
                                  <p:childTnLst>
                                    <p:set>
                                      <p:cBhvr>
                                        <p:cTn id="49" dur="1" fill="hold">
                                          <p:stCondLst>
                                            <p:cond delay="0"/>
                                          </p:stCondLst>
                                        </p:cTn>
                                        <p:tgtEl>
                                          <p:spTgt spid="11">
                                            <p:txEl>
                                              <p:pRg st="3" end="3"/>
                                            </p:txEl>
                                          </p:spTgt>
                                        </p:tgtEl>
                                        <p:attrNameLst>
                                          <p:attrName>style.visibility</p:attrName>
                                        </p:attrNameLst>
                                      </p:cBhvr>
                                      <p:to>
                                        <p:strVal val="visible"/>
                                      </p:to>
                                    </p:set>
                                    <p:anim calcmode="lin" valueType="num">
                                      <p:cBhvr additive="base">
                                        <p:cTn id="50" dur="500"/>
                                        <p:tgtEl>
                                          <p:spTgt spid="11">
                                            <p:txEl>
                                              <p:pRg st="3" end="3"/>
                                            </p:txEl>
                                          </p:spTgt>
                                        </p:tgtEl>
                                        <p:attrNameLst>
                                          <p:attrName>ppt_y</p:attrName>
                                        </p:attrNameLst>
                                      </p:cBhvr>
                                      <p:tavLst>
                                        <p:tav tm="0">
                                          <p:val>
                                            <p:strVal val="#ppt_y+#ppt_h*1.125000"/>
                                          </p:val>
                                        </p:tav>
                                        <p:tav tm="100000">
                                          <p:val>
                                            <p:strVal val="#ppt_y"/>
                                          </p:val>
                                        </p:tav>
                                      </p:tavLst>
                                    </p:anim>
                                    <p:animEffect transition="in" filter="wipe(up)">
                                      <p:cBhvr>
                                        <p:cTn id="51" dur="500"/>
                                        <p:tgtEl>
                                          <p:spTgt spid="11">
                                            <p:txEl>
                                              <p:pRg st="3" end="3"/>
                                            </p:txEl>
                                          </p:spTgt>
                                        </p:tgtEl>
                                      </p:cBhvr>
                                    </p:animEffect>
                                  </p:childTnLst>
                                </p:cTn>
                              </p:par>
                              <p:par>
                                <p:cTn id="52" presetID="12" presetClass="entr" presetSubtype="4" fill="hold" nodeType="withEffect">
                                  <p:stCondLst>
                                    <p:cond delay="0"/>
                                  </p:stCondLst>
                                  <p:childTnLst>
                                    <p:set>
                                      <p:cBhvr>
                                        <p:cTn id="53" dur="1" fill="hold">
                                          <p:stCondLst>
                                            <p:cond delay="0"/>
                                          </p:stCondLst>
                                        </p:cTn>
                                        <p:tgtEl>
                                          <p:spTgt spid="11">
                                            <p:txEl>
                                              <p:pRg st="4" end="4"/>
                                            </p:txEl>
                                          </p:spTgt>
                                        </p:tgtEl>
                                        <p:attrNameLst>
                                          <p:attrName>style.visibility</p:attrName>
                                        </p:attrNameLst>
                                      </p:cBhvr>
                                      <p:to>
                                        <p:strVal val="visible"/>
                                      </p:to>
                                    </p:set>
                                    <p:anim calcmode="lin" valueType="num">
                                      <p:cBhvr additive="base">
                                        <p:cTn id="54" dur="500"/>
                                        <p:tgtEl>
                                          <p:spTgt spid="11">
                                            <p:txEl>
                                              <p:pRg st="4" end="4"/>
                                            </p:txEl>
                                          </p:spTgt>
                                        </p:tgtEl>
                                        <p:attrNameLst>
                                          <p:attrName>ppt_y</p:attrName>
                                        </p:attrNameLst>
                                      </p:cBhvr>
                                      <p:tavLst>
                                        <p:tav tm="0">
                                          <p:val>
                                            <p:strVal val="#ppt_y+#ppt_h*1.125000"/>
                                          </p:val>
                                        </p:tav>
                                        <p:tav tm="100000">
                                          <p:val>
                                            <p:strVal val="#ppt_y"/>
                                          </p:val>
                                        </p:tav>
                                      </p:tavLst>
                                    </p:anim>
                                    <p:animEffect transition="in" filter="wipe(up)">
                                      <p:cBhvr>
                                        <p:cTn id="55" dur="500"/>
                                        <p:tgtEl>
                                          <p:spTgt spid="11">
                                            <p:txEl>
                                              <p:pRg st="4" end="4"/>
                                            </p:txEl>
                                          </p:spTgt>
                                        </p:tgtEl>
                                      </p:cBhvr>
                                    </p:animEffect>
                                  </p:childTnLst>
                                </p:cTn>
                              </p:par>
                              <p:par>
                                <p:cTn id="56" presetID="12" presetClass="entr" presetSubtype="4" fill="hold" nodeType="withEffect">
                                  <p:stCondLst>
                                    <p:cond delay="0"/>
                                  </p:stCondLst>
                                  <p:childTnLst>
                                    <p:set>
                                      <p:cBhvr>
                                        <p:cTn id="57" dur="1" fill="hold">
                                          <p:stCondLst>
                                            <p:cond delay="0"/>
                                          </p:stCondLst>
                                        </p:cTn>
                                        <p:tgtEl>
                                          <p:spTgt spid="11">
                                            <p:txEl>
                                              <p:pRg st="5" end="5"/>
                                            </p:txEl>
                                          </p:spTgt>
                                        </p:tgtEl>
                                        <p:attrNameLst>
                                          <p:attrName>style.visibility</p:attrName>
                                        </p:attrNameLst>
                                      </p:cBhvr>
                                      <p:to>
                                        <p:strVal val="visible"/>
                                      </p:to>
                                    </p:set>
                                    <p:anim calcmode="lin" valueType="num">
                                      <p:cBhvr additive="base">
                                        <p:cTn id="58" dur="500"/>
                                        <p:tgtEl>
                                          <p:spTgt spid="11">
                                            <p:txEl>
                                              <p:pRg st="5" end="5"/>
                                            </p:txEl>
                                          </p:spTgt>
                                        </p:tgtEl>
                                        <p:attrNameLst>
                                          <p:attrName>ppt_y</p:attrName>
                                        </p:attrNameLst>
                                      </p:cBhvr>
                                      <p:tavLst>
                                        <p:tav tm="0">
                                          <p:val>
                                            <p:strVal val="#ppt_y+#ppt_h*1.125000"/>
                                          </p:val>
                                        </p:tav>
                                        <p:tav tm="100000">
                                          <p:val>
                                            <p:strVal val="#ppt_y"/>
                                          </p:val>
                                        </p:tav>
                                      </p:tavLst>
                                    </p:anim>
                                    <p:animEffect transition="in" filter="wipe(up)">
                                      <p:cBhvr>
                                        <p:cTn id="59" dur="500"/>
                                        <p:tgtEl>
                                          <p:spTgt spid="11">
                                            <p:txEl>
                                              <p:pRg st="5" end="5"/>
                                            </p:txEl>
                                          </p:spTgt>
                                        </p:tgtEl>
                                      </p:cBhvr>
                                    </p:animEffect>
                                  </p:childTnLst>
                                </p:cTn>
                              </p:par>
                              <p:par>
                                <p:cTn id="60" presetID="12" presetClass="entr" presetSubtype="4" fill="hold" nodeType="withEffect">
                                  <p:stCondLst>
                                    <p:cond delay="0"/>
                                  </p:stCondLst>
                                  <p:childTnLst>
                                    <p:set>
                                      <p:cBhvr>
                                        <p:cTn id="61" dur="1" fill="hold">
                                          <p:stCondLst>
                                            <p:cond delay="0"/>
                                          </p:stCondLst>
                                        </p:cTn>
                                        <p:tgtEl>
                                          <p:spTgt spid="11">
                                            <p:txEl>
                                              <p:pRg st="6" end="6"/>
                                            </p:txEl>
                                          </p:spTgt>
                                        </p:tgtEl>
                                        <p:attrNameLst>
                                          <p:attrName>style.visibility</p:attrName>
                                        </p:attrNameLst>
                                      </p:cBhvr>
                                      <p:to>
                                        <p:strVal val="visible"/>
                                      </p:to>
                                    </p:set>
                                    <p:anim calcmode="lin" valueType="num">
                                      <p:cBhvr additive="base">
                                        <p:cTn id="62" dur="500"/>
                                        <p:tgtEl>
                                          <p:spTgt spid="11">
                                            <p:txEl>
                                              <p:pRg st="6" end="6"/>
                                            </p:txEl>
                                          </p:spTgt>
                                        </p:tgtEl>
                                        <p:attrNameLst>
                                          <p:attrName>ppt_y</p:attrName>
                                        </p:attrNameLst>
                                      </p:cBhvr>
                                      <p:tavLst>
                                        <p:tav tm="0">
                                          <p:val>
                                            <p:strVal val="#ppt_y+#ppt_h*1.125000"/>
                                          </p:val>
                                        </p:tav>
                                        <p:tav tm="100000">
                                          <p:val>
                                            <p:strVal val="#ppt_y"/>
                                          </p:val>
                                        </p:tav>
                                      </p:tavLst>
                                    </p:anim>
                                    <p:animEffect transition="in" filter="wipe(up)">
                                      <p:cBhvr>
                                        <p:cTn id="63" dur="500"/>
                                        <p:tgtEl>
                                          <p:spTgt spid="11">
                                            <p:txEl>
                                              <p:pRg st="6" end="6"/>
                                            </p:txEl>
                                          </p:spTgt>
                                        </p:tgtEl>
                                      </p:cBhvr>
                                    </p:animEffect>
                                  </p:childTnLst>
                                </p:cTn>
                              </p:par>
                              <p:par>
                                <p:cTn id="64" presetID="12" presetClass="entr" presetSubtype="4" fill="hold" nodeType="withEffect">
                                  <p:stCondLst>
                                    <p:cond delay="0"/>
                                  </p:stCondLst>
                                  <p:childTnLst>
                                    <p:set>
                                      <p:cBhvr>
                                        <p:cTn id="65" dur="1" fill="hold">
                                          <p:stCondLst>
                                            <p:cond delay="0"/>
                                          </p:stCondLst>
                                        </p:cTn>
                                        <p:tgtEl>
                                          <p:spTgt spid="11">
                                            <p:txEl>
                                              <p:pRg st="7" end="7"/>
                                            </p:txEl>
                                          </p:spTgt>
                                        </p:tgtEl>
                                        <p:attrNameLst>
                                          <p:attrName>style.visibility</p:attrName>
                                        </p:attrNameLst>
                                      </p:cBhvr>
                                      <p:to>
                                        <p:strVal val="visible"/>
                                      </p:to>
                                    </p:set>
                                    <p:anim calcmode="lin" valueType="num">
                                      <p:cBhvr additive="base">
                                        <p:cTn id="66" dur="500"/>
                                        <p:tgtEl>
                                          <p:spTgt spid="11">
                                            <p:txEl>
                                              <p:pRg st="7" end="7"/>
                                            </p:txEl>
                                          </p:spTgt>
                                        </p:tgtEl>
                                        <p:attrNameLst>
                                          <p:attrName>ppt_y</p:attrName>
                                        </p:attrNameLst>
                                      </p:cBhvr>
                                      <p:tavLst>
                                        <p:tav tm="0">
                                          <p:val>
                                            <p:strVal val="#ppt_y+#ppt_h*1.125000"/>
                                          </p:val>
                                        </p:tav>
                                        <p:tav tm="100000">
                                          <p:val>
                                            <p:strVal val="#ppt_y"/>
                                          </p:val>
                                        </p:tav>
                                      </p:tavLst>
                                    </p:anim>
                                    <p:animEffect transition="in" filter="wipe(up)">
                                      <p:cBhvr>
                                        <p:cTn id="67" dur="500"/>
                                        <p:tgtEl>
                                          <p:spTgt spid="11">
                                            <p:txEl>
                                              <p:pRg st="7" end="7"/>
                                            </p:txEl>
                                          </p:spTgt>
                                        </p:tgtEl>
                                      </p:cBhvr>
                                    </p:animEffect>
                                  </p:childTnLst>
                                </p:cTn>
                              </p:par>
                              <p:par>
                                <p:cTn id="68" presetID="12" presetClass="entr" presetSubtype="4" fill="hold" nodeType="withEffect">
                                  <p:stCondLst>
                                    <p:cond delay="0"/>
                                  </p:stCondLst>
                                  <p:childTnLst>
                                    <p:set>
                                      <p:cBhvr>
                                        <p:cTn id="69" dur="1" fill="hold">
                                          <p:stCondLst>
                                            <p:cond delay="0"/>
                                          </p:stCondLst>
                                        </p:cTn>
                                        <p:tgtEl>
                                          <p:spTgt spid="11">
                                            <p:txEl>
                                              <p:pRg st="8" end="8"/>
                                            </p:txEl>
                                          </p:spTgt>
                                        </p:tgtEl>
                                        <p:attrNameLst>
                                          <p:attrName>style.visibility</p:attrName>
                                        </p:attrNameLst>
                                      </p:cBhvr>
                                      <p:to>
                                        <p:strVal val="visible"/>
                                      </p:to>
                                    </p:set>
                                    <p:anim calcmode="lin" valueType="num">
                                      <p:cBhvr additive="base">
                                        <p:cTn id="70" dur="500"/>
                                        <p:tgtEl>
                                          <p:spTgt spid="11">
                                            <p:txEl>
                                              <p:pRg st="8" end="8"/>
                                            </p:txEl>
                                          </p:spTgt>
                                        </p:tgtEl>
                                        <p:attrNameLst>
                                          <p:attrName>ppt_y</p:attrName>
                                        </p:attrNameLst>
                                      </p:cBhvr>
                                      <p:tavLst>
                                        <p:tav tm="0">
                                          <p:val>
                                            <p:strVal val="#ppt_y+#ppt_h*1.125000"/>
                                          </p:val>
                                        </p:tav>
                                        <p:tav tm="100000">
                                          <p:val>
                                            <p:strVal val="#ppt_y"/>
                                          </p:val>
                                        </p:tav>
                                      </p:tavLst>
                                    </p:anim>
                                    <p:animEffect transition="in" filter="wipe(up)">
                                      <p:cBhvr>
                                        <p:cTn id="71"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D3392-5053-A598-C885-C55A63205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B403-BF25-CEE8-87CE-B68211C050DC}"/>
              </a:ext>
            </a:extLst>
          </p:cNvPr>
          <p:cNvSpPr>
            <a:spLocks noGrp="1"/>
          </p:cNvSpPr>
          <p:nvPr>
            <p:ph type="title"/>
          </p:nvPr>
        </p:nvSpPr>
        <p:spPr/>
        <p:txBody>
          <a:bodyPr>
            <a:normAutofit/>
          </a:bodyPr>
          <a:lstStyle/>
          <a:p>
            <a:r>
              <a:rPr lang="en-US" altLang="en-US" sz="4000" dirty="0"/>
              <a:t>Section Responsibilities</a:t>
            </a:r>
            <a:endParaRPr lang="en-US" sz="4000" b="1" dirty="0"/>
          </a:p>
        </p:txBody>
      </p:sp>
      <p:sp>
        <p:nvSpPr>
          <p:cNvPr id="7" name="Content Placeholder 2">
            <a:extLst>
              <a:ext uri="{FF2B5EF4-FFF2-40B4-BE49-F238E27FC236}">
                <a16:creationId xmlns:a16="http://schemas.microsoft.com/office/drawing/2014/main" id="{6FFE5356-C229-BE51-A1C3-CA166A8AFBB9}"/>
              </a:ext>
            </a:extLst>
          </p:cNvPr>
          <p:cNvSpPr txBox="1">
            <a:spLocks/>
          </p:cNvSpPr>
          <p:nvPr/>
        </p:nvSpPr>
        <p:spPr>
          <a:xfrm>
            <a:off x="336856" y="1520064"/>
            <a:ext cx="10646910" cy="3324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Host two meetings per year</a:t>
            </a:r>
            <a:endPar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endParaRP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Forward meeting details to Chapter President, DRC and CTTC RVC</a:t>
            </a: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lang="en-US" sz="2000" b="1" dirty="0">
              <a:solidFill>
                <a:srgbClr val="00549B"/>
              </a:solidFill>
              <a:latin typeface="Aptos" panose="020B0004020202020204" pitchFamily="34" charset="0"/>
              <a:cs typeface="Arial Narrow" panose="020B0604020202020204" pitchFamily="34" charset="0"/>
            </a:endParaRPr>
          </a:p>
          <a:p>
            <a:pPr>
              <a:buClr>
                <a:prstClr val="black"/>
              </a:buClr>
              <a:defRPr/>
            </a:pPr>
            <a:r>
              <a:rPr lang="en-US" sz="2000" b="1" dirty="0">
                <a:solidFill>
                  <a:srgbClr val="00549B"/>
                </a:solidFill>
                <a:latin typeface="Aptos" panose="020B0004020202020204" pitchFamily="34" charset="0"/>
                <a:cs typeface="Arial Narrow" panose="020B0604020202020204" pitchFamily="34" charset="0"/>
              </a:rPr>
              <a:t>Resources:</a:t>
            </a:r>
          </a:p>
          <a:p>
            <a:pPr lvl="1">
              <a:buClr>
                <a:prstClr val="black"/>
              </a:buClr>
              <a:defRPr/>
            </a:pPr>
            <a:r>
              <a:rPr kumimoji="0" lang="en-US" sz="160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Support from Chapter Leadership Team</a:t>
            </a:r>
          </a:p>
          <a:p>
            <a:pPr lvl="1">
              <a:buClr>
                <a:prstClr val="black"/>
              </a:buClr>
              <a:defRPr/>
            </a:pPr>
            <a:r>
              <a:rPr lang="en-US" sz="1600" dirty="0">
                <a:solidFill>
                  <a:srgbClr val="00549B"/>
                </a:solidFill>
                <a:latin typeface="Aptos" panose="020B0004020202020204" pitchFamily="34" charset="0"/>
                <a:cs typeface="Arial Narrow" panose="020B0604020202020204" pitchFamily="34" charset="0"/>
              </a:rPr>
              <a:t>No Society-funded transportation reimbursement (Chapter funds may be available)</a:t>
            </a:r>
          </a:p>
          <a:p>
            <a:pPr lvl="1">
              <a:buClr>
                <a:prstClr val="black"/>
              </a:buClr>
              <a:defRPr/>
            </a:pPr>
            <a:r>
              <a:rPr lang="en-US" sz="1600" dirty="0">
                <a:solidFill>
                  <a:srgbClr val="00549B"/>
                </a:solidFill>
                <a:latin typeface="Aptos" panose="020B0004020202020204" pitchFamily="34" charset="0"/>
                <a:cs typeface="Arial Narrow" panose="020B0604020202020204" pitchFamily="34" charset="0"/>
              </a:rPr>
              <a:t>No representation/voting rights at CRC</a:t>
            </a: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2134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A4F26-7BB2-ABA5-8989-14C89A28F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EFA99-2683-8B20-8ED6-181183BA8AA4}"/>
              </a:ext>
            </a:extLst>
          </p:cNvPr>
          <p:cNvSpPr>
            <a:spLocks noGrp="1"/>
          </p:cNvSpPr>
          <p:nvPr>
            <p:ph type="title"/>
          </p:nvPr>
        </p:nvSpPr>
        <p:spPr/>
        <p:txBody>
          <a:bodyPr>
            <a:normAutofit/>
          </a:bodyPr>
          <a:lstStyle/>
          <a:p>
            <a:r>
              <a:rPr lang="en-US" altLang="en-US" sz="4000" dirty="0"/>
              <a:t>Section Details	</a:t>
            </a:r>
            <a:endParaRPr lang="en-US" sz="4000" b="1" dirty="0"/>
          </a:p>
        </p:txBody>
      </p:sp>
      <p:sp>
        <p:nvSpPr>
          <p:cNvPr id="7" name="Content Placeholder 2">
            <a:extLst>
              <a:ext uri="{FF2B5EF4-FFF2-40B4-BE49-F238E27FC236}">
                <a16:creationId xmlns:a16="http://schemas.microsoft.com/office/drawing/2014/main" id="{A3AE8B85-6315-9C51-CB00-C308646B7173}"/>
              </a:ext>
            </a:extLst>
          </p:cNvPr>
          <p:cNvSpPr txBox="1">
            <a:spLocks/>
          </p:cNvSpPr>
          <p:nvPr/>
        </p:nvSpPr>
        <p:spPr>
          <a:xfrm>
            <a:off x="336856" y="1520064"/>
            <a:ext cx="10646910" cy="3324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3" name="Content Placeholder 2">
            <a:extLst>
              <a:ext uri="{FF2B5EF4-FFF2-40B4-BE49-F238E27FC236}">
                <a16:creationId xmlns:a16="http://schemas.microsoft.com/office/drawing/2014/main" id="{4D835517-6C69-7506-48B1-07F33ACF15C6}"/>
              </a:ext>
            </a:extLst>
          </p:cNvPr>
          <p:cNvSpPr txBox="1">
            <a:spLocks/>
          </p:cNvSpPr>
          <p:nvPr/>
        </p:nvSpPr>
        <p:spPr>
          <a:xfrm>
            <a:off x="489256" y="1672464"/>
            <a:ext cx="10646910" cy="3324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None/>
              <a:tabLst/>
              <a:defRPr/>
            </a:pPr>
            <a:r>
              <a:rPr lang="en-US" sz="2000" b="1" dirty="0">
                <a:solidFill>
                  <a:srgbClr val="00549B"/>
                </a:solidFill>
                <a:latin typeface="Aptos" panose="020B0004020202020204" pitchFamily="34" charset="0"/>
                <a:cs typeface="Arial Narrow" panose="020B0604020202020204" pitchFamily="34" charset="0"/>
              </a:rPr>
              <a:t>Name: </a:t>
            </a:r>
            <a:r>
              <a:rPr lang="en-US" sz="2000" dirty="0">
                <a:solidFill>
                  <a:srgbClr val="00549B"/>
                </a:solidFill>
                <a:latin typeface="Aptos" panose="020B0004020202020204" pitchFamily="34" charset="0"/>
                <a:cs typeface="Arial Narrow" panose="020B0604020202020204" pitchFamily="34" charset="0"/>
              </a:rPr>
              <a:t>The Cascades Section of the Oregon Chapter (Operates under Oregon Chapter Bylaws)</a:t>
            </a:r>
          </a:p>
          <a:p>
            <a:pPr marL="0" indent="0">
              <a:buClr>
                <a:prstClr val="black"/>
              </a:buClr>
              <a:buNone/>
              <a:defRPr/>
            </a:pPr>
            <a:r>
              <a:rPr lang="en-US" sz="2000" b="1" dirty="0">
                <a:solidFill>
                  <a:srgbClr val="00549B"/>
                </a:solidFill>
                <a:latin typeface="Aptos" panose="020B0004020202020204" pitchFamily="34" charset="0"/>
                <a:cs typeface="Arial Narrow" panose="020B0604020202020204" pitchFamily="34" charset="0"/>
              </a:rPr>
              <a:t>Headquarters: </a:t>
            </a:r>
            <a:r>
              <a:rPr lang="en-US" sz="2000" dirty="0">
                <a:solidFill>
                  <a:srgbClr val="00549B"/>
                </a:solidFill>
                <a:latin typeface="Aptos" panose="020B0004020202020204" pitchFamily="34" charset="0"/>
                <a:cs typeface="Arial Narrow" panose="020B0604020202020204" pitchFamily="34" charset="0"/>
              </a:rPr>
              <a:t>Bend, Oregon</a:t>
            </a:r>
          </a:p>
          <a:p>
            <a:pPr marL="0" indent="0">
              <a:buClr>
                <a:prstClr val="black"/>
              </a:buClr>
              <a:buNone/>
              <a:defRPr/>
            </a:pPr>
            <a:r>
              <a:rPr lang="en-US" sz="2000" b="1" dirty="0">
                <a:solidFill>
                  <a:srgbClr val="00549B"/>
                </a:solidFill>
                <a:latin typeface="Aptos" panose="020B0004020202020204" pitchFamily="34" charset="0"/>
                <a:cs typeface="Arial Narrow" panose="020B0604020202020204" pitchFamily="34" charset="0"/>
              </a:rPr>
              <a:t>Geographic Area: </a:t>
            </a:r>
            <a:r>
              <a:rPr lang="en-US" sz="2000" dirty="0">
                <a:solidFill>
                  <a:srgbClr val="00549B"/>
                </a:solidFill>
                <a:latin typeface="Aptos" panose="020B0004020202020204" pitchFamily="34" charset="0"/>
                <a:cs typeface="Arial Narrow" panose="020B0604020202020204" pitchFamily="34" charset="0"/>
              </a:rPr>
              <a:t>Counties of Crook, Deschutes, Jefferson, Klamath, and Lake</a:t>
            </a:r>
          </a:p>
          <a:p>
            <a:pPr marL="0" indent="0">
              <a:buClr>
                <a:prstClr val="black"/>
              </a:buClr>
              <a:buNone/>
              <a:defRPr/>
            </a:pPr>
            <a:endParaRPr lang="en-US" sz="2000" dirty="0">
              <a:solidFill>
                <a:srgbClr val="00549B"/>
              </a:solidFill>
              <a:latin typeface="Aptos" panose="020B0004020202020204" pitchFamily="34" charset="0"/>
              <a:cs typeface="Arial Narrow" panose="020B0604020202020204" pitchFamily="34" charset="0"/>
            </a:endParaRPr>
          </a:p>
          <a:p>
            <a:pPr marL="0" indent="0">
              <a:buClr>
                <a:prstClr val="black"/>
              </a:buClr>
              <a:buNone/>
              <a:defRPr/>
            </a:pPr>
            <a:endParaRPr lang="en-US" sz="2000"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lang="en-US" sz="2000"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lang="en-US" sz="2000" b="1"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pic>
        <p:nvPicPr>
          <p:cNvPr id="4" name="Picture 3">
            <a:extLst>
              <a:ext uri="{FF2B5EF4-FFF2-40B4-BE49-F238E27FC236}">
                <a16:creationId xmlns:a16="http://schemas.microsoft.com/office/drawing/2014/main" id="{5DC5C503-F265-0556-3F3A-C74C8329053B}"/>
              </a:ext>
            </a:extLst>
          </p:cNvPr>
          <p:cNvPicPr>
            <a:picLocks noChangeAspect="1"/>
          </p:cNvPicPr>
          <p:nvPr/>
        </p:nvPicPr>
        <p:blipFill>
          <a:blip r:embed="rId3"/>
          <a:stretch>
            <a:fillRect/>
          </a:stretch>
        </p:blipFill>
        <p:spPr>
          <a:xfrm>
            <a:off x="9580187" y="3962034"/>
            <a:ext cx="2274957" cy="2751803"/>
          </a:xfrm>
          <a:prstGeom prst="rect">
            <a:avLst/>
          </a:prstGeom>
        </p:spPr>
      </p:pic>
      <p:pic>
        <p:nvPicPr>
          <p:cNvPr id="5" name="Picture 4">
            <a:extLst>
              <a:ext uri="{FF2B5EF4-FFF2-40B4-BE49-F238E27FC236}">
                <a16:creationId xmlns:a16="http://schemas.microsoft.com/office/drawing/2014/main" id="{3DBEBFF3-2C81-1195-46FF-C8A0164A81C1}"/>
              </a:ext>
            </a:extLst>
          </p:cNvPr>
          <p:cNvPicPr>
            <a:picLocks noChangeAspect="1"/>
          </p:cNvPicPr>
          <p:nvPr/>
        </p:nvPicPr>
        <p:blipFill>
          <a:blip r:embed="rId4"/>
          <a:stretch>
            <a:fillRect/>
          </a:stretch>
        </p:blipFill>
        <p:spPr>
          <a:xfrm>
            <a:off x="1724024" y="2878063"/>
            <a:ext cx="5514975" cy="3903737"/>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D06B33F-C294-7926-027E-42D4B39C76C6}"/>
                  </a:ext>
                </a:extLst>
              </p14:cNvPr>
              <p14:cNvContentPartPr/>
              <p14:nvPr/>
            </p14:nvContentPartPr>
            <p14:xfrm>
              <a:off x="3515000" y="5308320"/>
              <a:ext cx="5400" cy="5400"/>
            </p14:xfrm>
          </p:contentPart>
        </mc:Choice>
        <mc:Fallback xmlns="">
          <p:pic>
            <p:nvPicPr>
              <p:cNvPr id="9" name="Ink 8">
                <a:extLst>
                  <a:ext uri="{FF2B5EF4-FFF2-40B4-BE49-F238E27FC236}">
                    <a16:creationId xmlns:a16="http://schemas.microsoft.com/office/drawing/2014/main" id="{7D06B33F-C294-7926-027E-42D4B39C76C6}"/>
                  </a:ext>
                </a:extLst>
              </p:cNvPr>
              <p:cNvPicPr/>
              <p:nvPr/>
            </p:nvPicPr>
            <p:blipFill>
              <a:blip r:embed="rId6"/>
              <a:stretch>
                <a:fillRect/>
              </a:stretch>
            </p:blipFill>
            <p:spPr>
              <a:xfrm>
                <a:off x="3508880" y="5302200"/>
                <a:ext cx="1764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A9E7677B-99A1-DCB2-A759-81C858EBA067}"/>
                  </a:ext>
                </a:extLst>
              </p14:cNvPr>
              <p14:cNvContentPartPr/>
              <p14:nvPr/>
            </p14:nvContentPartPr>
            <p14:xfrm>
              <a:off x="3320600" y="4169280"/>
              <a:ext cx="2021040" cy="2598120"/>
            </p14:xfrm>
          </p:contentPart>
        </mc:Choice>
        <mc:Fallback xmlns="">
          <p:pic>
            <p:nvPicPr>
              <p:cNvPr id="11" name="Ink 10">
                <a:extLst>
                  <a:ext uri="{FF2B5EF4-FFF2-40B4-BE49-F238E27FC236}">
                    <a16:creationId xmlns:a16="http://schemas.microsoft.com/office/drawing/2014/main" id="{A9E7677B-99A1-DCB2-A759-81C858EBA067}"/>
                  </a:ext>
                </a:extLst>
              </p:cNvPr>
              <p:cNvPicPr/>
              <p:nvPr/>
            </p:nvPicPr>
            <p:blipFill>
              <a:blip r:embed="rId8"/>
              <a:stretch>
                <a:fillRect/>
              </a:stretch>
            </p:blipFill>
            <p:spPr>
              <a:xfrm>
                <a:off x="3314480" y="4163160"/>
                <a:ext cx="2033280" cy="2610360"/>
              </a:xfrm>
              <a:prstGeom prst="rect">
                <a:avLst/>
              </a:prstGeom>
            </p:spPr>
          </p:pic>
        </mc:Fallback>
      </mc:AlternateContent>
    </p:spTree>
    <p:extLst>
      <p:ext uri="{BB962C8B-B14F-4D97-AF65-F5344CB8AC3E}">
        <p14:creationId xmlns:p14="http://schemas.microsoft.com/office/powerpoint/2010/main" val="222169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18492F-58D9-2612-B8D7-F422C0B0D59E}"/>
              </a:ext>
            </a:extLst>
          </p:cNvPr>
          <p:cNvPicPr>
            <a:picLocks noChangeAspect="1"/>
          </p:cNvPicPr>
          <p:nvPr/>
        </p:nvPicPr>
        <p:blipFill>
          <a:blip r:embed="rId3"/>
          <a:stretch>
            <a:fillRect/>
          </a:stretch>
        </p:blipFill>
        <p:spPr>
          <a:xfrm>
            <a:off x="7180957" y="1092969"/>
            <a:ext cx="2443030" cy="1155073"/>
          </a:xfrm>
          <a:prstGeom prst="rect">
            <a:avLst/>
          </a:prstGeom>
        </p:spPr>
      </p:pic>
      <p:sp>
        <p:nvSpPr>
          <p:cNvPr id="11" name="Rectangle 10">
            <a:extLst>
              <a:ext uri="{FF2B5EF4-FFF2-40B4-BE49-F238E27FC236}">
                <a16:creationId xmlns:a16="http://schemas.microsoft.com/office/drawing/2014/main" id="{758C20CB-8424-4A5E-92F0-4F5E7D75D371}"/>
              </a:ext>
            </a:extLst>
          </p:cNvPr>
          <p:cNvSpPr/>
          <p:nvPr/>
        </p:nvSpPr>
        <p:spPr>
          <a:xfrm>
            <a:off x="4778768" y="647464"/>
            <a:ext cx="4956925" cy="137853"/>
          </a:xfrm>
          <a:prstGeom prst="rect">
            <a:avLst/>
          </a:prstGeom>
          <a:solidFill>
            <a:srgbClr val="8EC640"/>
          </a:solidFill>
          <a:ln>
            <a:noFill/>
          </a:ln>
          <a:effectLst>
            <a:outerShdw blurRad="114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mo" panose="020B0604020202020204" pitchFamily="34" charset="0"/>
            </a:endParaRPr>
          </a:p>
        </p:txBody>
      </p:sp>
      <p:sp>
        <p:nvSpPr>
          <p:cNvPr id="22" name="Rectangle 21">
            <a:extLst>
              <a:ext uri="{FF2B5EF4-FFF2-40B4-BE49-F238E27FC236}">
                <a16:creationId xmlns:a16="http://schemas.microsoft.com/office/drawing/2014/main" id="{886E7736-9731-4A8B-8810-BDA0EC403C29}"/>
              </a:ext>
            </a:extLst>
          </p:cNvPr>
          <p:cNvSpPr/>
          <p:nvPr/>
        </p:nvSpPr>
        <p:spPr>
          <a:xfrm>
            <a:off x="744296" y="1605868"/>
            <a:ext cx="5792911" cy="96071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To serve humanity by advancing the arts and sciences of heating, ventilation, air conditioning, refrigeration and their allied fields</a:t>
            </a:r>
            <a:r>
              <a:rPr kumimoji="0" lang="en-US" sz="1400" b="0"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ptos" panose="020B0004020202020204" pitchFamily="34" charset="0"/>
                <a:ea typeface="+mn-ea"/>
                <a:cs typeface="Arial Narrow"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549B"/>
              </a:solidFill>
              <a:effectLst/>
              <a:uLnTx/>
              <a:uFillTx/>
              <a:latin typeface="Oxygen" panose="02000503000000000000" pitchFamily="2" charset="0"/>
              <a:ea typeface="Arimo" panose="020B0604020202020204" pitchFamily="34" charset="0"/>
              <a:cs typeface="Arimo" panose="020B0604020202020204" pitchFamily="34" charset="0"/>
            </a:endParaRPr>
          </a:p>
        </p:txBody>
      </p:sp>
      <p:sp>
        <p:nvSpPr>
          <p:cNvPr id="23" name="TextBox 22">
            <a:extLst>
              <a:ext uri="{FF2B5EF4-FFF2-40B4-BE49-F238E27FC236}">
                <a16:creationId xmlns:a16="http://schemas.microsoft.com/office/drawing/2014/main" id="{EA647269-1089-433F-82CD-E75C846BB11A}"/>
              </a:ext>
            </a:extLst>
          </p:cNvPr>
          <p:cNvSpPr txBox="1"/>
          <p:nvPr/>
        </p:nvSpPr>
        <p:spPr>
          <a:xfrm>
            <a:off x="730378" y="1099575"/>
            <a:ext cx="3817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rPr>
              <a:t>Mission</a:t>
            </a:r>
          </a:p>
        </p:txBody>
      </p:sp>
      <p:sp>
        <p:nvSpPr>
          <p:cNvPr id="2" name="Title 5">
            <a:extLst>
              <a:ext uri="{FF2B5EF4-FFF2-40B4-BE49-F238E27FC236}">
                <a16:creationId xmlns:a16="http://schemas.microsoft.com/office/drawing/2014/main" id="{F29BD776-19EA-B6B1-A846-C44F836D1CA6}"/>
              </a:ext>
            </a:extLst>
          </p:cNvPr>
          <p:cNvSpPr txBox="1">
            <a:spLocks/>
          </p:cNvSpPr>
          <p:nvPr/>
        </p:nvSpPr>
        <p:spPr>
          <a:xfrm>
            <a:off x="328576" y="435497"/>
            <a:ext cx="5792911" cy="6715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ASHRAE Overview</a:t>
            </a:r>
          </a:p>
        </p:txBody>
      </p:sp>
      <p:sp>
        <p:nvSpPr>
          <p:cNvPr id="5" name="TextBox 4">
            <a:extLst>
              <a:ext uri="{FF2B5EF4-FFF2-40B4-BE49-F238E27FC236}">
                <a16:creationId xmlns:a16="http://schemas.microsoft.com/office/drawing/2014/main" id="{2DA8C989-623D-94EF-5F89-4C3784D4AE20}"/>
              </a:ext>
            </a:extLst>
          </p:cNvPr>
          <p:cNvSpPr txBox="1"/>
          <p:nvPr/>
        </p:nvSpPr>
        <p:spPr>
          <a:xfrm>
            <a:off x="730378" y="2600968"/>
            <a:ext cx="28576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rPr>
              <a:t>Vision</a:t>
            </a:r>
          </a:p>
        </p:txBody>
      </p:sp>
      <p:sp>
        <p:nvSpPr>
          <p:cNvPr id="7" name="TextBox 6">
            <a:extLst>
              <a:ext uri="{FF2B5EF4-FFF2-40B4-BE49-F238E27FC236}">
                <a16:creationId xmlns:a16="http://schemas.microsoft.com/office/drawing/2014/main" id="{D3B19884-988D-BF15-96BE-D9DCA5C12AF0}"/>
              </a:ext>
            </a:extLst>
          </p:cNvPr>
          <p:cNvSpPr txBox="1"/>
          <p:nvPr/>
        </p:nvSpPr>
        <p:spPr>
          <a:xfrm>
            <a:off x="744296" y="3149704"/>
            <a:ext cx="46265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 healthy and sustainable built environment for all</a:t>
            </a:r>
            <a:r>
              <a:rPr kumimoji="0" lang="en-US" sz="1400" b="0"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ptos" panose="020B0004020202020204" pitchFamily="34" charset="0"/>
                <a:ea typeface="+mn-ea"/>
                <a:cs typeface="Arial Narrow" panose="020B0604020202020204" pitchFamily="34" charset="0"/>
              </a:rPr>
              <a:t>.</a:t>
            </a:r>
          </a:p>
        </p:txBody>
      </p:sp>
      <p:sp>
        <p:nvSpPr>
          <p:cNvPr id="8" name="TextBox 7">
            <a:extLst>
              <a:ext uri="{FF2B5EF4-FFF2-40B4-BE49-F238E27FC236}">
                <a16:creationId xmlns:a16="http://schemas.microsoft.com/office/drawing/2014/main" id="{E1B6B411-40D2-F243-33B6-CFA412290505}"/>
              </a:ext>
            </a:extLst>
          </p:cNvPr>
          <p:cNvSpPr txBox="1"/>
          <p:nvPr/>
        </p:nvSpPr>
        <p:spPr>
          <a:xfrm>
            <a:off x="730378" y="3698868"/>
            <a:ext cx="4230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Aptos" panose="020B0004020202020204" pitchFamily="34" charset="0"/>
                <a:ea typeface="Arimo" panose="020B0604020202020204" pitchFamily="34" charset="0"/>
                <a:cs typeface="Arial" panose="020B0604020202020204" pitchFamily="34" charset="0"/>
              </a:rPr>
              <a:t>Industry Classification</a:t>
            </a:r>
          </a:p>
        </p:txBody>
      </p:sp>
      <p:sp>
        <p:nvSpPr>
          <p:cNvPr id="10" name="TextBox 9">
            <a:extLst>
              <a:ext uri="{FF2B5EF4-FFF2-40B4-BE49-F238E27FC236}">
                <a16:creationId xmlns:a16="http://schemas.microsoft.com/office/drawing/2014/main" id="{6324928C-0ACF-33CE-65F3-3FD52C4D32D2}"/>
              </a:ext>
            </a:extLst>
          </p:cNvPr>
          <p:cNvSpPr txBox="1"/>
          <p:nvPr/>
        </p:nvSpPr>
        <p:spPr>
          <a:xfrm>
            <a:off x="744296" y="4346958"/>
            <a:ext cx="7119544" cy="590931"/>
          </a:xfrm>
          <a:prstGeom prst="rect">
            <a:avLst/>
          </a:prstGeom>
          <a:noFill/>
        </p:spPr>
        <p:txBody>
          <a:bodyPr wrap="square">
            <a:spAutoFit/>
          </a:bodyPr>
          <a:lstStyle/>
          <a:p>
            <a:pPr marL="0" marR="0" lvl="0" indent="0" algn="l" defTabSz="914400" rtl="0" eaLnBrk="1" fontAlgn="auto" latinLnBrk="0" hangingPunct="1">
              <a:lnSpc>
                <a:spcPts val="2000"/>
              </a:lnSpc>
              <a:spcBef>
                <a:spcPts val="0"/>
              </a:spcBef>
              <a:spcAft>
                <a:spcPts val="0"/>
              </a:spcAft>
              <a:buClrTx/>
              <a:buSzPct val="100000"/>
              <a:buFontTx/>
              <a:buNone/>
              <a:tabLst/>
              <a:defRPr/>
            </a:pPr>
            <a:r>
              <a:rPr kumimoji="0" lang="en-US" altLang="en-US" sz="14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panose="020B0604020202020204" pitchFamily="34" charset="0"/>
              </a:rPr>
              <a:t>Consulting Engineers | Contractors | Manufacturers/Manufacturing Representatives</a:t>
            </a:r>
          </a:p>
          <a:p>
            <a:pPr marL="0" marR="0" lvl="0" indent="0" algn="l" defTabSz="914400" rtl="0" eaLnBrk="1" fontAlgn="auto" latinLnBrk="0" hangingPunct="1">
              <a:lnSpc>
                <a:spcPts val="2000"/>
              </a:lnSpc>
              <a:spcBef>
                <a:spcPts val="0"/>
              </a:spcBef>
              <a:spcAft>
                <a:spcPts val="0"/>
              </a:spcAft>
              <a:buClrTx/>
              <a:buSzPct val="100000"/>
              <a:buFontTx/>
              <a:buNone/>
              <a:tabLst/>
              <a:defRPr/>
            </a:pPr>
            <a:r>
              <a:rPr kumimoji="0" lang="en-US" altLang="en-US" sz="1400" b="0" i="0" u="none" strike="noStrike" kern="1200" cap="none" spc="0" normalizeH="0" baseline="0" noProof="0" dirty="0">
                <a:ln>
                  <a:noFill/>
                </a:ln>
                <a:solidFill>
                  <a:srgbClr val="00549B"/>
                </a:solidFill>
                <a:effectLst/>
                <a:uLnTx/>
                <a:uFillTx/>
                <a:latin typeface="Aptos" panose="020B0004020202020204" pitchFamily="34" charset="0"/>
                <a:ea typeface="+mn-ea"/>
                <a:cs typeface="Arial" panose="020B0604020202020204" pitchFamily="34" charset="0"/>
              </a:rPr>
              <a:t>Government | Health &amp; Education | Design Build | Architects</a:t>
            </a:r>
          </a:p>
        </p:txBody>
      </p:sp>
      <p:sp>
        <p:nvSpPr>
          <p:cNvPr id="12" name="TextBox 11">
            <a:extLst>
              <a:ext uri="{FF2B5EF4-FFF2-40B4-BE49-F238E27FC236}">
                <a16:creationId xmlns:a16="http://schemas.microsoft.com/office/drawing/2014/main" id="{EA5DF77F-CB7C-199E-BC15-17E5FEBD672B}"/>
              </a:ext>
            </a:extLst>
          </p:cNvPr>
          <p:cNvSpPr txBox="1"/>
          <p:nvPr/>
        </p:nvSpPr>
        <p:spPr>
          <a:xfrm>
            <a:off x="7119397" y="1126277"/>
            <a:ext cx="2769035" cy="10618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alt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16 </a:t>
            </a:r>
            <a:r>
              <a:rPr kumimoji="0" lang="en-US" altLang="en-US" sz="16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Regions</a:t>
            </a:r>
          </a:p>
          <a:p>
            <a:pPr marL="0" marR="0" lvl="0"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alt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200+  </a:t>
            </a:r>
            <a:r>
              <a:rPr kumimoji="0" lang="en-US" altLang="en-US" sz="16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Chapters</a:t>
            </a:r>
          </a:p>
          <a:p>
            <a:pPr marL="0" marR="0" lvl="0"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alt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400+  </a:t>
            </a:r>
            <a:r>
              <a:rPr kumimoji="0" lang="en-US" altLang="en-US" sz="16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Student Branches</a:t>
            </a:r>
          </a:p>
        </p:txBody>
      </p:sp>
      <p:sp>
        <p:nvSpPr>
          <p:cNvPr id="14" name="TextBox 13">
            <a:extLst>
              <a:ext uri="{FF2B5EF4-FFF2-40B4-BE49-F238E27FC236}">
                <a16:creationId xmlns:a16="http://schemas.microsoft.com/office/drawing/2014/main" id="{154B61C9-E5A0-83BD-57C6-90204E05F9AE}"/>
              </a:ext>
            </a:extLst>
          </p:cNvPr>
          <p:cNvSpPr txBox="1"/>
          <p:nvPr/>
        </p:nvSpPr>
        <p:spPr>
          <a:xfrm>
            <a:off x="7203159" y="3574805"/>
            <a:ext cx="2385008" cy="577081"/>
          </a:xfrm>
          <a:prstGeom prst="rect">
            <a:avLst/>
          </a:prstGeom>
          <a:noFill/>
        </p:spPr>
        <p:txBody>
          <a:bodyPr wrap="square">
            <a:spAutoFit/>
          </a:bodyPr>
          <a:lstStyle/>
          <a:p>
            <a:pPr marL="0" marR="0" lvl="3"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54,000+  Members</a:t>
            </a:r>
            <a:b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b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 130+ Countries</a:t>
            </a:r>
          </a:p>
        </p:txBody>
      </p:sp>
      <p:sp>
        <p:nvSpPr>
          <p:cNvPr id="15" name="TextBox 14">
            <a:extLst>
              <a:ext uri="{FF2B5EF4-FFF2-40B4-BE49-F238E27FC236}">
                <a16:creationId xmlns:a16="http://schemas.microsoft.com/office/drawing/2014/main" id="{7C76E3CF-5B57-9A4F-9348-CE4C713B83AF}"/>
              </a:ext>
            </a:extLst>
          </p:cNvPr>
          <p:cNvSpPr txBox="1"/>
          <p:nvPr/>
        </p:nvSpPr>
        <p:spPr>
          <a:xfrm>
            <a:off x="7350685" y="5311850"/>
            <a:ext cx="2385008" cy="657872"/>
          </a:xfrm>
          <a:prstGeom prst="rect">
            <a:avLst/>
          </a:prstGeom>
          <a:noFill/>
        </p:spPr>
        <p:txBody>
          <a:bodyPr wrap="square">
            <a:spAutoFit/>
          </a:bodyPr>
          <a:lstStyle/>
          <a:p>
            <a:pPr marL="0" marR="0" lvl="3"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sz="2100"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100+ </a:t>
            </a: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Standards</a:t>
            </a:r>
          </a:p>
          <a:p>
            <a:pPr marL="0" marR="0" lvl="3" indent="0" algn="ctr" defTabSz="685800" rtl="0" eaLnBrk="1" fontAlgn="auto" latinLnBrk="0" hangingPunct="1">
              <a:lnSpc>
                <a:spcPct val="100000"/>
              </a:lnSpc>
              <a:spcBef>
                <a:spcPts val="0"/>
              </a:spcBef>
              <a:spcAft>
                <a:spcPts val="0"/>
              </a:spcAft>
              <a:buClr>
                <a:srgbClr val="00B0F0"/>
              </a:buClr>
              <a:buSzPct val="100000"/>
              <a:buFontTx/>
              <a:buNone/>
              <a:tabLst/>
              <a:defRPr/>
            </a:pPr>
            <a:r>
              <a:rPr kumimoji="0" lang="en-US" sz="1575" b="1" i="0" u="none" strike="noStrike" kern="1200" cap="none" spc="0" normalizeH="0" baseline="0" noProof="0" dirty="0">
                <a:ln>
                  <a:noFill/>
                </a:ln>
                <a:solidFill>
                  <a:srgbClr val="006EB6"/>
                </a:solidFill>
                <a:effectLst/>
                <a:uLnTx/>
                <a:uFillTx/>
                <a:latin typeface="Oxygen" panose="02000503000000000000" pitchFamily="2" charset="0"/>
                <a:ea typeface="+mn-ea"/>
                <a:cs typeface="Arial" panose="020B0604020202020204" pitchFamily="34" charset="0"/>
              </a:rPr>
              <a:t>and Guidelines</a:t>
            </a:r>
          </a:p>
        </p:txBody>
      </p:sp>
      <p:pic>
        <p:nvPicPr>
          <p:cNvPr id="26" name="Picture 25">
            <a:extLst>
              <a:ext uri="{FF2B5EF4-FFF2-40B4-BE49-F238E27FC236}">
                <a16:creationId xmlns:a16="http://schemas.microsoft.com/office/drawing/2014/main" id="{57DC8636-44DA-FE28-E2FA-9D33E64F42D0}"/>
              </a:ext>
            </a:extLst>
          </p:cNvPr>
          <p:cNvPicPr>
            <a:picLocks noChangeAspect="1"/>
          </p:cNvPicPr>
          <p:nvPr/>
        </p:nvPicPr>
        <p:blipFill>
          <a:blip r:embed="rId4"/>
          <a:stretch>
            <a:fillRect/>
          </a:stretch>
        </p:blipFill>
        <p:spPr>
          <a:xfrm>
            <a:off x="7771213" y="2487134"/>
            <a:ext cx="1287785" cy="1120768"/>
          </a:xfrm>
          <a:prstGeom prst="rect">
            <a:avLst/>
          </a:prstGeom>
        </p:spPr>
      </p:pic>
      <p:pic>
        <p:nvPicPr>
          <p:cNvPr id="27" name="Picture 26">
            <a:extLst>
              <a:ext uri="{FF2B5EF4-FFF2-40B4-BE49-F238E27FC236}">
                <a16:creationId xmlns:a16="http://schemas.microsoft.com/office/drawing/2014/main" id="{4CB11379-75DF-FBC1-9FD9-427057B9405B}"/>
              </a:ext>
            </a:extLst>
          </p:cNvPr>
          <p:cNvPicPr>
            <a:picLocks noChangeAspect="1"/>
          </p:cNvPicPr>
          <p:nvPr/>
        </p:nvPicPr>
        <p:blipFill>
          <a:blip r:embed="rId5"/>
          <a:stretch>
            <a:fillRect/>
          </a:stretch>
        </p:blipFill>
        <p:spPr>
          <a:xfrm>
            <a:off x="8095676" y="4346958"/>
            <a:ext cx="840442" cy="784412"/>
          </a:xfrm>
          <a:prstGeom prst="rect">
            <a:avLst/>
          </a:prstGeom>
        </p:spPr>
      </p:pic>
      <p:pic>
        <p:nvPicPr>
          <p:cNvPr id="3" name="Picture 2" descr="A blue hexagon with black background&#10;&#10;Description automatically generated">
            <a:extLst>
              <a:ext uri="{FF2B5EF4-FFF2-40B4-BE49-F238E27FC236}">
                <a16:creationId xmlns:a16="http://schemas.microsoft.com/office/drawing/2014/main" id="{E1441C9C-0D7E-DDB1-6531-15D9625E8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706" y="5341747"/>
            <a:ext cx="858698" cy="593596"/>
          </a:xfrm>
          <a:prstGeom prst="rect">
            <a:avLst/>
          </a:prstGeom>
        </p:spPr>
      </p:pic>
    </p:spTree>
    <p:extLst>
      <p:ext uri="{BB962C8B-B14F-4D97-AF65-F5344CB8AC3E}">
        <p14:creationId xmlns:p14="http://schemas.microsoft.com/office/powerpoint/2010/main" val="19869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5C524-819C-4A71-8581-F80A3252B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C6E9E-7F4F-5AF6-9261-8F7569EB1D7D}"/>
              </a:ext>
            </a:extLst>
          </p:cNvPr>
          <p:cNvSpPr>
            <a:spLocks noGrp="1"/>
          </p:cNvSpPr>
          <p:nvPr>
            <p:ph type="title"/>
          </p:nvPr>
        </p:nvSpPr>
        <p:spPr/>
        <p:txBody>
          <a:bodyPr>
            <a:normAutofit/>
          </a:bodyPr>
          <a:lstStyle/>
          <a:p>
            <a:r>
              <a:rPr lang="en-US" altLang="en-US" sz="4000" dirty="0"/>
              <a:t>Section Operations</a:t>
            </a:r>
            <a:endParaRPr lang="en-US" sz="4000" b="1" dirty="0"/>
          </a:p>
        </p:txBody>
      </p:sp>
      <p:sp>
        <p:nvSpPr>
          <p:cNvPr id="7" name="Content Placeholder 2">
            <a:extLst>
              <a:ext uri="{FF2B5EF4-FFF2-40B4-BE49-F238E27FC236}">
                <a16:creationId xmlns:a16="http://schemas.microsoft.com/office/drawing/2014/main" id="{3AD36B70-0DC8-BD83-5579-5F116A76BE90}"/>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Sections operates under Society Year: </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Year starts on July 1</a:t>
            </a:r>
            <a:r>
              <a:rPr lang="en-US" sz="1600" baseline="30000" dirty="0">
                <a:solidFill>
                  <a:srgbClr val="00549B"/>
                </a:solidFill>
                <a:latin typeface="Aptos" panose="020B0004020202020204" pitchFamily="34" charset="0"/>
                <a:cs typeface="Arial Narrow" panose="020B0604020202020204" pitchFamily="34" charset="0"/>
              </a:rPr>
              <a:t>st</a:t>
            </a:r>
            <a:endParaRPr lang="en-US" sz="1600" dirty="0">
              <a:solidFill>
                <a:srgbClr val="00549B"/>
              </a:solidFill>
              <a:latin typeface="Aptos" panose="020B0004020202020204" pitchFamily="34" charset="0"/>
              <a:cs typeface="Arial Narrow" panose="020B0604020202020204" pitchFamily="34" charset="0"/>
            </a:endParaRP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Year ends on June 30</a:t>
            </a:r>
            <a:r>
              <a:rPr lang="en-US" sz="1600" baseline="30000" dirty="0">
                <a:solidFill>
                  <a:srgbClr val="00549B"/>
                </a:solidFill>
                <a:latin typeface="Aptos" panose="020B0004020202020204" pitchFamily="34" charset="0"/>
                <a:cs typeface="Arial Narrow" panose="020B0604020202020204" pitchFamily="34" charset="0"/>
              </a:rPr>
              <a:t>th</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Section Leaders are encouraged to attend the Chapters Regional Conference</a:t>
            </a:r>
            <a:endParaRPr lang="en-US" sz="1600" baseline="300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baseline="30000" dirty="0">
              <a:solidFill>
                <a:srgbClr val="00549B"/>
              </a:solidFill>
              <a:latin typeface="Aptos" panose="020B0004020202020204" pitchFamily="34" charset="0"/>
              <a:cs typeface="Arial Narrow" panose="020B0604020202020204" pitchFamily="34" charset="0"/>
            </a:endParaRPr>
          </a:p>
          <a:p>
            <a:pPr lvl="0">
              <a:buClr>
                <a:prstClr val="black"/>
              </a:buClr>
              <a:defRPr/>
            </a:pPr>
            <a:r>
              <a:rPr lang="en-US" altLang="en-US" sz="2000" b="1" dirty="0">
                <a:solidFill>
                  <a:srgbClr val="00549B"/>
                </a:solidFill>
                <a:latin typeface="Aptos" panose="020B0004020202020204" pitchFamily="34" charset="0"/>
                <a:cs typeface="Arial Narrow" panose="020B0604020202020204" pitchFamily="34" charset="0"/>
              </a:rPr>
              <a:t>Section Officers</a:t>
            </a:r>
          </a:p>
          <a:p>
            <a:pPr lvl="1">
              <a:spcBef>
                <a:spcPts val="1000"/>
              </a:spcBef>
              <a:buClr>
                <a:prstClr val="black"/>
              </a:buClr>
              <a:defRPr/>
            </a:pPr>
            <a:r>
              <a:rPr lang="en-US" sz="1600" b="1" dirty="0">
                <a:solidFill>
                  <a:srgbClr val="00549B"/>
                </a:solidFill>
                <a:latin typeface="Aptos" panose="020B0004020202020204" pitchFamily="34" charset="0"/>
                <a:cs typeface="Arial Narrow" panose="020B0604020202020204" pitchFamily="34" charset="0"/>
              </a:rPr>
              <a:t>Section President</a:t>
            </a:r>
            <a:r>
              <a:rPr lang="en-US" sz="1600" dirty="0">
                <a:solidFill>
                  <a:srgbClr val="00549B"/>
                </a:solidFill>
                <a:latin typeface="Aptos" panose="020B0004020202020204" pitchFamily="34" charset="0"/>
                <a:cs typeface="Arial Narrow" panose="020B0604020202020204" pitchFamily="34" charset="0"/>
              </a:rPr>
              <a:t>: The Section President shall be the chief executive officer of the Section and shall provide general direction of the affairs of the Section and provide general supervision over its officers.</a:t>
            </a:r>
          </a:p>
          <a:p>
            <a:pPr lvl="1">
              <a:spcBef>
                <a:spcPts val="1000"/>
              </a:spcBef>
              <a:buClr>
                <a:prstClr val="black"/>
              </a:buClr>
              <a:defRPr/>
            </a:pPr>
            <a:r>
              <a:rPr lang="en-US" sz="1600" b="1" dirty="0">
                <a:solidFill>
                  <a:srgbClr val="00549B"/>
                </a:solidFill>
                <a:latin typeface="Aptos" panose="020B0004020202020204" pitchFamily="34" charset="0"/>
                <a:cs typeface="Arial Narrow" panose="020B0604020202020204" pitchFamily="34" charset="0"/>
              </a:rPr>
              <a:t>Section Vice-President</a:t>
            </a:r>
            <a:r>
              <a:rPr lang="en-US" sz="1600" dirty="0">
                <a:solidFill>
                  <a:srgbClr val="00549B"/>
                </a:solidFill>
                <a:latin typeface="Aptos" panose="020B0004020202020204" pitchFamily="34" charset="0"/>
                <a:cs typeface="Arial Narrow" panose="020B0604020202020204" pitchFamily="34" charset="0"/>
              </a:rPr>
              <a:t>: The Section President-Elect shall automatically succeed to the office of the Section President at the conclusion of the Section President's term of office. In the absence of the Section President, the Section President-Elect shall exercise the powers and perform the duties of the Section President.</a:t>
            </a:r>
          </a:p>
          <a:p>
            <a:pPr lvl="1">
              <a:spcBef>
                <a:spcPts val="1000"/>
              </a:spcBef>
              <a:buClr>
                <a:prstClr val="black"/>
              </a:buClr>
              <a:defRPr/>
            </a:pPr>
            <a:r>
              <a:rPr lang="en-US" sz="1600" b="1" dirty="0">
                <a:solidFill>
                  <a:srgbClr val="00549B"/>
                </a:solidFill>
                <a:latin typeface="Aptos" panose="020B0004020202020204" pitchFamily="34" charset="0"/>
                <a:cs typeface="Arial Narrow" panose="020B0604020202020204" pitchFamily="34" charset="0"/>
              </a:rPr>
              <a:t>Section Secretary: </a:t>
            </a:r>
            <a:r>
              <a:rPr lang="en-US" sz="1600" dirty="0">
                <a:solidFill>
                  <a:srgbClr val="00549B"/>
                </a:solidFill>
                <a:latin typeface="Aptos" panose="020B0004020202020204" pitchFamily="34" charset="0"/>
                <a:cs typeface="Arial Narrow" panose="020B0604020202020204" pitchFamily="34" charset="0"/>
              </a:rPr>
              <a:t>The Section Secretary shall send notices of meetings to the members and to the Chapter President, Chapter CTTC Chair, CTTC RVC, and DRC. The Section Secretary shall keep minutes of meetings.</a:t>
            </a:r>
          </a:p>
          <a:p>
            <a:pPr lvl="1">
              <a:spcBef>
                <a:spcPts val="1000"/>
              </a:spcBef>
              <a:buClr>
                <a:prstClr val="black"/>
              </a:buClr>
              <a:defRPr/>
            </a:pPr>
            <a:r>
              <a:rPr lang="en-US" sz="1600" b="1" dirty="0">
                <a:solidFill>
                  <a:srgbClr val="00549B"/>
                </a:solidFill>
                <a:latin typeface="Aptos" panose="020B0004020202020204" pitchFamily="34" charset="0"/>
                <a:cs typeface="Arial Narrow" panose="020B0604020202020204" pitchFamily="34" charset="0"/>
              </a:rPr>
              <a:t>Section Treasurer: </a:t>
            </a:r>
            <a:r>
              <a:rPr lang="en-US" sz="1600" dirty="0">
                <a:solidFill>
                  <a:srgbClr val="00549B"/>
                </a:solidFill>
                <a:latin typeface="Aptos" panose="020B0004020202020204" pitchFamily="34" charset="0"/>
                <a:cs typeface="Arial Narrow" panose="020B0604020202020204" pitchFamily="34" charset="0"/>
              </a:rPr>
              <a:t>The Section Treasurer shall work with the Chapter Treasurer to collect funds for meetings/events and make required payments. The Section Treasurer shall report all transactions to the</a:t>
            </a:r>
            <a:br>
              <a:rPr lang="en-US" sz="1600" dirty="0">
                <a:solidFill>
                  <a:srgbClr val="00549B"/>
                </a:solidFill>
                <a:latin typeface="Aptos" panose="020B0004020202020204" pitchFamily="34" charset="0"/>
                <a:cs typeface="Arial Narrow" panose="020B0604020202020204" pitchFamily="34" charset="0"/>
              </a:rPr>
            </a:br>
            <a:r>
              <a:rPr lang="en-US" sz="1600" dirty="0">
                <a:solidFill>
                  <a:srgbClr val="00549B"/>
                </a:solidFill>
                <a:latin typeface="Aptos" panose="020B0004020202020204" pitchFamily="34" charset="0"/>
                <a:cs typeface="Arial Narrow" panose="020B0604020202020204" pitchFamily="34" charset="0"/>
              </a:rPr>
              <a:t>Chapter Treasurer.</a:t>
            </a:r>
            <a:endParaRPr lang="en-US" sz="1600" b="1"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96385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DE9D-C4C8-69E6-C683-F067F8EB91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85490-7EA5-C304-A70A-E4C3743EA8D5}"/>
              </a:ext>
            </a:extLst>
          </p:cNvPr>
          <p:cNvSpPr>
            <a:spLocks noGrp="1"/>
          </p:cNvSpPr>
          <p:nvPr>
            <p:ph type="title"/>
          </p:nvPr>
        </p:nvSpPr>
        <p:spPr/>
        <p:txBody>
          <a:bodyPr>
            <a:normAutofit/>
          </a:bodyPr>
          <a:lstStyle/>
          <a:p>
            <a:r>
              <a:rPr lang="en-US" altLang="en-US" sz="4000" dirty="0"/>
              <a:t>Section Operations</a:t>
            </a:r>
            <a:endParaRPr lang="en-US" sz="4000" b="1" dirty="0"/>
          </a:p>
        </p:txBody>
      </p:sp>
      <p:sp>
        <p:nvSpPr>
          <p:cNvPr id="7" name="Content Placeholder 2">
            <a:extLst>
              <a:ext uri="{FF2B5EF4-FFF2-40B4-BE49-F238E27FC236}">
                <a16:creationId xmlns:a16="http://schemas.microsoft.com/office/drawing/2014/main" id="{8F46E115-089C-E21E-A48C-601A37E41DAF}"/>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Section Representative</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Section Representative shall be appointed by the Chapter President to act as the liaison to the Section and provide support as needed.</a:t>
            </a:r>
          </a:p>
          <a:p>
            <a:pPr marL="457200" lvl="1" indent="0">
              <a:spcBef>
                <a:spcPts val="1000"/>
              </a:spcBef>
              <a:buClr>
                <a:prstClr val="black"/>
              </a:buClr>
              <a:buNone/>
              <a:defRPr/>
            </a:pPr>
            <a:endParaRPr lang="en-US" sz="1600" dirty="0">
              <a:solidFill>
                <a:srgbClr val="00549B"/>
              </a:solidFill>
              <a:latin typeface="Aptos" panose="020B0004020202020204" pitchFamily="34" charset="0"/>
              <a:cs typeface="Arial Narrow" panose="020B0604020202020204" pitchFamily="34" charset="0"/>
            </a:endParaRPr>
          </a:p>
          <a:p>
            <a:pPr lvl="0">
              <a:buClr>
                <a:prstClr val="black"/>
              </a:buClr>
              <a:defRPr/>
            </a:pPr>
            <a:r>
              <a:rPr lang="en-US" altLang="en-US" sz="2000" b="1" dirty="0">
                <a:solidFill>
                  <a:srgbClr val="00549B"/>
                </a:solidFill>
                <a:latin typeface="Aptos" panose="020B0004020202020204" pitchFamily="34" charset="0"/>
                <a:cs typeface="Arial Narrow" panose="020B0604020202020204" pitchFamily="34" charset="0"/>
              </a:rPr>
              <a:t>Section Officer Elections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Section officers should be elected by members in accordance with the Chapter Bylaws. The Oregon Chapter bylaws do have specific election criteria for section leaders, so this would fall under the normal election process. </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Nominating Committee would work with the Section to identify candidates. Nominating Committee shall present the list of candidates no later than 30 days before the January meeting. (Oregon ASHRAE Bylaws)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Nominations can be taken from the floor during the March meeting.</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Elections take place at the April meeting.</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Section Senior Officers (President, Vice-President, and Treasurer) should hold a member grade of Associate or Higher. Section Secretary can hold an Affiliate grade.</a:t>
            </a:r>
            <a:endParaRPr lang="en-US" sz="12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baseline="30000"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9389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5DBDF-3F18-0A61-63C0-354DD5A61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CE05C-ADEC-6C9B-AE72-76EDB3764452}"/>
              </a:ext>
            </a:extLst>
          </p:cNvPr>
          <p:cNvSpPr>
            <a:spLocks noGrp="1"/>
          </p:cNvSpPr>
          <p:nvPr>
            <p:ph type="title"/>
          </p:nvPr>
        </p:nvSpPr>
        <p:spPr/>
        <p:txBody>
          <a:bodyPr>
            <a:normAutofit/>
          </a:bodyPr>
          <a:lstStyle/>
          <a:p>
            <a:r>
              <a:rPr lang="en-US" altLang="en-US" sz="4000" dirty="0"/>
              <a:t>Section Operations</a:t>
            </a:r>
            <a:endParaRPr lang="en-US" sz="4000" b="1" dirty="0"/>
          </a:p>
        </p:txBody>
      </p:sp>
      <p:sp>
        <p:nvSpPr>
          <p:cNvPr id="7" name="Content Placeholder 2">
            <a:extLst>
              <a:ext uri="{FF2B5EF4-FFF2-40B4-BE49-F238E27FC236}">
                <a16:creationId xmlns:a16="http://schemas.microsoft.com/office/drawing/2014/main" id="{32BC5734-3605-5F73-E91B-BF280CE928B2}"/>
              </a:ext>
            </a:extLst>
          </p:cNvPr>
          <p:cNvSpPr txBox="1">
            <a:spLocks/>
          </p:cNvSpPr>
          <p:nvPr/>
        </p:nvSpPr>
        <p:spPr>
          <a:xfrm>
            <a:off x="336856" y="1219200"/>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1000"/>
              </a:spcBef>
              <a:buClr>
                <a:prstClr val="black"/>
              </a:buClr>
              <a:buNone/>
              <a:defRPr/>
            </a:pPr>
            <a:endParaRPr lang="en-US" sz="1600" baseline="30000" dirty="0">
              <a:solidFill>
                <a:srgbClr val="00549B"/>
              </a:solidFill>
              <a:latin typeface="Aptos" panose="020B0004020202020204" pitchFamily="34" charset="0"/>
              <a:cs typeface="Arial Narrow" panose="020B0604020202020204" pitchFamily="34" charset="0"/>
            </a:endParaRPr>
          </a:p>
          <a:p>
            <a:pPr lvl="0">
              <a:buClr>
                <a:prstClr val="black"/>
              </a:buClr>
              <a:defRPr/>
            </a:pPr>
            <a:r>
              <a:rPr lang="en-US" altLang="en-US" sz="2000" b="1" dirty="0">
                <a:solidFill>
                  <a:srgbClr val="00549B"/>
                </a:solidFill>
                <a:latin typeface="Aptos" panose="020B0004020202020204" pitchFamily="34" charset="0"/>
                <a:cs typeface="Arial Narrow" panose="020B0604020202020204" pitchFamily="34" charset="0"/>
              </a:rPr>
              <a:t>Section Meetings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Sections are required to hold a </a:t>
            </a:r>
            <a:r>
              <a:rPr lang="en-US" sz="1600" b="1" dirty="0">
                <a:solidFill>
                  <a:srgbClr val="00549B"/>
                </a:solidFill>
                <a:latin typeface="Aptos" panose="020B0004020202020204" pitchFamily="34" charset="0"/>
                <a:cs typeface="Arial Narrow" panose="020B0604020202020204" pitchFamily="34" charset="0"/>
              </a:rPr>
              <a:t>minimum of two Section Meetings per year</a:t>
            </a:r>
            <a:r>
              <a:rPr lang="en-US" sz="1600" dirty="0">
                <a:solidFill>
                  <a:srgbClr val="00549B"/>
                </a:solidFill>
                <a:latin typeface="Aptos" panose="020B0004020202020204" pitchFamily="34" charset="0"/>
                <a:cs typeface="Arial Narrow" panose="020B0604020202020204" pitchFamily="34" charset="0"/>
              </a:rPr>
              <a:t>. Work with the Chapter CTTC Chair for program ideas. Send announcements to members two weeks in advance of meeting. Program evaluations should be completed.</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Programs MUST conform with </a:t>
            </a:r>
            <a:r>
              <a:rPr lang="en-US" sz="1600" b="1" dirty="0">
                <a:solidFill>
                  <a:srgbClr val="00549B"/>
                </a:solidFill>
                <a:latin typeface="Aptos" panose="020B0004020202020204" pitchFamily="34" charset="0"/>
                <a:cs typeface="Arial Narrow" panose="020B0604020202020204" pitchFamily="34" charset="0"/>
              </a:rPr>
              <a:t>ASHRAE’s Commercialism Policy</a:t>
            </a:r>
            <a:r>
              <a:rPr lang="en-US" sz="1600" dirty="0">
                <a:solidFill>
                  <a:srgbClr val="00549B"/>
                </a:solidFill>
                <a:latin typeface="Aptos" panose="020B0004020202020204" pitchFamily="34" charset="0"/>
                <a:cs typeface="Arial Narrow" panose="020B0604020202020204" pitchFamily="34" charset="0"/>
              </a:rPr>
              <a:t>. (Refer to Section 5 of the Manual For Chapter Operations).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Work with the Chapter CTTC Chair to coordinate </a:t>
            </a:r>
            <a:r>
              <a:rPr lang="en-US" sz="1600" b="1" dirty="0">
                <a:solidFill>
                  <a:srgbClr val="00549B"/>
                </a:solidFill>
                <a:latin typeface="Aptos" panose="020B0004020202020204" pitchFamily="34" charset="0"/>
                <a:cs typeface="Arial Narrow" panose="020B0604020202020204" pitchFamily="34" charset="0"/>
              </a:rPr>
              <a:t>ASHRAE Distinguished Lecturer </a:t>
            </a:r>
            <a:r>
              <a:rPr lang="en-US" sz="1600" dirty="0">
                <a:solidFill>
                  <a:srgbClr val="00549B"/>
                </a:solidFill>
                <a:latin typeface="Aptos" panose="020B0004020202020204" pitchFamily="34" charset="0"/>
                <a:cs typeface="Arial Narrow" panose="020B0604020202020204" pitchFamily="34" charset="0"/>
              </a:rPr>
              <a:t>visits.</a:t>
            </a:r>
          </a:p>
          <a:p>
            <a:pPr lvl="0">
              <a:buClr>
                <a:prstClr val="black"/>
              </a:buClr>
              <a:defRPr/>
            </a:pPr>
            <a:r>
              <a:rPr lang="en-US" altLang="en-US" sz="2000" b="1" dirty="0">
                <a:solidFill>
                  <a:srgbClr val="00549B"/>
                </a:solidFill>
                <a:latin typeface="Aptos" panose="020B0004020202020204" pitchFamily="34" charset="0"/>
                <a:cs typeface="Arial Narrow" panose="020B0604020202020204" pitchFamily="34" charset="0"/>
              </a:rPr>
              <a:t>Special Events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Coordinate Special Events with Chapter President. Events and any associated sponsorship must comply with ASHRAE’s Commercialism Policy.</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Any events that involve contact sports require additional liability insurance. Coordinate with Chapter President.</a:t>
            </a:r>
            <a:br>
              <a:rPr lang="en-US" sz="1600" dirty="0">
                <a:solidFill>
                  <a:srgbClr val="00549B"/>
                </a:solidFill>
                <a:latin typeface="Aptos" panose="020B0004020202020204" pitchFamily="34" charset="0"/>
                <a:cs typeface="Arial Narrow" panose="020B0604020202020204" pitchFamily="34" charset="0"/>
              </a:rPr>
            </a:br>
            <a:r>
              <a:rPr lang="en-US" sz="1600" dirty="0">
                <a:solidFill>
                  <a:srgbClr val="00549B"/>
                </a:solidFill>
                <a:latin typeface="Aptos" panose="020B0004020202020204" pitchFamily="34" charset="0"/>
                <a:cs typeface="Arial Narrow" panose="020B0604020202020204" pitchFamily="34" charset="0"/>
              </a:rPr>
              <a:t>(Axe throwing events are prohibited).</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Refer to ASHRAE’s Alcohol Policy in Section 5 of the Manual for Chapter Operations.</a:t>
            </a: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01548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CCD9-E0DD-0C27-203E-CDBBD9789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C8650-F4C4-E692-4953-28C9F03ACC41}"/>
              </a:ext>
            </a:extLst>
          </p:cNvPr>
          <p:cNvSpPr>
            <a:spLocks noGrp="1"/>
          </p:cNvSpPr>
          <p:nvPr>
            <p:ph type="title"/>
          </p:nvPr>
        </p:nvSpPr>
        <p:spPr/>
        <p:txBody>
          <a:bodyPr>
            <a:normAutofit/>
          </a:bodyPr>
          <a:lstStyle/>
          <a:p>
            <a:r>
              <a:rPr lang="en-US" altLang="en-US" sz="4000" dirty="0"/>
              <a:t>Section Finances</a:t>
            </a:r>
            <a:endParaRPr lang="en-US" sz="4000" b="1" dirty="0"/>
          </a:p>
        </p:txBody>
      </p:sp>
      <p:sp>
        <p:nvSpPr>
          <p:cNvPr id="7" name="Content Placeholder 2">
            <a:extLst>
              <a:ext uri="{FF2B5EF4-FFF2-40B4-BE49-F238E27FC236}">
                <a16:creationId xmlns:a16="http://schemas.microsoft.com/office/drawing/2014/main" id="{8BB1BFF0-2BD9-1EBD-3283-9AC7648F5C96}"/>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Work with Chapter Treasurer</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Chapter Treasurer manages bank accounts. Section should not have its own bank account.</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Section should work with the Chapter Treasurer to develop an annual budget. The main operating revenue source for the chapter/section is chapter dues. Chapter dues are not separated.</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Provide receipts for all transactions for annual audit.</a:t>
            </a:r>
          </a:p>
          <a:p>
            <a:pPr marL="457200" lvl="1" indent="0">
              <a:spcBef>
                <a:spcPts val="1000"/>
              </a:spcBef>
              <a:buClr>
                <a:prstClr val="black"/>
              </a:buClr>
              <a:buNone/>
              <a:defRPr/>
            </a:pPr>
            <a:endParaRPr lang="en-US" sz="1600" baseline="30000"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34181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C00BC-B23A-D5A7-4BC6-3A8B2E8F1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F1239-C30E-A738-DE20-41EF16749280}"/>
              </a:ext>
            </a:extLst>
          </p:cNvPr>
          <p:cNvSpPr>
            <a:spLocks noGrp="1"/>
          </p:cNvSpPr>
          <p:nvPr>
            <p:ph type="title"/>
          </p:nvPr>
        </p:nvSpPr>
        <p:spPr/>
        <p:txBody>
          <a:bodyPr>
            <a:normAutofit/>
          </a:bodyPr>
          <a:lstStyle/>
          <a:p>
            <a:r>
              <a:rPr lang="en-US" altLang="en-US" sz="4000" dirty="0"/>
              <a:t>Policies</a:t>
            </a:r>
            <a:endParaRPr lang="en-US" sz="4000" b="1" dirty="0"/>
          </a:p>
        </p:txBody>
      </p:sp>
      <p:sp>
        <p:nvSpPr>
          <p:cNvPr id="3" name="Content Placeholder 2">
            <a:extLst>
              <a:ext uri="{FF2B5EF4-FFF2-40B4-BE49-F238E27FC236}">
                <a16:creationId xmlns:a16="http://schemas.microsoft.com/office/drawing/2014/main" id="{E7B5F69A-9C39-F4BD-E763-293B5EC1CE5D}"/>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ASHRAE’s Code of Ethics</a:t>
            </a:r>
          </a:p>
          <a:p>
            <a:pPr lvl="1">
              <a:spcBef>
                <a:spcPts val="1000"/>
              </a:spcBef>
              <a:buClr>
                <a:prstClr val="black"/>
              </a:buClr>
              <a:defRPr/>
            </a:pPr>
            <a:r>
              <a:rPr lang="en-US" sz="1600" b="1" dirty="0">
                <a:latin typeface="Aptos" panose="020B0004020202020204" pitchFamily="34" charset="0"/>
              </a:rPr>
              <a:t>ASHRAE Value Statement: </a:t>
            </a:r>
            <a:r>
              <a:rPr lang="en-US" sz="1600" i="1" dirty="0">
                <a:latin typeface="Aptos" panose="020B0004020202020204" pitchFamily="34" charset="0"/>
              </a:rPr>
              <a:t>In ASHRAE meetings, we will act with honesty, fairness, courtesy, competence, inclusiveness and respect for others, which exemplify our core values of excellence, commitment, integrity, collaboration, volunteerism and diversity, and shall avoid all real or perceived conflicts of interest. Our culture is one of inclusiveness, acknowledging the inherent value and dignity of each individual.  We celebrate diverse and inclusive communities, understanding that doing so fuels better, more creative and more thoughtful ideas, solutions and strategies for the Society and the communities our Society serves. We respect and welcome all.</a:t>
            </a:r>
            <a:endParaRPr lang="en-US" sz="1100" baseline="30000" dirty="0">
              <a:solidFill>
                <a:srgbClr val="00549B"/>
              </a:solidFill>
              <a:latin typeface="Aptos" panose="020B0004020202020204" pitchFamily="34" charset="0"/>
              <a:cs typeface="Arial Narrow" panose="020B0604020202020204" pitchFamily="34" charset="0"/>
            </a:endParaRPr>
          </a:p>
          <a:p>
            <a:pPr lvl="0">
              <a:buClr>
                <a:prstClr val="black"/>
              </a:buClr>
              <a:defRPr/>
            </a:pPr>
            <a:r>
              <a:rPr lang="en-US" sz="2000" b="1" dirty="0">
                <a:solidFill>
                  <a:srgbClr val="00549B"/>
                </a:solidFill>
                <a:latin typeface="Aptos" panose="020B0004020202020204" pitchFamily="34" charset="0"/>
                <a:cs typeface="Arial Narrow" panose="020B0604020202020204" pitchFamily="34" charset="0"/>
              </a:rPr>
              <a:t>Reporting Ethics Violations</a:t>
            </a:r>
          </a:p>
          <a:p>
            <a:pPr marL="457200" lvl="1" indent="0">
              <a:buClr>
                <a:prstClr val="black"/>
              </a:buClr>
              <a:buNone/>
              <a:defRPr/>
            </a:pPr>
            <a:endParaRPr lang="en-US" sz="1200" b="1"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pic>
        <p:nvPicPr>
          <p:cNvPr id="5" name="Picture 4">
            <a:extLst>
              <a:ext uri="{FF2B5EF4-FFF2-40B4-BE49-F238E27FC236}">
                <a16:creationId xmlns:a16="http://schemas.microsoft.com/office/drawing/2014/main" id="{9CCF06FE-3F33-991D-C9F1-EAFD7D964A84}"/>
              </a:ext>
            </a:extLst>
          </p:cNvPr>
          <p:cNvPicPr>
            <a:picLocks noChangeAspect="1"/>
          </p:cNvPicPr>
          <p:nvPr/>
        </p:nvPicPr>
        <p:blipFill>
          <a:blip r:embed="rId3"/>
          <a:stretch>
            <a:fillRect/>
          </a:stretch>
        </p:blipFill>
        <p:spPr>
          <a:xfrm>
            <a:off x="2129125" y="3756615"/>
            <a:ext cx="2976274" cy="2915118"/>
          </a:xfrm>
          <a:prstGeom prst="rect">
            <a:avLst/>
          </a:prstGeom>
        </p:spPr>
      </p:pic>
    </p:spTree>
    <p:extLst>
      <p:ext uri="{BB962C8B-B14F-4D97-AF65-F5344CB8AC3E}">
        <p14:creationId xmlns:p14="http://schemas.microsoft.com/office/powerpoint/2010/main" val="101110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FB16B-3E64-A16C-604E-7ED5D9867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33A43-8C78-4D24-484D-505ECB61ED7D}"/>
              </a:ext>
            </a:extLst>
          </p:cNvPr>
          <p:cNvSpPr>
            <a:spLocks noGrp="1"/>
          </p:cNvSpPr>
          <p:nvPr>
            <p:ph type="title"/>
          </p:nvPr>
        </p:nvSpPr>
        <p:spPr/>
        <p:txBody>
          <a:bodyPr>
            <a:normAutofit/>
          </a:bodyPr>
          <a:lstStyle/>
          <a:p>
            <a:r>
              <a:rPr lang="en-US" altLang="en-US" sz="4000" dirty="0"/>
              <a:t>Policies</a:t>
            </a:r>
            <a:endParaRPr lang="en-US" sz="4000" b="1" dirty="0"/>
          </a:p>
        </p:txBody>
      </p:sp>
      <p:sp>
        <p:nvSpPr>
          <p:cNvPr id="3" name="Content Placeholder 2">
            <a:extLst>
              <a:ext uri="{FF2B5EF4-FFF2-40B4-BE49-F238E27FC236}">
                <a16:creationId xmlns:a16="http://schemas.microsoft.com/office/drawing/2014/main" id="{BD13E626-5A10-ACD9-F09F-DC5174B8B868}"/>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ASHRAE’s Commercialism Policy</a:t>
            </a:r>
          </a:p>
          <a:p>
            <a:pPr marL="457200" lvl="1" indent="0">
              <a:buClr>
                <a:prstClr val="black"/>
              </a:buClr>
              <a:buNone/>
              <a:defRPr/>
            </a:pPr>
            <a:endParaRPr lang="en-US" sz="1200" b="1"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pic>
        <p:nvPicPr>
          <p:cNvPr id="10" name="Picture 9">
            <a:extLst>
              <a:ext uri="{FF2B5EF4-FFF2-40B4-BE49-F238E27FC236}">
                <a16:creationId xmlns:a16="http://schemas.microsoft.com/office/drawing/2014/main" id="{13982A67-8620-1058-ECB5-2687C42E2B86}"/>
              </a:ext>
            </a:extLst>
          </p:cNvPr>
          <p:cNvPicPr>
            <a:picLocks noChangeAspect="1"/>
          </p:cNvPicPr>
          <p:nvPr/>
        </p:nvPicPr>
        <p:blipFill>
          <a:blip r:embed="rId3"/>
          <a:stretch>
            <a:fillRect/>
          </a:stretch>
        </p:blipFill>
        <p:spPr>
          <a:xfrm>
            <a:off x="131334" y="1837265"/>
            <a:ext cx="5095514" cy="4833853"/>
          </a:xfrm>
          <a:prstGeom prst="rect">
            <a:avLst/>
          </a:prstGeom>
        </p:spPr>
      </p:pic>
      <p:pic>
        <p:nvPicPr>
          <p:cNvPr id="12" name="Picture 11">
            <a:extLst>
              <a:ext uri="{FF2B5EF4-FFF2-40B4-BE49-F238E27FC236}">
                <a16:creationId xmlns:a16="http://schemas.microsoft.com/office/drawing/2014/main" id="{3BDE425B-ACEF-61BE-CAB4-6AB7E90A186B}"/>
              </a:ext>
            </a:extLst>
          </p:cNvPr>
          <p:cNvPicPr>
            <a:picLocks noChangeAspect="1"/>
          </p:cNvPicPr>
          <p:nvPr/>
        </p:nvPicPr>
        <p:blipFill>
          <a:blip r:embed="rId4"/>
          <a:stretch>
            <a:fillRect/>
          </a:stretch>
        </p:blipFill>
        <p:spPr>
          <a:xfrm>
            <a:off x="5226848" y="1723211"/>
            <a:ext cx="5303980" cy="4122777"/>
          </a:xfrm>
          <a:prstGeom prst="rect">
            <a:avLst/>
          </a:prstGeom>
        </p:spPr>
      </p:pic>
    </p:spTree>
    <p:extLst>
      <p:ext uri="{BB962C8B-B14F-4D97-AF65-F5344CB8AC3E}">
        <p14:creationId xmlns:p14="http://schemas.microsoft.com/office/powerpoint/2010/main" val="339661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your fingertips!</a:t>
            </a:r>
          </a:p>
        </p:txBody>
      </p:sp>
      <p:sp>
        <p:nvSpPr>
          <p:cNvPr id="3" name="Content Placeholder 2"/>
          <p:cNvSpPr>
            <a:spLocks noGrp="1"/>
          </p:cNvSpPr>
          <p:nvPr>
            <p:ph sz="half" idx="2"/>
          </p:nvPr>
        </p:nvSpPr>
        <p:spPr/>
        <p:txBody>
          <a:bodyPr>
            <a:normAutofit/>
          </a:bodyPr>
          <a:lstStyle/>
          <a:p>
            <a:r>
              <a:rPr lang="en-US" dirty="0"/>
              <a:t>ASHRAE Volunteers and Staff</a:t>
            </a:r>
          </a:p>
          <a:p>
            <a:r>
              <a:rPr lang="en-US" dirty="0"/>
              <a:t>Manuals</a:t>
            </a:r>
          </a:p>
          <a:p>
            <a:pPr lvl="1"/>
            <a:r>
              <a:rPr lang="en-US" dirty="0"/>
              <a:t>Manual for Chapter Operations</a:t>
            </a:r>
          </a:p>
          <a:p>
            <a:pPr lvl="1"/>
            <a:r>
              <a:rPr lang="en-US" dirty="0"/>
              <a:t>ASHRAE Rules of the Board</a:t>
            </a:r>
          </a:p>
          <a:p>
            <a:pPr lvl="1"/>
            <a:r>
              <a:rPr lang="en-US" dirty="0"/>
              <a:t>ASHRAE Bylaws</a:t>
            </a:r>
          </a:p>
          <a:p>
            <a:pPr lvl="1"/>
            <a:r>
              <a:rPr lang="en-US" dirty="0"/>
              <a:t>Oregon Chapter Bylaws</a:t>
            </a:r>
          </a:p>
          <a:p>
            <a:r>
              <a:rPr lang="en-US" dirty="0"/>
              <a:t>ASHRAE Website</a:t>
            </a:r>
          </a:p>
          <a:p>
            <a:r>
              <a:rPr lang="en-US" dirty="0"/>
              <a:t>Other Websites</a:t>
            </a:r>
          </a:p>
          <a:p>
            <a:r>
              <a:rPr lang="en-US" dirty="0"/>
              <a:t>Training</a:t>
            </a:r>
          </a:p>
        </p:txBody>
      </p:sp>
      <p:pic>
        <p:nvPicPr>
          <p:cNvPr id="5" name="Picture 4"/>
          <p:cNvPicPr>
            <a:picLocks noChangeAspect="1"/>
          </p:cNvPicPr>
          <p:nvPr/>
        </p:nvPicPr>
        <p:blipFill>
          <a:blip r:embed="rId3"/>
          <a:stretch>
            <a:fillRect/>
          </a:stretch>
        </p:blipFill>
        <p:spPr>
          <a:xfrm>
            <a:off x="6896559" y="2068726"/>
            <a:ext cx="4204312" cy="2699168"/>
          </a:xfrm>
          <a:prstGeom prst="rect">
            <a:avLst/>
          </a:prstGeom>
        </p:spPr>
      </p:pic>
    </p:spTree>
    <p:extLst>
      <p:ext uri="{BB962C8B-B14F-4D97-AF65-F5344CB8AC3E}">
        <p14:creationId xmlns:p14="http://schemas.microsoft.com/office/powerpoint/2010/main" val="248507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Chapter Officers</a:t>
            </a:r>
          </a:p>
        </p:txBody>
      </p:sp>
      <p:sp>
        <p:nvSpPr>
          <p:cNvPr id="3" name="Content Placeholder 2"/>
          <p:cNvSpPr>
            <a:spLocks noGrp="1"/>
          </p:cNvSpPr>
          <p:nvPr>
            <p:ph sz="half" idx="2"/>
          </p:nvPr>
        </p:nvSpPr>
        <p:spPr>
          <a:xfrm>
            <a:off x="609599" y="1750142"/>
            <a:ext cx="10651067" cy="4376021"/>
          </a:xfrm>
        </p:spPr>
        <p:txBody>
          <a:bodyPr>
            <a:normAutofit/>
          </a:bodyPr>
          <a:lstStyle/>
          <a:p>
            <a:r>
              <a:rPr lang="en-US" sz="2400" dirty="0"/>
              <a:t>Know your chapter leadership</a:t>
            </a:r>
          </a:p>
        </p:txBody>
      </p:sp>
      <p:pic>
        <p:nvPicPr>
          <p:cNvPr id="5" name="Picture 4">
            <a:extLst>
              <a:ext uri="{FF2B5EF4-FFF2-40B4-BE49-F238E27FC236}">
                <a16:creationId xmlns:a16="http://schemas.microsoft.com/office/drawing/2014/main" id="{8A3A8F45-EEE1-D67B-AB4F-F4A3FFA2C1A4}"/>
              </a:ext>
            </a:extLst>
          </p:cNvPr>
          <p:cNvPicPr>
            <a:picLocks noChangeAspect="1"/>
          </p:cNvPicPr>
          <p:nvPr/>
        </p:nvPicPr>
        <p:blipFill>
          <a:blip r:embed="rId3"/>
          <a:stretch>
            <a:fillRect/>
          </a:stretch>
        </p:blipFill>
        <p:spPr>
          <a:xfrm>
            <a:off x="6350001" y="1737462"/>
            <a:ext cx="5378308" cy="4919644"/>
          </a:xfrm>
          <a:prstGeom prst="rect">
            <a:avLst/>
          </a:prstGeom>
        </p:spPr>
      </p:pic>
      <p:pic>
        <p:nvPicPr>
          <p:cNvPr id="7" name="Picture 6">
            <a:extLst>
              <a:ext uri="{FF2B5EF4-FFF2-40B4-BE49-F238E27FC236}">
                <a16:creationId xmlns:a16="http://schemas.microsoft.com/office/drawing/2014/main" id="{38230A9E-3AD1-E775-B883-4E187A2CB25B}"/>
              </a:ext>
            </a:extLst>
          </p:cNvPr>
          <p:cNvPicPr>
            <a:picLocks noChangeAspect="1"/>
          </p:cNvPicPr>
          <p:nvPr/>
        </p:nvPicPr>
        <p:blipFill>
          <a:blip r:embed="rId4"/>
          <a:stretch>
            <a:fillRect/>
          </a:stretch>
        </p:blipFill>
        <p:spPr>
          <a:xfrm>
            <a:off x="392635" y="2346041"/>
            <a:ext cx="5830365" cy="1988846"/>
          </a:xfrm>
          <a:prstGeom prst="rect">
            <a:avLst/>
          </a:prstGeom>
        </p:spPr>
      </p:pic>
    </p:spTree>
    <p:extLst>
      <p:ext uri="{BB962C8B-B14F-4D97-AF65-F5344CB8AC3E}">
        <p14:creationId xmlns:p14="http://schemas.microsoft.com/office/powerpoint/2010/main" val="79160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Regional Officers</a:t>
            </a:r>
          </a:p>
        </p:txBody>
      </p:sp>
      <p:sp>
        <p:nvSpPr>
          <p:cNvPr id="3" name="Content Placeholder 2"/>
          <p:cNvSpPr>
            <a:spLocks noGrp="1"/>
          </p:cNvSpPr>
          <p:nvPr>
            <p:ph sz="half" idx="2"/>
          </p:nvPr>
        </p:nvSpPr>
        <p:spPr>
          <a:xfrm>
            <a:off x="355599" y="1734608"/>
            <a:ext cx="10651067" cy="3951288"/>
          </a:xfrm>
        </p:spPr>
        <p:txBody>
          <a:bodyPr>
            <a:normAutofit/>
          </a:bodyPr>
          <a:lstStyle/>
          <a:p>
            <a:r>
              <a:rPr lang="en-US" dirty="0"/>
              <a:t>Know your regional officers</a:t>
            </a:r>
          </a:p>
          <a:p>
            <a:r>
              <a:rPr lang="en-US" dirty="0"/>
              <a:t>Attend your CRC </a:t>
            </a:r>
          </a:p>
        </p:txBody>
      </p:sp>
      <p:pic>
        <p:nvPicPr>
          <p:cNvPr id="6" name="Picture 5" descr="A group of people posing for a photo&#10;&#10;Description automatically generated">
            <a:extLst>
              <a:ext uri="{FF2B5EF4-FFF2-40B4-BE49-F238E27FC236}">
                <a16:creationId xmlns:a16="http://schemas.microsoft.com/office/drawing/2014/main" id="{92BB047F-3A84-8865-8EC5-5E7C512881A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2381" b="10671"/>
          <a:stretch/>
        </p:blipFill>
        <p:spPr>
          <a:xfrm>
            <a:off x="5182157" y="1583872"/>
            <a:ext cx="4958093" cy="4980214"/>
          </a:xfrm>
          <a:prstGeom prst="rect">
            <a:avLst/>
          </a:prstGeom>
        </p:spPr>
      </p:pic>
    </p:spTree>
    <p:extLst>
      <p:ext uri="{BB962C8B-B14F-4D97-AF65-F5344CB8AC3E}">
        <p14:creationId xmlns:p14="http://schemas.microsoft.com/office/powerpoint/2010/main" val="380141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ASHRAE Staff = Your Link to Society</a:t>
            </a:r>
          </a:p>
        </p:txBody>
      </p:sp>
      <p:pic>
        <p:nvPicPr>
          <p:cNvPr id="4" name="Picture 3">
            <a:extLst>
              <a:ext uri="{FF2B5EF4-FFF2-40B4-BE49-F238E27FC236}">
                <a16:creationId xmlns:a16="http://schemas.microsoft.com/office/drawing/2014/main" id="{7B33C097-73B8-55AB-8925-BA5879798EFA}"/>
              </a:ext>
            </a:extLst>
          </p:cNvPr>
          <p:cNvPicPr>
            <a:picLocks noChangeAspect="1"/>
          </p:cNvPicPr>
          <p:nvPr/>
        </p:nvPicPr>
        <p:blipFill>
          <a:blip r:embed="rId3"/>
          <a:stretch>
            <a:fillRect/>
          </a:stretch>
        </p:blipFill>
        <p:spPr>
          <a:xfrm>
            <a:off x="952500" y="1736725"/>
            <a:ext cx="9525000" cy="3638550"/>
          </a:xfrm>
          <a:prstGeom prst="rect">
            <a:avLst/>
          </a:prstGeom>
        </p:spPr>
      </p:pic>
    </p:spTree>
    <p:extLst>
      <p:ext uri="{BB962C8B-B14F-4D97-AF65-F5344CB8AC3E}">
        <p14:creationId xmlns:p14="http://schemas.microsoft.com/office/powerpoint/2010/main" val="7417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3FBA604C-6BF1-EC6E-DDB9-4C713D488358}"/>
              </a:ext>
            </a:extLst>
          </p:cNvPr>
          <p:cNvSpPr txBox="1">
            <a:spLocks/>
          </p:cNvSpPr>
          <p:nvPr/>
        </p:nvSpPr>
        <p:spPr>
          <a:xfrm>
            <a:off x="355880" y="511460"/>
            <a:ext cx="8114452" cy="775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What We Do and How We Do It</a:t>
            </a:r>
          </a:p>
        </p:txBody>
      </p:sp>
      <p:pic>
        <p:nvPicPr>
          <p:cNvPr id="23" name="Picture 22" descr="A white text on a black background&#10;&#10;Description automatically generated">
            <a:extLst>
              <a:ext uri="{FF2B5EF4-FFF2-40B4-BE49-F238E27FC236}">
                <a16:creationId xmlns:a16="http://schemas.microsoft.com/office/drawing/2014/main" id="{F2CF3235-FB55-D3DA-8F86-4BA0EFAAB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330" y="6059463"/>
            <a:ext cx="871870" cy="603603"/>
          </a:xfrm>
          <a:prstGeom prst="rect">
            <a:avLst/>
          </a:prstGeom>
        </p:spPr>
      </p:pic>
      <p:sp>
        <p:nvSpPr>
          <p:cNvPr id="2" name="Rectangle 1">
            <a:extLst>
              <a:ext uri="{FF2B5EF4-FFF2-40B4-BE49-F238E27FC236}">
                <a16:creationId xmlns:a16="http://schemas.microsoft.com/office/drawing/2014/main" id="{A682AE2F-09E4-9C1A-E51C-732D0B5AD9C2}"/>
              </a:ext>
            </a:extLst>
          </p:cNvPr>
          <p:cNvSpPr/>
          <p:nvPr/>
        </p:nvSpPr>
        <p:spPr>
          <a:xfrm>
            <a:off x="317062" y="1417339"/>
            <a:ext cx="7922488" cy="5188238"/>
          </a:xfrm>
          <a:prstGeom prst="rect">
            <a:avLst/>
          </a:prstGeom>
          <a:solidFill>
            <a:srgbClr val="8EC54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00A11738-D03E-2780-7002-7BB90B4899D0}"/>
              </a:ext>
            </a:extLst>
          </p:cNvPr>
          <p:cNvSpPr txBox="1"/>
          <p:nvPr/>
        </p:nvSpPr>
        <p:spPr>
          <a:xfrm>
            <a:off x="1354930" y="1820657"/>
            <a:ext cx="5130210" cy="4678204"/>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Serve as pipeline for providing technical  information to members, chapters, companies and government officials</a:t>
            </a:r>
            <a:br>
              <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br>
            <a:endPar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Develop standards and technical guidelines to improve the built environment</a:t>
            </a:r>
            <a:br>
              <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br>
            <a:endPar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Offer continuing education for industry     professionals</a:t>
            </a:r>
            <a:br>
              <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br>
            <a:endPar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prstClr val="white"/>
              </a:buClr>
              <a:buSzPct val="200000"/>
              <a:buFontTx/>
              <a:buNone/>
              <a:tabLst/>
              <a:defRPr/>
            </a:pPr>
            <a:r>
              <a:rPr kumimoji="0" lang="en-US" alt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Serve as networking tool for industry   professionals</a:t>
            </a:r>
          </a:p>
          <a:p>
            <a:pPr marL="0"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xygen" panose="02000503000000000000" pitchFamily="2" charset="0"/>
              <a:ea typeface="+mn-ea"/>
              <a:cs typeface="Arial" panose="020B0604020202020204" pitchFamily="34" charset="0"/>
            </a:endParaRPr>
          </a:p>
        </p:txBody>
      </p:sp>
      <p:sp>
        <p:nvSpPr>
          <p:cNvPr id="5" name="TextBox 4">
            <a:extLst>
              <a:ext uri="{FF2B5EF4-FFF2-40B4-BE49-F238E27FC236}">
                <a16:creationId xmlns:a16="http://schemas.microsoft.com/office/drawing/2014/main" id="{7C67D66C-C6BD-7A27-A81A-5844C9E6C5C0}"/>
              </a:ext>
            </a:extLst>
          </p:cNvPr>
          <p:cNvSpPr txBox="1"/>
          <p:nvPr/>
        </p:nvSpPr>
        <p:spPr>
          <a:xfrm>
            <a:off x="897730" y="1923283"/>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1.</a:t>
            </a:r>
            <a:endParaRPr kumimoji="0" lang="en-US" sz="5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403A999A-CA4B-E971-26B4-B126B104A4B8}"/>
              </a:ext>
            </a:extLst>
          </p:cNvPr>
          <p:cNvSpPr txBox="1"/>
          <p:nvPr/>
        </p:nvSpPr>
        <p:spPr>
          <a:xfrm>
            <a:off x="897730" y="3277208"/>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a:t>
            </a:r>
            <a:endParaRPr kumimoji="0" lang="en-US" sz="5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8" name="TextBox 7">
            <a:extLst>
              <a:ext uri="{FF2B5EF4-FFF2-40B4-BE49-F238E27FC236}">
                <a16:creationId xmlns:a16="http://schemas.microsoft.com/office/drawing/2014/main" id="{3E66128A-D931-467F-1168-E4DE662D7FB6}"/>
              </a:ext>
            </a:extLst>
          </p:cNvPr>
          <p:cNvSpPr txBox="1"/>
          <p:nvPr/>
        </p:nvSpPr>
        <p:spPr>
          <a:xfrm>
            <a:off x="897730" y="4415484"/>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3.</a:t>
            </a:r>
            <a:endParaRPr kumimoji="0" lang="en-US" sz="5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1F93B324-2B8D-949F-0F12-DB2D91DE5211}"/>
              </a:ext>
            </a:extLst>
          </p:cNvPr>
          <p:cNvSpPr txBox="1"/>
          <p:nvPr/>
        </p:nvSpPr>
        <p:spPr>
          <a:xfrm>
            <a:off x="897730" y="5338814"/>
            <a:ext cx="91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4.</a:t>
            </a:r>
            <a:endParaRPr kumimoji="0" lang="en-US" sz="5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aphicFrame>
        <p:nvGraphicFramePr>
          <p:cNvPr id="25" name="TextBox 20">
            <a:extLst>
              <a:ext uri="{FF2B5EF4-FFF2-40B4-BE49-F238E27FC236}">
                <a16:creationId xmlns:a16="http://schemas.microsoft.com/office/drawing/2014/main" id="{F7311BFA-F86E-590F-9284-F886F4720573}"/>
              </a:ext>
            </a:extLst>
          </p:cNvPr>
          <p:cNvGraphicFramePr/>
          <p:nvPr/>
        </p:nvGraphicFramePr>
        <p:xfrm>
          <a:off x="8625590" y="590077"/>
          <a:ext cx="3503557" cy="5566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687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4C6C5-CF09-9A11-80E0-46A779926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686B7-E8CC-D312-C2BB-78675AABDA58}"/>
              </a:ext>
            </a:extLst>
          </p:cNvPr>
          <p:cNvSpPr>
            <a:spLocks noGrp="1"/>
          </p:cNvSpPr>
          <p:nvPr>
            <p:ph type="title"/>
          </p:nvPr>
        </p:nvSpPr>
        <p:spPr/>
        <p:txBody>
          <a:bodyPr/>
          <a:lstStyle/>
          <a:p>
            <a:r>
              <a:rPr lang="en-US" dirty="0"/>
              <a:t>ASHRAE Staff = Your Link to Society</a:t>
            </a:r>
          </a:p>
        </p:txBody>
      </p:sp>
      <p:pic>
        <p:nvPicPr>
          <p:cNvPr id="5" name="Picture 4">
            <a:extLst>
              <a:ext uri="{FF2B5EF4-FFF2-40B4-BE49-F238E27FC236}">
                <a16:creationId xmlns:a16="http://schemas.microsoft.com/office/drawing/2014/main" id="{56C2E701-D53F-1FC3-EE46-B5B8B903ACF5}"/>
              </a:ext>
            </a:extLst>
          </p:cNvPr>
          <p:cNvPicPr>
            <a:picLocks noChangeAspect="1"/>
          </p:cNvPicPr>
          <p:nvPr/>
        </p:nvPicPr>
        <p:blipFill>
          <a:blip r:embed="rId3"/>
          <a:stretch>
            <a:fillRect/>
          </a:stretch>
        </p:blipFill>
        <p:spPr>
          <a:xfrm>
            <a:off x="729422" y="1256365"/>
            <a:ext cx="2232853" cy="2042337"/>
          </a:xfrm>
          <a:prstGeom prst="rect">
            <a:avLst/>
          </a:prstGeom>
        </p:spPr>
      </p:pic>
      <p:sp>
        <p:nvSpPr>
          <p:cNvPr id="6" name="Content Placeholder 2">
            <a:extLst>
              <a:ext uri="{FF2B5EF4-FFF2-40B4-BE49-F238E27FC236}">
                <a16:creationId xmlns:a16="http://schemas.microsoft.com/office/drawing/2014/main" id="{3CAA51AA-EEB7-A8B0-BD00-8021687B7D36}"/>
              </a:ext>
            </a:extLst>
          </p:cNvPr>
          <p:cNvSpPr>
            <a:spLocks noGrp="1"/>
          </p:cNvSpPr>
          <p:nvPr>
            <p:ph sz="half" idx="2"/>
          </p:nvPr>
        </p:nvSpPr>
        <p:spPr>
          <a:xfrm>
            <a:off x="3225799" y="1323058"/>
            <a:ext cx="10651067" cy="3951288"/>
          </a:xfrm>
        </p:spPr>
        <p:txBody>
          <a:bodyPr>
            <a:normAutofit/>
          </a:bodyPr>
          <a:lstStyle/>
          <a:p>
            <a:pPr marL="0" indent="0">
              <a:buNone/>
            </a:pPr>
            <a:r>
              <a:rPr lang="en-US" sz="1800" dirty="0"/>
              <a:t>Lizzy Seymour</a:t>
            </a:r>
            <a:br>
              <a:rPr lang="en-US" sz="1800" dirty="0"/>
            </a:br>
            <a:r>
              <a:rPr lang="en-US" sz="1800" i="1" dirty="0"/>
              <a:t>Director of Member Services</a:t>
            </a:r>
            <a:r>
              <a:rPr lang="en-US" sz="1800" dirty="0"/>
              <a:t>	</a:t>
            </a:r>
          </a:p>
          <a:p>
            <a:pPr marL="0" indent="0">
              <a:buNone/>
            </a:pPr>
            <a:r>
              <a:rPr lang="en-US" sz="1800" dirty="0">
                <a:hlinkClick r:id="rId4"/>
              </a:rPr>
              <a:t>lseymour@ashrae.org</a:t>
            </a:r>
            <a:endParaRPr lang="en-US" sz="1800" dirty="0"/>
          </a:p>
          <a:p>
            <a:pPr marL="0" indent="0">
              <a:buNone/>
            </a:pPr>
            <a:endParaRPr lang="en-US" sz="1800" dirty="0"/>
          </a:p>
          <a:p>
            <a:pPr marL="0" indent="0">
              <a:buNone/>
            </a:pPr>
            <a:r>
              <a:rPr lang="en-US" sz="1800" dirty="0"/>
              <a:t>Tammy Catchings</a:t>
            </a:r>
            <a:br>
              <a:rPr lang="en-US" sz="1800" dirty="0"/>
            </a:br>
            <a:r>
              <a:rPr lang="en-US" sz="1800" i="1" dirty="0"/>
              <a:t>Manager of Regional Activities </a:t>
            </a:r>
          </a:p>
          <a:p>
            <a:pPr marL="0" indent="0">
              <a:buNone/>
            </a:pPr>
            <a:r>
              <a:rPr lang="en-US" sz="1800" i="1" dirty="0">
                <a:hlinkClick r:id="rId4"/>
              </a:rPr>
              <a:t>tcatchings</a:t>
            </a:r>
            <a:r>
              <a:rPr lang="en-US" sz="1800" dirty="0">
                <a:hlinkClick r:id="rId4"/>
              </a:rPr>
              <a:t>@ashrae.org</a:t>
            </a:r>
            <a:endParaRPr lang="en-US" sz="1800" dirty="0"/>
          </a:p>
          <a:p>
            <a:pPr marL="0" indent="0">
              <a:buNone/>
            </a:pPr>
            <a:endParaRPr lang="en-US" sz="1800" dirty="0"/>
          </a:p>
        </p:txBody>
      </p:sp>
    </p:spTree>
    <p:extLst>
      <p:ext uri="{BB962C8B-B14F-4D97-AF65-F5344CB8AC3E}">
        <p14:creationId xmlns:p14="http://schemas.microsoft.com/office/powerpoint/2010/main" val="17481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8660"/>
            <a:ext cx="10972800" cy="930539"/>
          </a:xfrm>
        </p:spPr>
        <p:txBody>
          <a:bodyPr anchor="t">
            <a:noAutofit/>
          </a:bodyPr>
          <a:lstStyle/>
          <a:p>
            <a:r>
              <a:rPr lang="en-US" dirty="0"/>
              <a:t>Manual for Chapter Operations</a:t>
            </a:r>
          </a:p>
        </p:txBody>
      </p:sp>
      <p:sp>
        <p:nvSpPr>
          <p:cNvPr id="12" name="Text Placeholder 11">
            <a:extLst>
              <a:ext uri="{FF2B5EF4-FFF2-40B4-BE49-F238E27FC236}">
                <a16:creationId xmlns:a16="http://schemas.microsoft.com/office/drawing/2014/main" id="{C3CC705A-05E6-B16B-2ED5-15351559DC32}"/>
              </a:ext>
            </a:extLst>
          </p:cNvPr>
          <p:cNvSpPr>
            <a:spLocks noGrp="1"/>
          </p:cNvSpPr>
          <p:nvPr>
            <p:ph type="body" idx="1"/>
          </p:nvPr>
        </p:nvSpPr>
        <p:spPr/>
        <p:txBody>
          <a:bodyPr/>
          <a:lstStyle/>
          <a:p>
            <a:endParaRPr lang="en-US"/>
          </a:p>
        </p:txBody>
      </p:sp>
      <p:sp>
        <p:nvSpPr>
          <p:cNvPr id="13" name="Content Placeholder 12">
            <a:extLst>
              <a:ext uri="{FF2B5EF4-FFF2-40B4-BE49-F238E27FC236}">
                <a16:creationId xmlns:a16="http://schemas.microsoft.com/office/drawing/2014/main" id="{797B3711-2347-65A0-F9E8-4749A500AD2B}"/>
              </a:ext>
            </a:extLst>
          </p:cNvPr>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315253" y="1426339"/>
            <a:ext cx="3945777" cy="5143000"/>
          </a:xfrm>
          <a:prstGeom prst="rect">
            <a:avLst/>
          </a:prstGeom>
        </p:spPr>
      </p:pic>
      <p:pic>
        <p:nvPicPr>
          <p:cNvPr id="3" name="Picture 2"/>
          <p:cNvPicPr>
            <a:picLocks noChangeAspect="1"/>
          </p:cNvPicPr>
          <p:nvPr/>
        </p:nvPicPr>
        <p:blipFill>
          <a:blip r:embed="rId4"/>
          <a:stretch>
            <a:fillRect/>
          </a:stretch>
        </p:blipFill>
        <p:spPr>
          <a:xfrm>
            <a:off x="4382942" y="1426339"/>
            <a:ext cx="3838767" cy="3869865"/>
          </a:xfrm>
          <a:prstGeom prst="rect">
            <a:avLst/>
          </a:prstGeom>
          <a:effectLst>
            <a:outerShdw blurRad="50800" dist="50800" dir="5400000" algn="ctr" rotWithShape="0">
              <a:schemeClr val="tx1"/>
            </a:outerShdw>
            <a:softEdge rad="12700"/>
          </a:effectLst>
        </p:spPr>
      </p:pic>
      <p:pic>
        <p:nvPicPr>
          <p:cNvPr id="7" name="Picture 6"/>
          <p:cNvPicPr>
            <a:picLocks noChangeAspect="1"/>
          </p:cNvPicPr>
          <p:nvPr/>
        </p:nvPicPr>
        <p:blipFill>
          <a:blip r:embed="rId5"/>
          <a:stretch>
            <a:fillRect/>
          </a:stretch>
        </p:blipFill>
        <p:spPr>
          <a:xfrm>
            <a:off x="6608109" y="2446929"/>
            <a:ext cx="3708400" cy="391235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25358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5274"/>
            <a:ext cx="10972800" cy="923925"/>
          </a:xfrm>
        </p:spPr>
        <p:txBody>
          <a:bodyPr anchor="t">
            <a:noAutofit/>
          </a:bodyPr>
          <a:lstStyle/>
          <a:p>
            <a:pPr marL="117475"/>
            <a:r>
              <a:rPr lang="en-US" dirty="0">
                <a:solidFill>
                  <a:schemeClr val="bg1"/>
                </a:solidFill>
              </a:rPr>
              <a:t>Chapter Bylaws</a:t>
            </a:r>
          </a:p>
        </p:txBody>
      </p:sp>
      <p:pic>
        <p:nvPicPr>
          <p:cNvPr id="3" name="Picture 2">
            <a:extLst>
              <a:ext uri="{FF2B5EF4-FFF2-40B4-BE49-F238E27FC236}">
                <a16:creationId xmlns:a16="http://schemas.microsoft.com/office/drawing/2014/main" id="{DB4D6CCF-896B-929A-DC97-3754B98A92B6}"/>
              </a:ext>
            </a:extLst>
          </p:cNvPr>
          <p:cNvPicPr>
            <a:picLocks noChangeAspect="1"/>
          </p:cNvPicPr>
          <p:nvPr/>
        </p:nvPicPr>
        <p:blipFill>
          <a:blip r:embed="rId3"/>
          <a:stretch>
            <a:fillRect/>
          </a:stretch>
        </p:blipFill>
        <p:spPr>
          <a:xfrm>
            <a:off x="880980" y="1645449"/>
            <a:ext cx="9266258" cy="7307831"/>
          </a:xfrm>
          <a:prstGeom prst="rect">
            <a:avLst/>
          </a:prstGeom>
        </p:spPr>
      </p:pic>
    </p:spTree>
    <p:extLst>
      <p:ext uri="{BB962C8B-B14F-4D97-AF65-F5344CB8AC3E}">
        <p14:creationId xmlns:p14="http://schemas.microsoft.com/office/powerpoint/2010/main" val="15234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6040"/>
            <a:ext cx="10972800" cy="973160"/>
          </a:xfrm>
        </p:spPr>
        <p:txBody>
          <a:bodyPr anchor="t">
            <a:noAutofit/>
          </a:bodyPr>
          <a:lstStyle/>
          <a:p>
            <a:pPr marL="117475"/>
            <a:r>
              <a:rPr lang="en-US" dirty="0">
                <a:solidFill>
                  <a:schemeClr val="bg1"/>
                </a:solidFill>
              </a:rPr>
              <a:t>Region Operations Manual</a:t>
            </a:r>
          </a:p>
        </p:txBody>
      </p:sp>
      <p:pic>
        <p:nvPicPr>
          <p:cNvPr id="6" name="Picture 5"/>
          <p:cNvPicPr>
            <a:picLocks noChangeAspect="1"/>
          </p:cNvPicPr>
          <p:nvPr/>
        </p:nvPicPr>
        <p:blipFill>
          <a:blip r:embed="rId3"/>
          <a:stretch>
            <a:fillRect/>
          </a:stretch>
        </p:blipFill>
        <p:spPr>
          <a:xfrm>
            <a:off x="690466" y="1526378"/>
            <a:ext cx="4468453" cy="4952293"/>
          </a:xfrm>
          <a:prstGeom prst="rect">
            <a:avLst/>
          </a:prstGeom>
          <a:effectLst>
            <a:outerShdw blurRad="50800" dist="38100" algn="l" rotWithShape="0">
              <a:prstClr val="black">
                <a:alpha val="40000"/>
              </a:prstClr>
            </a:outerShdw>
          </a:effectLst>
        </p:spPr>
      </p:pic>
      <p:pic>
        <p:nvPicPr>
          <p:cNvPr id="8" name="Picture 7"/>
          <p:cNvPicPr>
            <a:picLocks noChangeAspect="1"/>
          </p:cNvPicPr>
          <p:nvPr/>
        </p:nvPicPr>
        <p:blipFill>
          <a:blip r:embed="rId4"/>
          <a:stretch>
            <a:fillRect/>
          </a:stretch>
        </p:blipFill>
        <p:spPr>
          <a:xfrm>
            <a:off x="5779380" y="1526378"/>
            <a:ext cx="4051685" cy="5085582"/>
          </a:xfrm>
          <a:prstGeom prst="rect">
            <a:avLst/>
          </a:prstGeom>
          <a:ln>
            <a:solidFill>
              <a:schemeClr val="accent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14612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t">
            <a:noAutofit/>
          </a:bodyPr>
          <a:lstStyle/>
          <a:p>
            <a:r>
              <a:rPr lang="en-US" dirty="0"/>
              <a:t>ASHRAE Rules of the Board</a:t>
            </a:r>
          </a:p>
        </p:txBody>
      </p:sp>
      <p:graphicFrame>
        <p:nvGraphicFramePr>
          <p:cNvPr id="10" name="Content Placeholder 9">
            <a:extLst>
              <a:ext uri="{FF2B5EF4-FFF2-40B4-BE49-F238E27FC236}">
                <a16:creationId xmlns:a16="http://schemas.microsoft.com/office/drawing/2014/main" id="{2AA06CA2-38BA-AA82-7517-4163240C7688}"/>
              </a:ext>
            </a:extLst>
          </p:cNvPr>
          <p:cNvGraphicFramePr>
            <a:graphicFrameLocks noGrp="1"/>
          </p:cNvGraphicFramePr>
          <p:nvPr>
            <p:ph sz="half" idx="2"/>
          </p:nvPr>
        </p:nvGraphicFramePr>
        <p:xfrm>
          <a:off x="609600" y="2174875"/>
          <a:ext cx="1065053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695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5274"/>
            <a:ext cx="10972800" cy="923925"/>
          </a:xfrm>
        </p:spPr>
        <p:txBody>
          <a:bodyPr anchor="t">
            <a:noAutofit/>
          </a:bodyPr>
          <a:lstStyle/>
          <a:p>
            <a:pPr marL="117475"/>
            <a:r>
              <a:rPr lang="en-US" dirty="0">
                <a:solidFill>
                  <a:schemeClr val="bg1"/>
                </a:solidFill>
              </a:rPr>
              <a:t>ASHRAE Bylaws</a:t>
            </a:r>
          </a:p>
        </p:txBody>
      </p:sp>
      <p:sp>
        <p:nvSpPr>
          <p:cNvPr id="8" name="Content Placeholder 2"/>
          <p:cNvSpPr>
            <a:spLocks noGrp="1"/>
          </p:cNvSpPr>
          <p:nvPr>
            <p:ph sz="half" idx="2"/>
          </p:nvPr>
        </p:nvSpPr>
        <p:spPr/>
        <p:txBody>
          <a:bodyPr>
            <a:normAutofit/>
          </a:bodyPr>
          <a:lstStyle/>
          <a:p>
            <a:r>
              <a:rPr lang="en-US" dirty="0"/>
              <a:t>Organization</a:t>
            </a:r>
          </a:p>
          <a:p>
            <a:r>
              <a:rPr lang="en-US" dirty="0"/>
              <a:t>Membership</a:t>
            </a:r>
          </a:p>
          <a:p>
            <a:pPr lvl="1"/>
            <a:r>
              <a:rPr lang="en-US" dirty="0"/>
              <a:t>Membership Grades</a:t>
            </a:r>
          </a:p>
          <a:p>
            <a:r>
              <a:rPr lang="en-US" dirty="0"/>
              <a:t>Meetings of Members</a:t>
            </a:r>
          </a:p>
          <a:p>
            <a:pPr lvl="1"/>
            <a:r>
              <a:rPr lang="en-US" dirty="0"/>
              <a:t>Winter, Annual, &amp; Special</a:t>
            </a:r>
          </a:p>
          <a:p>
            <a:r>
              <a:rPr lang="en-US" dirty="0"/>
              <a:t>Board of Directors</a:t>
            </a:r>
          </a:p>
          <a:p>
            <a:r>
              <a:rPr lang="en-US" dirty="0"/>
              <a:t>Officers</a:t>
            </a:r>
          </a:p>
          <a:p>
            <a:r>
              <a:rPr lang="en-US" dirty="0"/>
              <a:t>Councils</a:t>
            </a:r>
          </a:p>
          <a:p>
            <a:r>
              <a:rPr lang="en-US" dirty="0"/>
              <a:t>Committees</a:t>
            </a:r>
          </a:p>
          <a:p>
            <a:pPr marL="457200" lvl="1" indent="0">
              <a:buNone/>
            </a:pPr>
            <a:endParaRPr lang="en-US" dirty="0"/>
          </a:p>
        </p:txBody>
      </p:sp>
      <p:pic>
        <p:nvPicPr>
          <p:cNvPr id="4" name="Picture 3"/>
          <p:cNvPicPr>
            <a:picLocks noChangeAspect="1"/>
          </p:cNvPicPr>
          <p:nvPr/>
        </p:nvPicPr>
        <p:blipFill>
          <a:blip r:embed="rId3"/>
          <a:stretch>
            <a:fillRect/>
          </a:stretch>
        </p:blipFill>
        <p:spPr>
          <a:xfrm>
            <a:off x="6351639" y="1498929"/>
            <a:ext cx="3856852" cy="5154936"/>
          </a:xfrm>
          <a:prstGeom prst="rect">
            <a:avLst/>
          </a:prstGeom>
          <a:ln>
            <a:solidFill>
              <a:schemeClr val="accent1"/>
            </a:solidFill>
          </a:ln>
        </p:spPr>
      </p:pic>
    </p:spTree>
    <p:extLst>
      <p:ext uri="{BB962C8B-B14F-4D97-AF65-F5344CB8AC3E}">
        <p14:creationId xmlns:p14="http://schemas.microsoft.com/office/powerpoint/2010/main" val="323733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www.ashrae.org</a:t>
            </a:r>
          </a:p>
        </p:txBody>
      </p:sp>
      <p:pic>
        <p:nvPicPr>
          <p:cNvPr id="5" name="Picture 4">
            <a:extLst>
              <a:ext uri="{FF2B5EF4-FFF2-40B4-BE49-F238E27FC236}">
                <a16:creationId xmlns:a16="http://schemas.microsoft.com/office/drawing/2014/main" id="{728B6B67-0386-4710-A542-987485906386}"/>
              </a:ext>
            </a:extLst>
          </p:cNvPr>
          <p:cNvPicPr>
            <a:picLocks noChangeAspect="1"/>
          </p:cNvPicPr>
          <p:nvPr/>
        </p:nvPicPr>
        <p:blipFill rotWithShape="1">
          <a:blip r:embed="rId3"/>
          <a:srcRect b="40622"/>
          <a:stretch/>
        </p:blipFill>
        <p:spPr>
          <a:xfrm>
            <a:off x="564622" y="1535113"/>
            <a:ext cx="10295149" cy="4331786"/>
          </a:xfrm>
          <a:prstGeom prst="rect">
            <a:avLst/>
          </a:prstGeom>
        </p:spPr>
      </p:pic>
    </p:spTree>
    <p:extLst>
      <p:ext uri="{BB962C8B-B14F-4D97-AF65-F5344CB8AC3E}">
        <p14:creationId xmlns:p14="http://schemas.microsoft.com/office/powerpoint/2010/main" val="251510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1468"/>
            <a:ext cx="10972800" cy="997732"/>
          </a:xfrm>
        </p:spPr>
        <p:txBody>
          <a:bodyPr anchor="t">
            <a:noAutofit/>
          </a:bodyPr>
          <a:lstStyle/>
          <a:p>
            <a:pPr marL="117475"/>
            <a:r>
              <a:rPr lang="en-US" dirty="0">
                <a:solidFill>
                  <a:schemeClr val="bg1"/>
                </a:solidFill>
              </a:rPr>
              <a:t>Other Websites</a:t>
            </a:r>
          </a:p>
        </p:txBody>
      </p:sp>
      <p:sp>
        <p:nvSpPr>
          <p:cNvPr id="8" name="Content Placeholder 2"/>
          <p:cNvSpPr>
            <a:spLocks noGrp="1"/>
          </p:cNvSpPr>
          <p:nvPr>
            <p:ph sz="half" idx="2"/>
          </p:nvPr>
        </p:nvSpPr>
        <p:spPr>
          <a:xfrm>
            <a:off x="609599" y="1582994"/>
            <a:ext cx="10651067" cy="3606583"/>
          </a:xfrm>
        </p:spPr>
        <p:txBody>
          <a:bodyPr>
            <a:normAutofit fontScale="70000" lnSpcReduction="20000"/>
          </a:bodyPr>
          <a:lstStyle/>
          <a:p>
            <a:r>
              <a:rPr lang="en-US" sz="2800" dirty="0"/>
              <a:t>Basecamp</a:t>
            </a:r>
          </a:p>
          <a:p>
            <a:r>
              <a:rPr lang="en-US" sz="2800" dirty="0"/>
              <a:t>Membership Promotion </a:t>
            </a:r>
          </a:p>
          <a:p>
            <a:r>
              <a:rPr lang="en-US" sz="2800" dirty="0"/>
              <a:t>Research Promotion</a:t>
            </a:r>
          </a:p>
          <a:p>
            <a:r>
              <a:rPr lang="en-US" sz="2800" dirty="0"/>
              <a:t>Regional Websites</a:t>
            </a:r>
          </a:p>
          <a:p>
            <a:r>
              <a:rPr lang="en-US" sz="2800" dirty="0"/>
              <a:t>Chapter Websites</a:t>
            </a:r>
          </a:p>
          <a:p>
            <a:r>
              <a:rPr lang="en-US" sz="2800" dirty="0"/>
              <a:t>TC Websites</a:t>
            </a:r>
          </a:p>
          <a:p>
            <a:r>
              <a:rPr lang="en-US" sz="2800" dirty="0"/>
              <a:t>LinkedIn</a:t>
            </a:r>
          </a:p>
          <a:p>
            <a:r>
              <a:rPr lang="en-US" sz="2800" dirty="0"/>
              <a:t>Facebook</a:t>
            </a:r>
          </a:p>
          <a:p>
            <a:r>
              <a:rPr lang="en-US" sz="2800" dirty="0"/>
              <a:t>YouTube</a:t>
            </a:r>
          </a:p>
          <a:p>
            <a:r>
              <a:rPr lang="en-US" sz="2800" dirty="0"/>
              <a:t>Instagram</a:t>
            </a:r>
          </a:p>
          <a:p>
            <a:r>
              <a:rPr lang="en-US" sz="2800" dirty="0"/>
              <a:t>Technology Portal</a:t>
            </a:r>
          </a:p>
        </p:txBody>
      </p:sp>
      <p:pic>
        <p:nvPicPr>
          <p:cNvPr id="3" name="Picture 2"/>
          <p:cNvPicPr>
            <a:picLocks noChangeAspect="1"/>
          </p:cNvPicPr>
          <p:nvPr/>
        </p:nvPicPr>
        <p:blipFill>
          <a:blip r:embed="rId3"/>
          <a:stretch>
            <a:fillRect/>
          </a:stretch>
        </p:blipFill>
        <p:spPr>
          <a:xfrm>
            <a:off x="1356752" y="5338940"/>
            <a:ext cx="1067128" cy="1067128"/>
          </a:xfrm>
          <a:prstGeom prst="rect">
            <a:avLst/>
          </a:prstGeom>
        </p:spPr>
      </p:pic>
      <p:pic>
        <p:nvPicPr>
          <p:cNvPr id="5" name="Picture 4"/>
          <p:cNvPicPr>
            <a:picLocks noChangeAspect="1"/>
          </p:cNvPicPr>
          <p:nvPr/>
        </p:nvPicPr>
        <p:blipFill>
          <a:blip r:embed="rId4"/>
          <a:stretch>
            <a:fillRect/>
          </a:stretch>
        </p:blipFill>
        <p:spPr>
          <a:xfrm>
            <a:off x="2480476" y="5189578"/>
            <a:ext cx="1365852" cy="136585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8895" y="1497162"/>
            <a:ext cx="6807373" cy="5139370"/>
          </a:xfrm>
          <a:prstGeom prst="rect">
            <a:avLst/>
          </a:prstGeom>
          <a:effectLst>
            <a:outerShdw blurRad="50800" dist="50800" dir="5400000" algn="ctr" rotWithShape="0">
              <a:srgbClr val="000000">
                <a:alpha val="0"/>
              </a:srgbClr>
            </a:outerShdw>
          </a:effectLst>
        </p:spPr>
      </p:pic>
      <p:pic>
        <p:nvPicPr>
          <p:cNvPr id="7" name="Picture 6" descr="Icon&#10;&#10;Description automatically generated">
            <a:extLst>
              <a:ext uri="{FF2B5EF4-FFF2-40B4-BE49-F238E27FC236}">
                <a16:creationId xmlns:a16="http://schemas.microsoft.com/office/drawing/2014/main" id="{A3C65854-0CB9-4143-A6F4-7E0B368835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330" t="8983" r="8938" b="10052"/>
          <a:stretch/>
        </p:blipFill>
        <p:spPr>
          <a:xfrm>
            <a:off x="3868245" y="5189577"/>
            <a:ext cx="1316440" cy="1309304"/>
          </a:xfrm>
          <a:prstGeom prst="rect">
            <a:avLst/>
          </a:prstGeom>
        </p:spPr>
      </p:pic>
      <p:pic>
        <p:nvPicPr>
          <p:cNvPr id="1026" name="Picture 2" descr="LinkedIn | LinkedIn">
            <a:extLst>
              <a:ext uri="{FF2B5EF4-FFF2-40B4-BE49-F238E27FC236}">
                <a16:creationId xmlns:a16="http://schemas.microsoft.com/office/drawing/2014/main" id="{8CDAD4B8-5C0A-48A6-BC5D-ACE227F42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130" y="5338114"/>
            <a:ext cx="1068779" cy="106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241F-21D2-4AB6-2BC1-62C7B049E85E}"/>
              </a:ext>
            </a:extLst>
          </p:cNvPr>
          <p:cNvSpPr>
            <a:spLocks noGrp="1"/>
          </p:cNvSpPr>
          <p:nvPr>
            <p:ph type="title"/>
          </p:nvPr>
        </p:nvSpPr>
        <p:spPr/>
        <p:txBody>
          <a:bodyPr/>
          <a:lstStyle/>
          <a:p>
            <a:r>
              <a:rPr lang="en-US" dirty="0"/>
              <a:t>Basecamp</a:t>
            </a:r>
          </a:p>
        </p:txBody>
      </p:sp>
      <p:pic>
        <p:nvPicPr>
          <p:cNvPr id="6" name="Picture 5">
            <a:extLst>
              <a:ext uri="{FF2B5EF4-FFF2-40B4-BE49-F238E27FC236}">
                <a16:creationId xmlns:a16="http://schemas.microsoft.com/office/drawing/2014/main" id="{946C4679-B3BF-0A22-F828-00791C2991F4}"/>
              </a:ext>
            </a:extLst>
          </p:cNvPr>
          <p:cNvPicPr>
            <a:picLocks noChangeAspect="1"/>
          </p:cNvPicPr>
          <p:nvPr/>
        </p:nvPicPr>
        <p:blipFill>
          <a:blip r:embed="rId2"/>
          <a:stretch>
            <a:fillRect/>
          </a:stretch>
        </p:blipFill>
        <p:spPr>
          <a:xfrm>
            <a:off x="2455333" y="1742728"/>
            <a:ext cx="6687751" cy="4817923"/>
          </a:xfrm>
          <a:prstGeom prst="rect">
            <a:avLst/>
          </a:prstGeom>
        </p:spPr>
      </p:pic>
    </p:spTree>
    <p:extLst>
      <p:ext uri="{BB962C8B-B14F-4D97-AF65-F5344CB8AC3E}">
        <p14:creationId xmlns:p14="http://schemas.microsoft.com/office/powerpoint/2010/main" val="318009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15E74-BF36-B272-3FE6-FC8A0B0DE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0C7AA-6520-E12C-42E7-A1EDD5496541}"/>
              </a:ext>
            </a:extLst>
          </p:cNvPr>
          <p:cNvSpPr>
            <a:spLocks noGrp="1"/>
          </p:cNvSpPr>
          <p:nvPr>
            <p:ph type="title"/>
          </p:nvPr>
        </p:nvSpPr>
        <p:spPr/>
        <p:txBody>
          <a:bodyPr/>
          <a:lstStyle/>
          <a:p>
            <a:r>
              <a:rPr lang="en-US" dirty="0"/>
              <a:t>Running Reports</a:t>
            </a:r>
          </a:p>
        </p:txBody>
      </p:sp>
      <p:pic>
        <p:nvPicPr>
          <p:cNvPr id="4" name="Picture 3">
            <a:extLst>
              <a:ext uri="{FF2B5EF4-FFF2-40B4-BE49-F238E27FC236}">
                <a16:creationId xmlns:a16="http://schemas.microsoft.com/office/drawing/2014/main" id="{8A592FDC-DBEB-4412-B360-CE3B5DD53256}"/>
              </a:ext>
            </a:extLst>
          </p:cNvPr>
          <p:cNvPicPr>
            <a:picLocks noChangeAspect="1"/>
          </p:cNvPicPr>
          <p:nvPr/>
        </p:nvPicPr>
        <p:blipFill>
          <a:blip r:embed="rId2"/>
          <a:stretch>
            <a:fillRect/>
          </a:stretch>
        </p:blipFill>
        <p:spPr>
          <a:xfrm>
            <a:off x="609600" y="1418553"/>
            <a:ext cx="7978831" cy="5303980"/>
          </a:xfrm>
          <a:prstGeom prst="rect">
            <a:avLst/>
          </a:prstGeom>
        </p:spPr>
      </p:pic>
    </p:spTree>
    <p:extLst>
      <p:ext uri="{BB962C8B-B14F-4D97-AF65-F5344CB8AC3E}">
        <p14:creationId xmlns:p14="http://schemas.microsoft.com/office/powerpoint/2010/main" val="1552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6981" y="374650"/>
            <a:ext cx="9259019" cy="925894"/>
          </a:xfrm>
        </p:spPr>
        <p:txBody>
          <a:bodyPr vert="horz" lIns="91440" tIns="45720" rIns="91440" bIns="45720" rtlCol="0" anchor="t">
            <a:normAutofit/>
          </a:bodyPr>
          <a:lstStyle/>
          <a:p>
            <a:r>
              <a:rPr lang="en-US" sz="3600" b="1" kern="1200" dirty="0">
                <a:solidFill>
                  <a:srgbClr val="00549B"/>
                </a:solidFill>
                <a:latin typeface="Aptos" panose="020B0004020202020204" pitchFamily="34" charset="0"/>
              </a:rPr>
              <a:t>Core Values: ASHRAE’s Foundation</a:t>
            </a:r>
            <a:endParaRPr lang="en-US" sz="3600" b="1" kern="1200" dirty="0">
              <a:solidFill>
                <a:srgbClr val="00549B"/>
              </a:solidFill>
              <a:effectLst>
                <a:outerShdw blurRad="38100" dist="38100" dir="2700000" algn="tl">
                  <a:srgbClr val="000000">
                    <a:alpha val="43137"/>
                  </a:srgbClr>
                </a:outerShdw>
              </a:effectLst>
              <a:latin typeface="Aptos" panose="020B0004020202020204" pitchFamily="34" charset="0"/>
            </a:endParaRPr>
          </a:p>
        </p:txBody>
      </p:sp>
      <p:pic>
        <p:nvPicPr>
          <p:cNvPr id="4" name="Picture 3" descr="A diagram of values in blue green and white&#10;&#10;Description automatically generated">
            <a:extLst>
              <a:ext uri="{FF2B5EF4-FFF2-40B4-BE49-F238E27FC236}">
                <a16:creationId xmlns:a16="http://schemas.microsoft.com/office/drawing/2014/main" id="{DCCC17BC-18F6-421A-8BDC-3BC44A1275D3}"/>
              </a:ext>
            </a:extLst>
          </p:cNvPr>
          <p:cNvPicPr>
            <a:picLocks noChangeAspect="1"/>
          </p:cNvPicPr>
          <p:nvPr/>
        </p:nvPicPr>
        <p:blipFill rotWithShape="1">
          <a:blip r:embed="rId3"/>
          <a:srcRect t="16667" r="6633" b="-1"/>
          <a:stretch/>
        </p:blipFill>
        <p:spPr>
          <a:xfrm>
            <a:off x="1613332" y="2296042"/>
            <a:ext cx="5330848" cy="3045124"/>
          </a:xfrm>
          <a:prstGeom prst="rect">
            <a:avLst/>
          </a:prstGeom>
        </p:spPr>
      </p:pic>
      <p:pic>
        <p:nvPicPr>
          <p:cNvPr id="3" name="Picture 2" descr="A blue hexagon with black background&#10;&#10;Description automatically generated">
            <a:extLst>
              <a:ext uri="{FF2B5EF4-FFF2-40B4-BE49-F238E27FC236}">
                <a16:creationId xmlns:a16="http://schemas.microsoft.com/office/drawing/2014/main" id="{B7B3A1A4-7BA2-8D85-4895-D2765CD6B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2577" y="6055924"/>
            <a:ext cx="858698" cy="593596"/>
          </a:xfrm>
          <a:prstGeom prst="rect">
            <a:avLst/>
          </a:prstGeom>
        </p:spPr>
      </p:pic>
      <p:sp>
        <p:nvSpPr>
          <p:cNvPr id="5" name="Rectangle 4">
            <a:extLst>
              <a:ext uri="{FF2B5EF4-FFF2-40B4-BE49-F238E27FC236}">
                <a16:creationId xmlns:a16="http://schemas.microsoft.com/office/drawing/2014/main" id="{33F1EA7C-250B-319C-7492-3A576F03CB68}"/>
              </a:ext>
            </a:extLst>
          </p:cNvPr>
          <p:cNvSpPr/>
          <p:nvPr/>
        </p:nvSpPr>
        <p:spPr>
          <a:xfrm>
            <a:off x="7543799" y="3243535"/>
            <a:ext cx="3888755"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Learn more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a:t>
            </a:r>
            <a:r>
              <a:rPr kumimoji="0" lang="en-US" sz="2800" b="1" i="0" u="none" strike="noStrike" kern="1200" cap="none" spc="0" normalizeH="0" baseline="0" noProof="0" dirty="0" err="1">
                <a:ln>
                  <a:noFill/>
                </a:ln>
                <a:solidFill>
                  <a:srgbClr val="00B0F0"/>
                </a:solidFill>
                <a:effectLst/>
                <a:uLnTx/>
                <a:uFillTx/>
                <a:latin typeface="Aptos" panose="020B0004020202020204" pitchFamily="34" charset="0"/>
                <a:ea typeface="+mn-ea"/>
                <a:cs typeface="Arial Narrow" panose="020B0604020202020204" pitchFamily="34" charset="0"/>
              </a:rPr>
              <a:t>corevalues</a:t>
            </a:r>
            <a:endParaRPr kumimoji="0" lang="en-US" sz="28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endParaRPr>
          </a:p>
        </p:txBody>
      </p:sp>
      <p:sp>
        <p:nvSpPr>
          <p:cNvPr id="8" name="TextBox 7">
            <a:extLst>
              <a:ext uri="{FF2B5EF4-FFF2-40B4-BE49-F238E27FC236}">
                <a16:creationId xmlns:a16="http://schemas.microsoft.com/office/drawing/2014/main" id="{0A22AA23-4904-6C60-036D-BBE47AF9FC6C}"/>
              </a:ext>
            </a:extLst>
          </p:cNvPr>
          <p:cNvSpPr txBox="1"/>
          <p:nvPr/>
        </p:nvSpPr>
        <p:spPr>
          <a:xfrm>
            <a:off x="762000" y="1131516"/>
            <a:ext cx="105399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ASHRAE's core values support its mission to advance HVAC&amp;R for humanity's benefit and promote a sustainable built environment</a:t>
            </a:r>
            <a:r>
              <a:rPr kumimoji="0" lang="en-US" sz="2400" b="0" i="0" u="none" strike="noStrike" kern="1200" cap="none" spc="0" normalizeH="0" baseline="0" noProof="0" dirty="0">
                <a:ln>
                  <a:noFill/>
                </a:ln>
                <a:solidFill>
                  <a:srgbClr val="0A0A0A"/>
                </a:solidFill>
                <a:effectLst/>
                <a:uLnTx/>
                <a:uFillTx/>
                <a:latin typeface="Aptos" panose="020B000402020202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1427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0C6B2B69-DD21-19FA-4763-D001A439EB84}"/>
              </a:ext>
            </a:extLst>
          </p:cNvPr>
          <p:cNvSpPr>
            <a:spLocks noGrp="1"/>
          </p:cNvSpPr>
          <p:nvPr>
            <p:ph type="body" idx="1"/>
          </p:nvPr>
        </p:nvSpPr>
        <p:spPr>
          <a:xfrm>
            <a:off x="609600" y="1766623"/>
            <a:ext cx="10048876" cy="1976702"/>
          </a:xfrm>
        </p:spPr>
        <p:txBody>
          <a:bodyPr>
            <a:normAutofit lnSpcReduction="10000"/>
          </a:bodyPr>
          <a:lstStyle/>
          <a:p>
            <a:pPr defTabSz="649224">
              <a:spcAft>
                <a:spcPts val="600"/>
              </a:spcAft>
            </a:pPr>
            <a:r>
              <a:rPr lang="en-US" sz="1988" kern="1200" dirty="0">
                <a:solidFill>
                  <a:schemeClr val="tx1"/>
                </a:solidFill>
                <a:latin typeface="+mn-lt"/>
                <a:ea typeface="+mn-ea"/>
                <a:cs typeface="+mn-cs"/>
              </a:rPr>
              <a:t>Training Workshops</a:t>
            </a:r>
          </a:p>
          <a:p>
            <a:pPr defTabSz="649224">
              <a:spcAft>
                <a:spcPts val="600"/>
              </a:spcAft>
            </a:pPr>
            <a:r>
              <a:rPr lang="en-US" sz="1988" kern="1200" dirty="0">
                <a:solidFill>
                  <a:schemeClr val="tx1"/>
                </a:solidFill>
                <a:latin typeface="+mn-lt"/>
                <a:ea typeface="+mn-ea"/>
                <a:cs typeface="+mn-cs"/>
              </a:rPr>
              <a:t>Business Meetings</a:t>
            </a:r>
          </a:p>
          <a:p>
            <a:pPr marL="324612" lvl="1" defTabSz="649224">
              <a:spcAft>
                <a:spcPts val="600"/>
              </a:spcAft>
            </a:pPr>
            <a:r>
              <a:rPr lang="en-US" sz="1846" kern="1200" dirty="0">
                <a:solidFill>
                  <a:schemeClr val="tx1"/>
                </a:solidFill>
                <a:latin typeface="+mn-lt"/>
                <a:ea typeface="+mn-ea"/>
                <a:cs typeface="+mn-cs"/>
              </a:rPr>
              <a:t>Motions</a:t>
            </a:r>
          </a:p>
          <a:p>
            <a:pPr marL="324612" lvl="1" defTabSz="649224">
              <a:spcAft>
                <a:spcPts val="600"/>
              </a:spcAft>
            </a:pPr>
            <a:r>
              <a:rPr lang="en-US" sz="1846" kern="1200" dirty="0">
                <a:solidFill>
                  <a:schemeClr val="tx1"/>
                </a:solidFill>
                <a:latin typeface="+mn-lt"/>
                <a:ea typeface="+mn-ea"/>
                <a:cs typeface="+mn-cs"/>
              </a:rPr>
              <a:t>Chapter Reports</a:t>
            </a:r>
          </a:p>
          <a:p>
            <a:pPr defTabSz="649224">
              <a:spcAft>
                <a:spcPts val="600"/>
              </a:spcAft>
            </a:pPr>
            <a:r>
              <a:rPr lang="en-US" sz="1988" kern="1200" dirty="0">
                <a:solidFill>
                  <a:schemeClr val="tx1"/>
                </a:solidFill>
                <a:latin typeface="+mn-lt"/>
                <a:ea typeface="+mn-ea"/>
                <a:cs typeface="+mn-cs"/>
              </a:rPr>
              <a:t>Awards</a:t>
            </a:r>
            <a:endParaRPr lang="en-US" sz="2800" dirty="0"/>
          </a:p>
        </p:txBody>
      </p:sp>
      <p:sp>
        <p:nvSpPr>
          <p:cNvPr id="2" name="Title 1"/>
          <p:cNvSpPr>
            <a:spLocks noGrp="1"/>
          </p:cNvSpPr>
          <p:nvPr>
            <p:ph type="title"/>
          </p:nvPr>
        </p:nvSpPr>
        <p:spPr>
          <a:xfrm>
            <a:off x="609599" y="397933"/>
            <a:ext cx="8620126" cy="1004887"/>
          </a:xfrm>
        </p:spPr>
        <p:txBody>
          <a:bodyPr anchor="ctr">
            <a:normAutofit/>
          </a:bodyPr>
          <a:lstStyle/>
          <a:p>
            <a:pPr marL="117475"/>
            <a:r>
              <a:rPr lang="en-US"/>
              <a:t>Training – Attend your CRC!!</a:t>
            </a:r>
          </a:p>
        </p:txBody>
      </p:sp>
      <p:sp>
        <p:nvSpPr>
          <p:cNvPr id="7" name="Content Placeholder 2"/>
          <p:cNvSpPr>
            <a:spLocks/>
          </p:cNvSpPr>
          <p:nvPr/>
        </p:nvSpPr>
        <p:spPr>
          <a:xfrm>
            <a:off x="684834" y="2666778"/>
            <a:ext cx="7593887" cy="2817148"/>
          </a:xfrm>
          <a:prstGeom prst="rect">
            <a:avLst/>
          </a:prstGeom>
        </p:spPr>
        <p:txBody>
          <a:bodyPr>
            <a:normAutofit/>
          </a:bodyPr>
          <a:lstStyle/>
          <a:p>
            <a:pPr marL="0" marR="0" lvl="0" indent="0" algn="l" defTabSz="649224"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6" name="Picture 5"/>
          <p:cNvPicPr>
            <a:picLocks noChangeAspect="1"/>
          </p:cNvPicPr>
          <p:nvPr/>
        </p:nvPicPr>
        <p:blipFill>
          <a:blip r:embed="rId3"/>
          <a:stretch>
            <a:fillRect/>
          </a:stretch>
        </p:blipFill>
        <p:spPr>
          <a:xfrm>
            <a:off x="5251288" y="1445725"/>
            <a:ext cx="5130962" cy="288616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2638922" y="3605857"/>
            <a:ext cx="4939065" cy="2778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48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BAAA7-190A-5BDE-B203-C9A15B7230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FCFC4-EBB6-AEE8-ADFB-37F1E3CB7BE0}"/>
              </a:ext>
            </a:extLst>
          </p:cNvPr>
          <p:cNvSpPr>
            <a:spLocks noGrp="1"/>
          </p:cNvSpPr>
          <p:nvPr>
            <p:ph type="title"/>
          </p:nvPr>
        </p:nvSpPr>
        <p:spPr/>
        <p:txBody>
          <a:bodyPr>
            <a:normAutofit/>
          </a:bodyPr>
          <a:lstStyle/>
          <a:p>
            <a:r>
              <a:rPr lang="en-US" altLang="en-US" sz="4000" dirty="0"/>
              <a:t>Next Steps</a:t>
            </a:r>
            <a:endParaRPr lang="en-US" sz="4000" b="1" dirty="0"/>
          </a:p>
        </p:txBody>
      </p:sp>
      <p:sp>
        <p:nvSpPr>
          <p:cNvPr id="7" name="Content Placeholder 2">
            <a:extLst>
              <a:ext uri="{FF2B5EF4-FFF2-40B4-BE49-F238E27FC236}">
                <a16:creationId xmlns:a16="http://schemas.microsoft.com/office/drawing/2014/main" id="{893AD2DC-B456-9941-76BE-427C16F6FE74}"/>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Planning for the rest of Society Year 25-26</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Meetings/Events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Finances</a:t>
            </a:r>
          </a:p>
          <a:p>
            <a:pPr lvl="1">
              <a:spcBef>
                <a:spcPts val="1000"/>
              </a:spcBef>
              <a:buClr>
                <a:prstClr val="black"/>
              </a:buClr>
              <a:defRPr/>
            </a:pPr>
            <a:endParaRPr lang="en-US" sz="1600" dirty="0">
              <a:solidFill>
                <a:srgbClr val="00549B"/>
              </a:solidFill>
              <a:latin typeface="Aptos" panose="020B0004020202020204" pitchFamily="34" charset="0"/>
              <a:cs typeface="Arial Narrow" panose="020B0604020202020204" pitchFamily="34" charset="0"/>
            </a:endParaRPr>
          </a:p>
          <a:p>
            <a:pPr lvl="0">
              <a:buClr>
                <a:prstClr val="black"/>
              </a:buClr>
              <a:defRPr/>
            </a:pPr>
            <a:r>
              <a:rPr lang="en-US" altLang="en-US" sz="2000" b="1" dirty="0">
                <a:solidFill>
                  <a:srgbClr val="00549B"/>
                </a:solidFill>
                <a:latin typeface="Aptos" panose="020B0004020202020204" pitchFamily="34" charset="0"/>
                <a:cs typeface="Arial Narrow" panose="020B0604020202020204" pitchFamily="34" charset="0"/>
              </a:rPr>
              <a:t>Planning for Society Year 26-27</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Officers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Meetings/ Events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CRC Attendance</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Chapter/Regional Leader Visits</a:t>
            </a:r>
          </a:p>
          <a:p>
            <a:pPr marL="457200" lvl="1" indent="0">
              <a:spcBef>
                <a:spcPts val="1000"/>
              </a:spcBef>
              <a:buClr>
                <a:prstClr val="black"/>
              </a:buClr>
              <a:buNone/>
              <a:defRPr/>
            </a:pPr>
            <a:endParaRPr lang="en-US" sz="1600" dirty="0">
              <a:solidFill>
                <a:srgbClr val="00549B"/>
              </a:solidFill>
              <a:latin typeface="Aptos" panose="020B0004020202020204" pitchFamily="34" charset="0"/>
              <a:cs typeface="Arial Narrow" panose="020B0604020202020204" pitchFamily="34" charset="0"/>
            </a:endParaRPr>
          </a:p>
          <a:p>
            <a:pPr lvl="1">
              <a:spcBef>
                <a:spcPts val="1000"/>
              </a:spcBef>
              <a:buClr>
                <a:prstClr val="black"/>
              </a:buClr>
              <a:defRPr/>
            </a:pPr>
            <a:endParaRPr lang="en-US" sz="16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baseline="30000"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37625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83D5-EFAB-1A09-DD18-A21DC6C5D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B5F48-CC12-92E8-F2DC-6E121DFCFB65}"/>
              </a:ext>
            </a:extLst>
          </p:cNvPr>
          <p:cNvSpPr>
            <a:spLocks noGrp="1"/>
          </p:cNvSpPr>
          <p:nvPr>
            <p:ph type="title"/>
          </p:nvPr>
        </p:nvSpPr>
        <p:spPr/>
        <p:txBody>
          <a:bodyPr>
            <a:normAutofit/>
          </a:bodyPr>
          <a:lstStyle/>
          <a:p>
            <a:r>
              <a:rPr lang="en-US" altLang="en-US" sz="4000" dirty="0"/>
              <a:t>Next Steps</a:t>
            </a:r>
            <a:endParaRPr lang="en-US" sz="4000" b="1" dirty="0"/>
          </a:p>
        </p:txBody>
      </p:sp>
      <p:sp>
        <p:nvSpPr>
          <p:cNvPr id="7" name="Content Placeholder 2">
            <a:extLst>
              <a:ext uri="{FF2B5EF4-FFF2-40B4-BE49-F238E27FC236}">
                <a16:creationId xmlns:a16="http://schemas.microsoft.com/office/drawing/2014/main" id="{37BB0BBF-7647-3293-9CD0-AEC9E71E7AD9}"/>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Formation of the Cascades CHAPTER requirements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Can apply to be a Chapter after a minimum of two years operating as a section in good standing*</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The Oregon Chapter should have net positive growth for at least three years prior to application </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Requires written petition of a minimum of 40 Full Members/Associates in good standing</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Adoption of the Constitution and Bylaws</a:t>
            </a:r>
          </a:p>
          <a:p>
            <a:pPr lvl="1">
              <a:spcBef>
                <a:spcPts val="1000"/>
              </a:spcBef>
              <a:buClr>
                <a:prstClr val="black"/>
              </a:buClr>
              <a:defRPr/>
            </a:pPr>
            <a:endParaRPr lang="en-US" sz="1600" dirty="0">
              <a:solidFill>
                <a:srgbClr val="00549B"/>
              </a:solidFill>
              <a:latin typeface="Aptos" panose="020B0004020202020204" pitchFamily="34" charset="0"/>
              <a:cs typeface="Arial Narrow" panose="020B0604020202020204" pitchFamily="34" charset="0"/>
            </a:endParaRPr>
          </a:p>
          <a:p>
            <a:pPr lvl="0">
              <a:buClr>
                <a:prstClr val="black"/>
              </a:buClr>
              <a:defRPr/>
            </a:pPr>
            <a:r>
              <a:rPr lang="en-US" altLang="en-US" sz="2000" b="1" dirty="0">
                <a:solidFill>
                  <a:srgbClr val="00549B"/>
                </a:solidFill>
                <a:latin typeface="Aptos" panose="020B0004020202020204" pitchFamily="34" charset="0"/>
                <a:cs typeface="Arial Narrow" panose="020B0604020202020204" pitchFamily="34" charset="0"/>
              </a:rPr>
              <a:t>Process</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The Section leaders shall initiate discussions with the DRC.</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After paperwork is completed, the DRC and RMCR will submit a formal request to Members Council</a:t>
            </a:r>
          </a:p>
          <a:p>
            <a:pPr lvl="1">
              <a:spcBef>
                <a:spcPts val="1000"/>
              </a:spcBef>
              <a:buClr>
                <a:prstClr val="black"/>
              </a:buClr>
              <a:defRPr/>
            </a:pPr>
            <a:r>
              <a:rPr lang="en-US" sz="1600" dirty="0">
                <a:solidFill>
                  <a:srgbClr val="00549B"/>
                </a:solidFill>
                <a:latin typeface="Aptos" panose="020B0004020202020204" pitchFamily="34" charset="0"/>
                <a:cs typeface="Arial Narrow" panose="020B0604020202020204" pitchFamily="34" charset="0"/>
              </a:rPr>
              <a:t>If the petition is approved by Members Council at their next meeting, it will go to the Board of Directors for final vote at their next meeting.</a:t>
            </a:r>
          </a:p>
          <a:p>
            <a:pPr lvl="1">
              <a:spcBef>
                <a:spcPts val="1000"/>
              </a:spcBef>
              <a:buClr>
                <a:prstClr val="black"/>
              </a:buClr>
              <a:defRPr/>
            </a:pPr>
            <a:endParaRPr lang="en-US" sz="16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dirty="0">
              <a:solidFill>
                <a:srgbClr val="00549B"/>
              </a:solidFill>
              <a:latin typeface="Aptos" panose="020B0004020202020204" pitchFamily="34" charset="0"/>
              <a:cs typeface="Arial Narrow" panose="020B0604020202020204" pitchFamily="34" charset="0"/>
            </a:endParaRPr>
          </a:p>
          <a:p>
            <a:pPr lvl="1">
              <a:spcBef>
                <a:spcPts val="1000"/>
              </a:spcBef>
              <a:buClr>
                <a:prstClr val="black"/>
              </a:buClr>
              <a:defRPr/>
            </a:pPr>
            <a:endParaRPr lang="en-US" sz="16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baseline="30000"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78106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69E26-2291-3BAA-08F7-74411B8C6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07169-ED57-C13E-F52F-F3A360B5E738}"/>
              </a:ext>
            </a:extLst>
          </p:cNvPr>
          <p:cNvSpPr>
            <a:spLocks noGrp="1"/>
          </p:cNvSpPr>
          <p:nvPr>
            <p:ph type="title"/>
          </p:nvPr>
        </p:nvSpPr>
        <p:spPr/>
        <p:txBody>
          <a:bodyPr>
            <a:normAutofit/>
          </a:bodyPr>
          <a:lstStyle/>
          <a:p>
            <a:r>
              <a:rPr lang="en-US" altLang="en-US" sz="4000" dirty="0"/>
              <a:t>Next Steps</a:t>
            </a:r>
            <a:endParaRPr lang="en-US" sz="4000" b="1" dirty="0"/>
          </a:p>
        </p:txBody>
      </p:sp>
      <p:sp>
        <p:nvSpPr>
          <p:cNvPr id="7" name="Content Placeholder 2">
            <a:extLst>
              <a:ext uri="{FF2B5EF4-FFF2-40B4-BE49-F238E27FC236}">
                <a16:creationId xmlns:a16="http://schemas.microsoft.com/office/drawing/2014/main" id="{03957CD1-51C5-26A9-8E19-70605FF28BB7}"/>
              </a:ext>
            </a:extLst>
          </p:cNvPr>
          <p:cNvSpPr txBox="1">
            <a:spLocks/>
          </p:cNvSpPr>
          <p:nvPr/>
        </p:nvSpPr>
        <p:spPr>
          <a:xfrm>
            <a:off x="336856" y="1520064"/>
            <a:ext cx="10646910" cy="1257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00549B"/>
                </a:solidFill>
                <a:effectLst/>
                <a:uLnTx/>
                <a:uFillTx/>
                <a:latin typeface="Aptos" panose="020B0004020202020204" pitchFamily="34" charset="0"/>
                <a:ea typeface="+mn-ea"/>
                <a:cs typeface="Arial Narrow" panose="020B0604020202020204" pitchFamily="34" charset="0"/>
              </a:rPr>
              <a:t>Appendix 11H: Section Becoming a Chapter</a:t>
            </a:r>
          </a:p>
          <a:p>
            <a:pPr marL="457200" lvl="1" indent="0">
              <a:spcBef>
                <a:spcPts val="1000"/>
              </a:spcBef>
              <a:buClr>
                <a:prstClr val="black"/>
              </a:buClr>
              <a:buNone/>
              <a:defRPr/>
            </a:pPr>
            <a:endParaRPr lang="en-US" sz="16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dirty="0">
              <a:solidFill>
                <a:srgbClr val="00549B"/>
              </a:solidFill>
              <a:latin typeface="Aptos" panose="020B0004020202020204" pitchFamily="34" charset="0"/>
              <a:cs typeface="Arial Narrow" panose="020B0604020202020204" pitchFamily="34" charset="0"/>
            </a:endParaRPr>
          </a:p>
          <a:p>
            <a:pPr lvl="1">
              <a:spcBef>
                <a:spcPts val="1000"/>
              </a:spcBef>
              <a:buClr>
                <a:prstClr val="black"/>
              </a:buClr>
              <a:defRPr/>
            </a:pPr>
            <a:endParaRPr lang="en-US" sz="1600" dirty="0">
              <a:solidFill>
                <a:srgbClr val="00549B"/>
              </a:solidFill>
              <a:latin typeface="Aptos" panose="020B0004020202020204" pitchFamily="34" charset="0"/>
              <a:cs typeface="Arial Narrow" panose="020B0604020202020204" pitchFamily="34" charset="0"/>
            </a:endParaRPr>
          </a:p>
          <a:p>
            <a:pPr marL="457200" lvl="1" indent="0">
              <a:spcBef>
                <a:spcPts val="1000"/>
              </a:spcBef>
              <a:buClr>
                <a:prstClr val="black"/>
              </a:buClr>
              <a:buNone/>
              <a:defRPr/>
            </a:pPr>
            <a:endParaRPr lang="en-US" sz="1600" baseline="30000" dirty="0">
              <a:solidFill>
                <a:srgbClr val="00549B"/>
              </a:solidFill>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pic>
        <p:nvPicPr>
          <p:cNvPr id="4" name="Picture 3">
            <a:extLst>
              <a:ext uri="{FF2B5EF4-FFF2-40B4-BE49-F238E27FC236}">
                <a16:creationId xmlns:a16="http://schemas.microsoft.com/office/drawing/2014/main" id="{013A726C-F3AD-53CA-E155-91E163249A43}"/>
              </a:ext>
            </a:extLst>
          </p:cNvPr>
          <p:cNvPicPr>
            <a:picLocks noChangeAspect="1"/>
          </p:cNvPicPr>
          <p:nvPr/>
        </p:nvPicPr>
        <p:blipFill>
          <a:blip r:embed="rId3"/>
          <a:stretch>
            <a:fillRect/>
          </a:stretch>
        </p:blipFill>
        <p:spPr>
          <a:xfrm>
            <a:off x="1056004" y="1822622"/>
            <a:ext cx="8598456" cy="3212756"/>
          </a:xfrm>
          <a:prstGeom prst="rect">
            <a:avLst/>
          </a:prstGeom>
        </p:spPr>
      </p:pic>
    </p:spTree>
    <p:extLst>
      <p:ext uri="{BB962C8B-B14F-4D97-AF65-F5344CB8AC3E}">
        <p14:creationId xmlns:p14="http://schemas.microsoft.com/office/powerpoint/2010/main" val="273004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A320EC-8301-4C41-940C-8E7D092A8C44}"/>
              </a:ext>
            </a:extLst>
          </p:cNvPr>
          <p:cNvSpPr>
            <a:spLocks noGrp="1"/>
          </p:cNvSpPr>
          <p:nvPr>
            <p:ph idx="1"/>
          </p:nvPr>
        </p:nvSpPr>
        <p:spPr>
          <a:xfrm>
            <a:off x="838200" y="2416917"/>
            <a:ext cx="10515600" cy="2684030"/>
          </a:xfrm>
        </p:spPr>
        <p:txBody>
          <a:bodyPr vert="horz" lIns="91440" tIns="45720" rIns="91440" bIns="45720" rtlCol="0" anchor="t">
            <a:normAutofit/>
          </a:bodyPr>
          <a:lstStyle/>
          <a:p>
            <a:pPr marL="0" indent="0" algn="ctr">
              <a:buNone/>
            </a:pPr>
            <a:r>
              <a:rPr lang="en-US" sz="5400" dirty="0">
                <a:latin typeface="Calibri  "/>
              </a:rPr>
              <a:t>Thank you!</a:t>
            </a:r>
          </a:p>
          <a:p>
            <a:pPr marL="0" indent="0" algn="ctr">
              <a:buNone/>
            </a:pPr>
            <a:br>
              <a:rPr lang="en-US" sz="5400" dirty="0">
                <a:latin typeface="Calibri  "/>
              </a:rPr>
            </a:br>
            <a:r>
              <a:rPr lang="en-US" sz="5400" dirty="0">
                <a:latin typeface="Calibri  "/>
              </a:rPr>
              <a:t>Questions or Comments?</a:t>
            </a:r>
          </a:p>
          <a:p>
            <a:pPr marL="0" indent="0" algn="ctr">
              <a:buNone/>
            </a:pPr>
            <a:endParaRPr lang="en-US" sz="5400" dirty="0">
              <a:latin typeface="Calibri  "/>
            </a:endParaRPr>
          </a:p>
        </p:txBody>
      </p:sp>
    </p:spTree>
    <p:extLst>
      <p:ext uri="{BB962C8B-B14F-4D97-AF65-F5344CB8AC3E}">
        <p14:creationId xmlns:p14="http://schemas.microsoft.com/office/powerpoint/2010/main" val="365175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5C72820-0589-4848-B7EF-B6A0536245FE}"/>
              </a:ext>
            </a:extLst>
          </p:cNvPr>
          <p:cNvSpPr txBox="1">
            <a:spLocks/>
          </p:cNvSpPr>
          <p:nvPr/>
        </p:nvSpPr>
        <p:spPr>
          <a:xfrm>
            <a:off x="7520016" y="1846366"/>
            <a:ext cx="4187463" cy="1621441"/>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Arial Narrow" panose="020B0604020202020204" pitchFamily="34" charset="0"/>
              </a:rPr>
              <a:t>We will act with honesty, fairness, courtesy, competence, inclusiveness and respect for others, which exemplify our core values of excellence, commitment, integrity, collaboration, volunteerism and diversity, and we shall avoid all real or perceived conflicts of interest.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1800" b="0" i="1"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endParaRPr>
          </a:p>
        </p:txBody>
      </p:sp>
      <p:sp>
        <p:nvSpPr>
          <p:cNvPr id="3" name="Rectangle 2">
            <a:extLst>
              <a:ext uri="{FF2B5EF4-FFF2-40B4-BE49-F238E27FC236}">
                <a16:creationId xmlns:a16="http://schemas.microsoft.com/office/drawing/2014/main" id="{EB56C588-39E4-4E82-A001-822984F3E488}"/>
              </a:ext>
            </a:extLst>
          </p:cNvPr>
          <p:cNvSpPr/>
          <p:nvPr/>
        </p:nvSpPr>
        <p:spPr>
          <a:xfrm>
            <a:off x="7591869" y="1229763"/>
            <a:ext cx="3587965" cy="4990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Narrow" panose="020B0604020202020204" pitchFamily="34" charset="0"/>
              </a:rPr>
              <a:t>Code of Ethics Commitment</a:t>
            </a:r>
          </a:p>
        </p:txBody>
      </p:sp>
      <p:sp>
        <p:nvSpPr>
          <p:cNvPr id="4" name="Title 1">
            <a:extLst>
              <a:ext uri="{FF2B5EF4-FFF2-40B4-BE49-F238E27FC236}">
                <a16:creationId xmlns:a16="http://schemas.microsoft.com/office/drawing/2014/main" id="{4AF85675-EE20-47A8-805F-5CF9D8580735}"/>
              </a:ext>
            </a:extLst>
          </p:cNvPr>
          <p:cNvSpPr txBox="1">
            <a:spLocks/>
          </p:cNvSpPr>
          <p:nvPr/>
        </p:nvSpPr>
        <p:spPr>
          <a:xfrm>
            <a:off x="406400" y="408394"/>
            <a:ext cx="834150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j-ea"/>
                <a:cs typeface="Arial Narrow" panose="020B0604020202020204" pitchFamily="34" charset="0"/>
              </a:rPr>
              <a:t>Key Policies Shaping Our Society</a:t>
            </a:r>
          </a:p>
        </p:txBody>
      </p:sp>
      <p:sp>
        <p:nvSpPr>
          <p:cNvPr id="8" name="Rectangle 7">
            <a:extLst>
              <a:ext uri="{FF2B5EF4-FFF2-40B4-BE49-F238E27FC236}">
                <a16:creationId xmlns:a16="http://schemas.microsoft.com/office/drawing/2014/main" id="{2D8BEA33-63A0-4789-9FAD-3D0E5147CC42}"/>
              </a:ext>
            </a:extLst>
          </p:cNvPr>
          <p:cNvSpPr/>
          <p:nvPr/>
        </p:nvSpPr>
        <p:spPr>
          <a:xfrm>
            <a:off x="474866" y="4055806"/>
            <a:ext cx="2268245" cy="530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Narrow" panose="020B0604020202020204" pitchFamily="34" charset="0"/>
              </a:rPr>
              <a:t>Commercialism</a:t>
            </a:r>
          </a:p>
        </p:txBody>
      </p:sp>
      <p:sp>
        <p:nvSpPr>
          <p:cNvPr id="9" name="Rectangle 8">
            <a:extLst>
              <a:ext uri="{FF2B5EF4-FFF2-40B4-BE49-F238E27FC236}">
                <a16:creationId xmlns:a16="http://schemas.microsoft.com/office/drawing/2014/main" id="{6C17B72A-98E3-4D4D-BC3E-D988528CE116}"/>
              </a:ext>
            </a:extLst>
          </p:cNvPr>
          <p:cNvSpPr/>
          <p:nvPr/>
        </p:nvSpPr>
        <p:spPr>
          <a:xfrm>
            <a:off x="6096000" y="3997110"/>
            <a:ext cx="3962318" cy="53025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Arial Narrow" panose="020B0604020202020204" pitchFamily="34" charset="0"/>
              </a:rPr>
              <a:t>Harassment and Discrimination</a:t>
            </a:r>
          </a:p>
        </p:txBody>
      </p:sp>
      <p:sp>
        <p:nvSpPr>
          <p:cNvPr id="10" name="Content Placeholder 3">
            <a:extLst>
              <a:ext uri="{FF2B5EF4-FFF2-40B4-BE49-F238E27FC236}">
                <a16:creationId xmlns:a16="http://schemas.microsoft.com/office/drawing/2014/main" id="{78CB8A24-167A-4D16-BB83-75E20A516E54}"/>
              </a:ext>
            </a:extLst>
          </p:cNvPr>
          <p:cNvSpPr>
            <a:spLocks noGrp="1"/>
          </p:cNvSpPr>
          <p:nvPr>
            <p:ph idx="4294967295"/>
          </p:nvPr>
        </p:nvSpPr>
        <p:spPr>
          <a:xfrm>
            <a:off x="406400" y="4678206"/>
            <a:ext cx="4527550" cy="1449628"/>
          </a:xfrm>
          <a:prstGeom prst="rect">
            <a:avLst/>
          </a:prstGeom>
        </p:spPr>
        <p:txBody>
          <a:bodyPr wrap="square">
            <a:spAutoFit/>
          </a:bodyPr>
          <a:lstStyle/>
          <a:p>
            <a:pPr marL="0" indent="0">
              <a:buNone/>
            </a:pPr>
            <a:r>
              <a:rPr lang="en-US" sz="1400" dirty="0">
                <a:latin typeface="Aptos" panose="020B0004020202020204" pitchFamily="34" charset="0"/>
                <a:cs typeface="Arial Narrow" panose="020B0604020202020204" pitchFamily="34" charset="0"/>
              </a:rPr>
              <a:t>ASHRAE’s Commercialism Policy allows for Society activities that fulfill the mission of technological advancement with adherence to business plans that generate income to offset operational expenses such as AHR Exposition, ASHRAE periodicals, website, and Society conference events such as the Welcome Party, luncheons, registration kits, and receptions.</a:t>
            </a:r>
          </a:p>
        </p:txBody>
      </p:sp>
      <p:sp>
        <p:nvSpPr>
          <p:cNvPr id="12" name="TextBox 11">
            <a:extLst>
              <a:ext uri="{FF2B5EF4-FFF2-40B4-BE49-F238E27FC236}">
                <a16:creationId xmlns:a16="http://schemas.microsoft.com/office/drawing/2014/main" id="{0B4437AC-E841-4FD5-B76F-2CDF989B6A08}"/>
              </a:ext>
            </a:extLst>
          </p:cNvPr>
          <p:cNvSpPr txBox="1"/>
          <p:nvPr/>
        </p:nvSpPr>
        <p:spPr>
          <a:xfrm>
            <a:off x="5980718" y="4599566"/>
            <a:ext cx="509045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ASHRAE strictly prohibits and does not tolerate discrimination against members or applicants for membership because of such individual’s race, color, religion, age, sex, sexual orientation, national origin, physical or mental disability, pregnancy, genetic information, veteran status, uniformed service member status, or any other category protected under applicable law. </a:t>
            </a:r>
          </a:p>
        </p:txBody>
      </p:sp>
      <p:sp>
        <p:nvSpPr>
          <p:cNvPr id="2" name="Rectangle 1">
            <a:extLst>
              <a:ext uri="{FF2B5EF4-FFF2-40B4-BE49-F238E27FC236}">
                <a16:creationId xmlns:a16="http://schemas.microsoft.com/office/drawing/2014/main" id="{49AE7275-4106-414C-B281-66E5736B9463}"/>
              </a:ext>
            </a:extLst>
          </p:cNvPr>
          <p:cNvSpPr/>
          <p:nvPr/>
        </p:nvSpPr>
        <p:spPr>
          <a:xfrm>
            <a:off x="367016" y="6083300"/>
            <a:ext cx="31117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ashrae.org/commercialism</a:t>
            </a:r>
          </a:p>
        </p:txBody>
      </p:sp>
      <p:sp>
        <p:nvSpPr>
          <p:cNvPr id="14" name="Rectangle 13">
            <a:extLst>
              <a:ext uri="{FF2B5EF4-FFF2-40B4-BE49-F238E27FC236}">
                <a16:creationId xmlns:a16="http://schemas.microsoft.com/office/drawing/2014/main" id="{212FA181-7066-4CE0-9E6A-A177739D80CC}"/>
              </a:ext>
            </a:extLst>
          </p:cNvPr>
          <p:cNvSpPr/>
          <p:nvPr/>
        </p:nvSpPr>
        <p:spPr>
          <a:xfrm>
            <a:off x="7520016" y="3076048"/>
            <a:ext cx="28360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ashrae.org/codeofethics</a:t>
            </a:r>
          </a:p>
        </p:txBody>
      </p:sp>
      <p:sp>
        <p:nvSpPr>
          <p:cNvPr id="15" name="TextBox 14">
            <a:extLst>
              <a:ext uri="{FF2B5EF4-FFF2-40B4-BE49-F238E27FC236}">
                <a16:creationId xmlns:a16="http://schemas.microsoft.com/office/drawing/2014/main" id="{CEEC458E-2340-4842-B206-293386209221}"/>
              </a:ext>
            </a:extLst>
          </p:cNvPr>
          <p:cNvSpPr txBox="1"/>
          <p:nvPr/>
        </p:nvSpPr>
        <p:spPr>
          <a:xfrm>
            <a:off x="5424888" y="6200004"/>
            <a:ext cx="43339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ptos" panose="020B0004020202020204" pitchFamily="34" charset="0"/>
                <a:ea typeface="+mn-ea"/>
                <a:cs typeface="Arial Narrow" panose="020B0604020202020204" pitchFamily="34" charset="0"/>
              </a:rPr>
              <a:t>ashrae.org/about/governance</a:t>
            </a:r>
          </a:p>
        </p:txBody>
      </p:sp>
      <p:sp>
        <p:nvSpPr>
          <p:cNvPr id="5" name="Rectangle 4">
            <a:extLst>
              <a:ext uri="{FF2B5EF4-FFF2-40B4-BE49-F238E27FC236}">
                <a16:creationId xmlns:a16="http://schemas.microsoft.com/office/drawing/2014/main" id="{85ECA8BB-7B30-AAB7-F8F1-B38A6E37FDCE}"/>
              </a:ext>
            </a:extLst>
          </p:cNvPr>
          <p:cNvSpPr/>
          <p:nvPr/>
        </p:nvSpPr>
        <p:spPr>
          <a:xfrm>
            <a:off x="474867" y="1130162"/>
            <a:ext cx="2426232" cy="5019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a:rPr>
              <a:t>Value Statement</a:t>
            </a:r>
          </a:p>
        </p:txBody>
      </p:sp>
      <p:sp>
        <p:nvSpPr>
          <p:cNvPr id="6" name="TextBox 5">
            <a:extLst>
              <a:ext uri="{FF2B5EF4-FFF2-40B4-BE49-F238E27FC236}">
                <a16:creationId xmlns:a16="http://schemas.microsoft.com/office/drawing/2014/main" id="{469CA9AA-4ABA-1B8D-BB97-BA0811742D4A}"/>
              </a:ext>
            </a:extLst>
          </p:cNvPr>
          <p:cNvSpPr txBox="1"/>
          <p:nvPr/>
        </p:nvSpPr>
        <p:spPr>
          <a:xfrm>
            <a:off x="474867" y="1772557"/>
            <a:ext cx="668793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FF"/>
                </a:highlight>
                <a:uLnTx/>
                <a:uFillTx/>
                <a:latin typeface="Aptos" panose="020B0004020202020204" pitchFamily="34" charset="0"/>
                <a:ea typeface="Aptos" panose="020B0004020202020204" pitchFamily="34" charset="0"/>
                <a:cs typeface="Aptos" panose="020B0004020202020204" pitchFamily="34" charset="0"/>
              </a:rPr>
              <a:t>In ASHRAE meetings, we will act with honesty, fairness, courtesy, competence, inclusiveness and respect for others, which exemplify our core values of excellence, commitment, integrity, collaboration, volunteerism and diversity, and shall avoid all real or perceived conflicts of interest. Our culture is one of inclusiveness, acknowledging the inherent value and dignity of each individual.  We celebrate diverse and inclusive communities, understanding that doing so fuels better, more creative and more thoughtful ideas, solutions and strategies for the Society and the communities our Society serves. We respect and welcome all</a:t>
            </a:r>
            <a:r>
              <a:rPr kumimoji="0" lang="en-US" sz="1400" b="0" i="0" u="none" strike="noStrike" kern="1200" cap="none" spc="0" normalizeH="0" baseline="0" noProof="0" dirty="0">
                <a:ln>
                  <a:noFill/>
                </a:ln>
                <a:solidFill>
                  <a:srgbClr val="000000"/>
                </a:solidFill>
                <a:effectLst/>
                <a:highlight>
                  <a:srgbClr val="FFFFFF"/>
                </a:highlight>
                <a:uLnTx/>
                <a:uFillTx/>
                <a:latin typeface="Oxygen" panose="02000503000000000000" pitchFamily="2" charset="0"/>
                <a:ea typeface="Aptos" panose="020B0004020202020204" pitchFamily="34" charset="0"/>
                <a:cs typeface="Aptos" panose="020B0004020202020204" pitchFamily="34" charset="0"/>
              </a:rPr>
              <a:t>.</a:t>
            </a:r>
            <a:endPar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blue hexagon with black background&#10;&#10;Description automatically generated">
            <a:extLst>
              <a:ext uri="{FF2B5EF4-FFF2-40B4-BE49-F238E27FC236}">
                <a16:creationId xmlns:a16="http://schemas.microsoft.com/office/drawing/2014/main" id="{A02A11D9-B171-DF78-D14B-8FFEDC014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6740" y="6155834"/>
            <a:ext cx="858698" cy="593596"/>
          </a:xfrm>
          <a:prstGeom prst="rect">
            <a:avLst/>
          </a:prstGeom>
        </p:spPr>
      </p:pic>
    </p:spTree>
    <p:extLst>
      <p:ext uri="{BB962C8B-B14F-4D97-AF65-F5344CB8AC3E}">
        <p14:creationId xmlns:p14="http://schemas.microsoft.com/office/powerpoint/2010/main" val="20664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7108CB-4CA6-D3C2-7239-701DDE50AACC}"/>
              </a:ext>
            </a:extLst>
          </p:cNvPr>
          <p:cNvSpPr txBox="1"/>
          <p:nvPr/>
        </p:nvSpPr>
        <p:spPr>
          <a:xfrm>
            <a:off x="531627" y="146910"/>
            <a:ext cx="9948528" cy="95014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ea typeface="+mn-ea"/>
                <a:cs typeface="+mn-cs"/>
              </a:rPr>
              <a:t>2025-28 ASHRAE Strategic Plan</a:t>
            </a:r>
            <a:endParaRPr kumimoji="0" lang="en-US" sz="3600" b="0" i="0" u="none" strike="noStrike" kern="1200" cap="none" spc="0" normalizeH="0" baseline="0" noProof="0" dirty="0">
              <a:ln>
                <a:noFill/>
              </a:ln>
              <a:solidFill>
                <a:srgbClr val="00549B"/>
              </a:solidFill>
              <a:effectLst/>
              <a:uLnTx/>
              <a:uFillTx/>
              <a:latin typeface="Aptos" panose="020B0004020202020204" pitchFamily="34" charset="0"/>
              <a:ea typeface="+mn-ea"/>
              <a:cs typeface="+mn-cs"/>
            </a:endParaRPr>
          </a:p>
        </p:txBody>
      </p:sp>
      <p:sp>
        <p:nvSpPr>
          <p:cNvPr id="18" name="TextBox 17">
            <a:extLst>
              <a:ext uri="{FF2B5EF4-FFF2-40B4-BE49-F238E27FC236}">
                <a16:creationId xmlns:a16="http://schemas.microsoft.com/office/drawing/2014/main" id="{88F6A262-FA23-12CB-CF60-B443C51FD380}"/>
              </a:ext>
            </a:extLst>
          </p:cNvPr>
          <p:cNvSpPr txBox="1"/>
          <p:nvPr/>
        </p:nvSpPr>
        <p:spPr>
          <a:xfrm>
            <a:off x="1587793" y="6310980"/>
            <a:ext cx="78361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ACE3"/>
                </a:solidFill>
                <a:effectLst/>
                <a:uLnTx/>
                <a:uFillTx/>
                <a:latin typeface="Aptos" panose="020B0004020202020204" pitchFamily="34" charset="0"/>
                <a:ea typeface="+mn-ea"/>
                <a:cs typeface="+mn-cs"/>
              </a:rPr>
              <a:t>Download in English and Spanish at </a:t>
            </a:r>
            <a:r>
              <a:rPr kumimoji="0" lang="en-US" sz="2000" b="1" i="0" u="none" strike="noStrike" kern="1200" cap="none" spc="0" normalizeH="0" baseline="0" noProof="0" dirty="0">
                <a:ln>
                  <a:noFill/>
                </a:ln>
                <a:solidFill>
                  <a:srgbClr val="2AACE3"/>
                </a:solidFill>
                <a:effectLst/>
                <a:uLnTx/>
                <a:uFillTx/>
                <a:latin typeface="Aptos" panose="020B0004020202020204" pitchFamily="34" charset="0"/>
                <a:ea typeface="+mn-ea"/>
                <a:cs typeface="Arial Narrow" panose="020B0604020202020204" pitchFamily="34" charset="0"/>
              </a:rPr>
              <a:t>ashrae.org/strategicplan </a:t>
            </a:r>
          </a:p>
        </p:txBody>
      </p:sp>
      <p:pic>
        <p:nvPicPr>
          <p:cNvPr id="5" name="Picture 4">
            <a:extLst>
              <a:ext uri="{FF2B5EF4-FFF2-40B4-BE49-F238E27FC236}">
                <a16:creationId xmlns:a16="http://schemas.microsoft.com/office/drawing/2014/main" id="{716CD9B3-8B63-74DB-F67F-C169B518DD8C}"/>
              </a:ext>
            </a:extLst>
          </p:cNvPr>
          <p:cNvPicPr>
            <a:picLocks noChangeAspect="1"/>
          </p:cNvPicPr>
          <p:nvPr/>
        </p:nvPicPr>
        <p:blipFill>
          <a:blip r:embed="rId3"/>
          <a:srcRect t="7260"/>
          <a:stretch/>
        </p:blipFill>
        <p:spPr>
          <a:xfrm>
            <a:off x="710718" y="1011842"/>
            <a:ext cx="9679403" cy="5299138"/>
          </a:xfrm>
          <a:prstGeom prst="rect">
            <a:avLst/>
          </a:prstGeom>
        </p:spPr>
      </p:pic>
      <p:pic>
        <p:nvPicPr>
          <p:cNvPr id="6" name="Picture 5" descr="A blue hexagon with black background&#10;&#10;Description automatically generated">
            <a:extLst>
              <a:ext uri="{FF2B5EF4-FFF2-40B4-BE49-F238E27FC236}">
                <a16:creationId xmlns:a16="http://schemas.microsoft.com/office/drawing/2014/main" id="{DAC86AE7-B7D9-E01D-4201-6291A5F26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4207" y="6214237"/>
            <a:ext cx="858698" cy="593596"/>
          </a:xfrm>
          <a:prstGeom prst="rect">
            <a:avLst/>
          </a:prstGeom>
        </p:spPr>
      </p:pic>
    </p:spTree>
    <p:extLst>
      <p:ext uri="{BB962C8B-B14F-4D97-AF65-F5344CB8AC3E}">
        <p14:creationId xmlns:p14="http://schemas.microsoft.com/office/powerpoint/2010/main" val="273875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Custom 1">
      <a:dk1>
        <a:srgbClr val="15375F"/>
      </a:dk1>
      <a:lt1>
        <a:srgbClr val="FFFFFF"/>
      </a:lt1>
      <a:dk2>
        <a:srgbClr val="306EB3"/>
      </a:dk2>
      <a:lt2>
        <a:srgbClr val="E7E6E6"/>
      </a:lt2>
      <a:accent1>
        <a:srgbClr val="15375F"/>
      </a:accent1>
      <a:accent2>
        <a:srgbClr val="306EB3"/>
      </a:accent2>
      <a:accent3>
        <a:srgbClr val="FFFFFF"/>
      </a:accent3>
      <a:accent4>
        <a:srgbClr val="FFFFFF"/>
      </a:accent4>
      <a:accent5>
        <a:srgbClr val="FFFFFF"/>
      </a:accent5>
      <a:accent6>
        <a:srgbClr val="FFFFFF"/>
      </a:accent6>
      <a:hlink>
        <a:srgbClr val="FFFFFF"/>
      </a:hlink>
      <a:folHlink>
        <a:srgbClr val="FFFFFF"/>
      </a:folHlink>
    </a:clrScheme>
    <a:fontScheme name="Pyure Fonts">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ln w="63500">
          <a:solidFill>
            <a:schemeClr val="tx1">
              <a:lumMod val="40000"/>
              <a:lumOff val="60000"/>
            </a:schemeClr>
          </a:solidFill>
        </a:ln>
        <a:effectLst/>
      </a:spPr>
      <a:bodyPr lIns="182843" tIns="91422" rIns="182843" bIns="91422"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6400" b="0" i="0" u="none" strike="noStrike" kern="1200" cap="none" spc="0" normalizeH="0" baseline="0" noProof="0" dirty="0">
            <a:ln>
              <a:noFill/>
            </a:ln>
            <a:solidFill>
              <a:prstClr val="black"/>
            </a:solidFill>
            <a:effectLst/>
            <a:uLnTx/>
            <a:uFillTx/>
            <a:latin typeface="Montserrat Light" charset="0"/>
            <a:ea typeface="+mn-ea"/>
            <a:cs typeface="+mn-cs"/>
            <a:sym typeface="Arial"/>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yure Template" id="{3DEAC1D7-900A-4C8E-B197-5A1E2FCED500}" vid="{2758A56C-834C-4417-930A-B4A63F0CB384}"/>
    </a:ext>
  </a:extLst>
</a:theme>
</file>

<file path=ppt/theme/theme3.xml><?xml version="1.0" encoding="utf-8"?>
<a:theme xmlns:a="http://schemas.openxmlformats.org/drawingml/2006/main" name="5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Custom 166">
      <a:dk1>
        <a:sysClr val="windowText" lastClr="000000"/>
      </a:dk1>
      <a:lt1>
        <a:sysClr val="window" lastClr="FFFFFF"/>
      </a:lt1>
      <a:dk2>
        <a:srgbClr val="44546A"/>
      </a:dk2>
      <a:lt2>
        <a:srgbClr val="E7E6E6"/>
      </a:lt2>
      <a:accent1>
        <a:srgbClr val="FF33CC"/>
      </a:accent1>
      <a:accent2>
        <a:srgbClr val="CC0099"/>
      </a:accent2>
      <a:accent3>
        <a:srgbClr val="00FFCC"/>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9147</TotalTime>
  <Words>6831</Words>
  <Application>Microsoft Office PowerPoint</Application>
  <PresentationFormat>Widescreen</PresentationFormat>
  <Paragraphs>893</Paragraphs>
  <Slides>74</Slides>
  <Notes>62</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74</vt:i4>
      </vt:variant>
    </vt:vector>
  </HeadingPairs>
  <TitlesOfParts>
    <vt:vector size="103" baseType="lpstr">
      <vt:lpstr>Akzidenz Grotesk BE Light</vt:lpstr>
      <vt:lpstr>Akzidenz Grotesk BE Medium</vt:lpstr>
      <vt:lpstr>Akzidenz Grotesk BE Regular</vt:lpstr>
      <vt:lpstr>akzidenz-grotesk</vt:lpstr>
      <vt:lpstr>Aptos</vt:lpstr>
      <vt:lpstr>Aptos Display</vt:lpstr>
      <vt:lpstr>Arial</vt:lpstr>
      <vt:lpstr>Arial Narrow</vt:lpstr>
      <vt:lpstr>Calibri</vt:lpstr>
      <vt:lpstr>Calibri  </vt:lpstr>
      <vt:lpstr>Calibri Light</vt:lpstr>
      <vt:lpstr>Corbel</vt:lpstr>
      <vt:lpstr>Gotham Book</vt:lpstr>
      <vt:lpstr>Gotham Light</vt:lpstr>
      <vt:lpstr>Gotham Medium</vt:lpstr>
      <vt:lpstr>Gotham-Book</vt:lpstr>
      <vt:lpstr>Gotham-Medium</vt:lpstr>
      <vt:lpstr>Montserrat Medium</vt:lpstr>
      <vt:lpstr>Oxygen</vt:lpstr>
      <vt:lpstr>Roboto</vt:lpstr>
      <vt:lpstr>Roboto Condensed Medium</vt:lpstr>
      <vt:lpstr>Wingdings</vt:lpstr>
      <vt:lpstr>3_Office Theme</vt:lpstr>
      <vt:lpstr>6_Office Theme</vt:lpstr>
      <vt:lpstr>5_Office Theme</vt:lpstr>
      <vt:lpstr>Custom Design</vt:lpstr>
      <vt:lpstr>Office Theme</vt:lpstr>
      <vt:lpstr>1_Office Theme</vt:lpstr>
      <vt:lpstr>2_Office Theme</vt:lpstr>
      <vt:lpstr>PowerPoint Presentation</vt:lpstr>
      <vt:lpstr>PowerPoint Presentation</vt:lpstr>
      <vt:lpstr>PowerPoint Presentation</vt:lpstr>
      <vt:lpstr>What is ASHRAE?</vt:lpstr>
      <vt:lpstr>PowerPoint Presentation</vt:lpstr>
      <vt:lpstr>PowerPoint Presentation</vt:lpstr>
      <vt:lpstr>Core Values: ASHRAE’s Foundation</vt:lpstr>
      <vt:lpstr>PowerPoint Presentation</vt:lpstr>
      <vt:lpstr>PowerPoint Presentation</vt:lpstr>
      <vt:lpstr>PowerPoint Presentation</vt:lpstr>
      <vt:lpstr>Empowering the Future </vt:lpstr>
      <vt:lpstr>PowerPoint Presentation</vt:lpstr>
      <vt:lpstr>PowerPoint Presentation</vt:lpstr>
      <vt:lpstr>ASHRAE Journal</vt:lpstr>
      <vt:lpstr>PowerPoint Presentation</vt:lpstr>
      <vt:lpstr>PowerPoint Presentation</vt:lpstr>
      <vt:lpstr>PowerPoint Presentation</vt:lpstr>
      <vt:lpstr>PowerPoint Presentation</vt:lpstr>
      <vt:lpstr>Blueprints for Energy Efficient Building Design</vt:lpstr>
      <vt:lpstr>PowerPoint Presentation</vt:lpstr>
      <vt:lpstr>PowerPoint Presentation</vt:lpstr>
      <vt:lpstr>PowerPoint Presentation</vt:lpstr>
      <vt:lpstr>PowerPoint Presentation</vt:lpstr>
      <vt:lpstr>Find Resources and Stay In the Know</vt:lpstr>
      <vt:lpstr>PowerPoint Presentation</vt:lpstr>
      <vt:lpstr>The Structure of ASHRAE</vt:lpstr>
      <vt:lpstr>Regions I – XII: US, Canada, Central and South America</vt:lpstr>
      <vt:lpstr>Regions I – XII: US, Canada, Central and South America</vt:lpstr>
      <vt:lpstr>Region XI</vt:lpstr>
      <vt:lpstr>Region XIII: Far East</vt:lpstr>
      <vt:lpstr>Region XIV: Europe</vt:lpstr>
      <vt:lpstr>Region XV: India</vt:lpstr>
      <vt:lpstr>Region-at-Large: Africa and Middle East</vt:lpstr>
      <vt:lpstr>The Structure of ASHRAE</vt:lpstr>
      <vt:lpstr>ASHRAE Organizational Chart</vt:lpstr>
      <vt:lpstr>Board of Directors</vt:lpstr>
      <vt:lpstr>ASHRAE Board of Directors – ExCom</vt:lpstr>
      <vt:lpstr>ASHRAE Board of Directors – Directors &amp; Regional Chairs (DRCs)</vt:lpstr>
      <vt:lpstr>ASHRAE Board of Directors – Directors at Large (DALs)</vt:lpstr>
      <vt:lpstr>Region XI Leadership</vt:lpstr>
      <vt:lpstr>Chapter Leadership</vt:lpstr>
      <vt:lpstr>Chapter Organization</vt:lpstr>
      <vt:lpstr>Chapter Committees</vt:lpstr>
      <vt:lpstr>Chapter Committees</vt:lpstr>
      <vt:lpstr>Chapter Committees</vt:lpstr>
      <vt:lpstr>Chapter Responsibilities</vt:lpstr>
      <vt:lpstr>Section Organization</vt:lpstr>
      <vt:lpstr>Section Responsibilities</vt:lpstr>
      <vt:lpstr>Section Details </vt:lpstr>
      <vt:lpstr>Section Operations</vt:lpstr>
      <vt:lpstr>Section Operations</vt:lpstr>
      <vt:lpstr>Section Operations</vt:lpstr>
      <vt:lpstr>Section Finances</vt:lpstr>
      <vt:lpstr>Policies</vt:lpstr>
      <vt:lpstr>Policies</vt:lpstr>
      <vt:lpstr>Resources at your fingertips!</vt:lpstr>
      <vt:lpstr>Chapter Officers</vt:lpstr>
      <vt:lpstr>Regional Officers</vt:lpstr>
      <vt:lpstr>ASHRAE Staff = Your Link to Society</vt:lpstr>
      <vt:lpstr>ASHRAE Staff = Your Link to Society</vt:lpstr>
      <vt:lpstr>Manual for Chapter Operations</vt:lpstr>
      <vt:lpstr>Chapter Bylaws</vt:lpstr>
      <vt:lpstr>Region Operations Manual</vt:lpstr>
      <vt:lpstr>ASHRAE Rules of the Board</vt:lpstr>
      <vt:lpstr>ASHRAE Bylaws</vt:lpstr>
      <vt:lpstr>www.ashrae.org</vt:lpstr>
      <vt:lpstr>Other Websites</vt:lpstr>
      <vt:lpstr>Basecamp</vt:lpstr>
      <vt:lpstr>Running Reports</vt:lpstr>
      <vt:lpstr>Training – Attend your CRC!!</vt:lpstr>
      <vt:lpstr>Next Steps</vt:lpstr>
      <vt:lpstr>Next Steps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Devin Abellon</dc:creator>
  <cp:lastModifiedBy>Catchings, Tamera</cp:lastModifiedBy>
  <cp:revision>3</cp:revision>
  <dcterms:created xsi:type="dcterms:W3CDTF">2025-07-15T23:17:50Z</dcterms:created>
  <dcterms:modified xsi:type="dcterms:W3CDTF">2025-11-21T18:16:43Z</dcterms:modified>
</cp:coreProperties>
</file>